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90" r:id="rId1"/>
  </p:sldMasterIdLst>
  <p:notesMasterIdLst>
    <p:notesMasterId r:id="rId18"/>
  </p:notesMasterIdLst>
  <p:sldIdLst>
    <p:sldId id="1082" r:id="rId2"/>
    <p:sldId id="1125" r:id="rId3"/>
    <p:sldId id="1136" r:id="rId4"/>
    <p:sldId id="5752" r:id="rId5"/>
    <p:sldId id="5757" r:id="rId6"/>
    <p:sldId id="5756" r:id="rId7"/>
    <p:sldId id="5753" r:id="rId8"/>
    <p:sldId id="1124" r:id="rId9"/>
    <p:sldId id="1126" r:id="rId10"/>
    <p:sldId id="1128" r:id="rId11"/>
    <p:sldId id="5755" r:id="rId12"/>
    <p:sldId id="1130" r:id="rId13"/>
    <p:sldId id="5758" r:id="rId14"/>
    <p:sldId id="1135" r:id="rId15"/>
    <p:sldId id="1131" r:id="rId16"/>
    <p:sldId id="5749"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204B5C"/>
    <a:srgbClr val="B352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0"/>
    <p:restoredTop sz="87348" autoAdjust="0"/>
  </p:normalViewPr>
  <p:slideViewPr>
    <p:cSldViewPr snapToGrid="0" snapToObjects="1">
      <p:cViewPr>
        <p:scale>
          <a:sx n="70" d="100"/>
          <a:sy n="70" d="100"/>
        </p:scale>
        <p:origin x="304" y="-184"/>
      </p:cViewPr>
      <p:guideLst/>
    </p:cSldViewPr>
  </p:slideViewPr>
  <p:notesTextViewPr>
    <p:cViewPr>
      <p:scale>
        <a:sx n="1" d="1"/>
        <a:sy n="1" d="1"/>
      </p:scale>
      <p:origin x="0" y="0"/>
    </p:cViewPr>
  </p:notesTextViewPr>
  <p:sorterViewPr>
    <p:cViewPr varScale="1">
      <p:scale>
        <a:sx n="100" d="100"/>
        <a:sy n="100" d="100"/>
      </p:scale>
      <p:origin x="0" y="-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5EEE69-EEE1-224B-8A98-00B467604BAA}" type="datetimeFigureOut">
              <a:rPr lang="it-IT" smtClean="0"/>
              <a:t>28/11/2023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C43E56-556D-1F4A-AADC-A26828ECA56E}" type="slidenum">
              <a:rPr lang="it-IT" smtClean="0"/>
              <a:t>‹N›</a:t>
            </a:fld>
            <a:endParaRPr lang="it-IT"/>
          </a:p>
        </p:txBody>
      </p:sp>
    </p:spTree>
    <p:extLst>
      <p:ext uri="{BB962C8B-B14F-4D97-AF65-F5344CB8AC3E}">
        <p14:creationId xmlns:p14="http://schemas.microsoft.com/office/powerpoint/2010/main" val="1324646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tm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tmp"/></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30B407-C05A-5F42-B082-FDF0E7E15BFF}"/>
              </a:ext>
            </a:extLst>
          </p:cNvPr>
          <p:cNvSpPr>
            <a:spLocks noGrp="1"/>
          </p:cNvSpPr>
          <p:nvPr>
            <p:ph type="ctrTitle"/>
          </p:nvPr>
        </p:nvSpPr>
        <p:spPr>
          <a:xfrm>
            <a:off x="1056639" y="1539062"/>
            <a:ext cx="10051145" cy="2387600"/>
          </a:xfrm>
        </p:spPr>
        <p:txBody>
          <a:bodyPr anchor="b"/>
          <a:lstStyle>
            <a:lvl1pPr algn="l">
              <a:defRPr sz="6000" b="1" i="0" baseline="0">
                <a:solidFill>
                  <a:schemeClr val="tx1"/>
                </a:solidFill>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99E09D29-A829-FA4E-85E6-EE01C9647649}"/>
              </a:ext>
            </a:extLst>
          </p:cNvPr>
          <p:cNvSpPr>
            <a:spLocks noGrp="1"/>
          </p:cNvSpPr>
          <p:nvPr>
            <p:ph type="subTitle" idx="1"/>
          </p:nvPr>
        </p:nvSpPr>
        <p:spPr>
          <a:xfrm>
            <a:off x="1056639" y="4145279"/>
            <a:ext cx="10051145" cy="1529219"/>
          </a:xfrm>
        </p:spPr>
        <p:txBody>
          <a:bodyPr>
            <a:normAutofit/>
          </a:bodyPr>
          <a:lstStyle>
            <a:lvl1pPr marL="0" indent="0" algn="l">
              <a:buNone/>
              <a:defRPr sz="3000" b="0" i="1" baseline="0">
                <a:solidFill>
                  <a:schemeClr val="tx1"/>
                </a:solidFill>
                <a:latin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Rettangolo 7">
            <a:extLst>
              <a:ext uri="{FF2B5EF4-FFF2-40B4-BE49-F238E27FC236}">
                <a16:creationId xmlns:a16="http://schemas.microsoft.com/office/drawing/2014/main" id="{D060470D-0DA9-084F-BC0E-A63C3643AB74}"/>
              </a:ext>
            </a:extLst>
          </p:cNvPr>
          <p:cNvSpPr/>
          <p:nvPr userDrawn="1"/>
        </p:nvSpPr>
        <p:spPr>
          <a:xfrm>
            <a:off x="0" y="-18256"/>
            <a:ext cx="12192000" cy="77679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8" name="Immagine 17">
            <a:extLst>
              <a:ext uri="{FF2B5EF4-FFF2-40B4-BE49-F238E27FC236}">
                <a16:creationId xmlns:a16="http://schemas.microsoft.com/office/drawing/2014/main" id="{A7E64F2B-DDEF-43D9-8B0F-3C7394D4127B}"/>
              </a:ext>
            </a:extLst>
          </p:cNvPr>
          <p:cNvPicPr>
            <a:picLocks noChangeAspect="1"/>
          </p:cNvPicPr>
          <p:nvPr userDrawn="1"/>
        </p:nvPicPr>
        <p:blipFill>
          <a:blip r:embed="rId2">
            <a:alphaModFix amt="51000"/>
          </a:blip>
          <a:stretch>
            <a:fillRect/>
          </a:stretch>
        </p:blipFill>
        <p:spPr>
          <a:xfrm>
            <a:off x="11107785" y="111942"/>
            <a:ext cx="937938" cy="468969"/>
          </a:xfrm>
          <a:prstGeom prst="rect">
            <a:avLst/>
          </a:prstGeom>
        </p:spPr>
      </p:pic>
      <p:pic>
        <p:nvPicPr>
          <p:cNvPr id="19" name="Immagine 18" descr="Immagine che contiene testo&#10;&#10;Descrizione generata automaticamente">
            <a:extLst>
              <a:ext uri="{FF2B5EF4-FFF2-40B4-BE49-F238E27FC236}">
                <a16:creationId xmlns:a16="http://schemas.microsoft.com/office/drawing/2014/main" id="{D33A0EAA-2C1B-4296-9CC8-A502C0C0B192}"/>
              </a:ext>
            </a:extLst>
          </p:cNvPr>
          <p:cNvPicPr>
            <a:picLocks noChangeAspect="1"/>
          </p:cNvPicPr>
          <p:nvPr userDrawn="1"/>
        </p:nvPicPr>
        <p:blipFill>
          <a:blip r:embed="rId3"/>
          <a:stretch>
            <a:fillRect/>
          </a:stretch>
        </p:blipFill>
        <p:spPr>
          <a:xfrm>
            <a:off x="126723" y="111943"/>
            <a:ext cx="1169374" cy="468968"/>
          </a:xfrm>
          <a:prstGeom prst="rect">
            <a:avLst/>
          </a:prstGeom>
        </p:spPr>
      </p:pic>
      <p:pic>
        <p:nvPicPr>
          <p:cNvPr id="4" name="Immagine 3">
            <a:extLst>
              <a:ext uri="{FF2B5EF4-FFF2-40B4-BE49-F238E27FC236}">
                <a16:creationId xmlns:a16="http://schemas.microsoft.com/office/drawing/2014/main" id="{6238765D-C925-D59F-2F80-5D17A1DFB5AE}"/>
              </a:ext>
            </a:extLst>
          </p:cNvPr>
          <p:cNvPicPr>
            <a:picLocks noChangeAspect="1"/>
          </p:cNvPicPr>
          <p:nvPr userDrawn="1"/>
        </p:nvPicPr>
        <p:blipFill>
          <a:blip r:embed="rId4"/>
          <a:stretch>
            <a:fillRect/>
          </a:stretch>
        </p:blipFill>
        <p:spPr>
          <a:xfrm>
            <a:off x="1749595" y="0"/>
            <a:ext cx="8217322" cy="758825"/>
          </a:xfrm>
          <a:prstGeom prst="rect">
            <a:avLst/>
          </a:prstGeom>
        </p:spPr>
      </p:pic>
    </p:spTree>
    <p:extLst>
      <p:ext uri="{BB962C8B-B14F-4D97-AF65-F5344CB8AC3E}">
        <p14:creationId xmlns:p14="http://schemas.microsoft.com/office/powerpoint/2010/main" val="420335094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5C9C04-8157-6245-B9A9-0FBBC6396988}"/>
              </a:ext>
            </a:extLst>
          </p:cNvPr>
          <p:cNvSpPr>
            <a:spLocks noGrp="1"/>
          </p:cNvSpPr>
          <p:nvPr>
            <p:ph type="title"/>
          </p:nvPr>
        </p:nvSpPr>
        <p:spPr/>
        <p:txBody>
          <a:bodyPr/>
          <a:lstStyle>
            <a:lvl1pPr>
              <a:defRPr>
                <a:solidFill>
                  <a:schemeClr val="tx1">
                    <a:lumMod val="75000"/>
                  </a:schemeClr>
                </a:solidFill>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5CBDF95D-9ED3-854B-A525-D968F3417CA1}"/>
              </a:ext>
            </a:extLst>
          </p:cNvPr>
          <p:cNvSpPr>
            <a:spLocks noGrp="1"/>
          </p:cNvSpPr>
          <p:nvPr>
            <p:ph idx="1"/>
          </p:nvPr>
        </p:nvSpPr>
        <p:spPr/>
        <p:txBody>
          <a:bodyPr/>
          <a:lstStyle>
            <a:lvl1pPr>
              <a:buClr>
                <a:schemeClr val="tx2"/>
              </a:buClr>
              <a:defRPr>
                <a:solidFill>
                  <a:schemeClr val="tx1">
                    <a:lumMod val="75000"/>
                  </a:schemeClr>
                </a:solidFill>
              </a:defRPr>
            </a:lvl1pPr>
            <a:lvl2pPr>
              <a:buClr>
                <a:schemeClr val="accent6"/>
              </a:buClr>
              <a:defRPr>
                <a:solidFill>
                  <a:schemeClr val="tx1">
                    <a:lumMod val="75000"/>
                  </a:schemeClr>
                </a:solidFill>
              </a:defRPr>
            </a:lvl2pPr>
            <a:lvl3pPr>
              <a:buClr>
                <a:schemeClr val="accent3"/>
              </a:buCl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a:extLst>
              <a:ext uri="{FF2B5EF4-FFF2-40B4-BE49-F238E27FC236}">
                <a16:creationId xmlns:a16="http://schemas.microsoft.com/office/drawing/2014/main" id="{1CC167C3-C8F9-3244-B022-D09A4BEC3A0F}"/>
              </a:ext>
            </a:extLst>
          </p:cNvPr>
          <p:cNvSpPr>
            <a:spLocks noGrp="1"/>
          </p:cNvSpPr>
          <p:nvPr>
            <p:ph type="sldNum" sz="quarter" idx="12"/>
          </p:nvPr>
        </p:nvSpPr>
        <p:spPr/>
        <p:txBody>
          <a:bodyPr/>
          <a:lstStyle/>
          <a:p>
            <a:fld id="{A87AA0D0-2F4D-AA4E-A2C0-E0264229DB77}" type="slidenum">
              <a:rPr lang="it-IT" smtClean="0"/>
              <a:t>‹N›</a:t>
            </a:fld>
            <a:endParaRPr lang="it-IT" dirty="0"/>
          </a:p>
        </p:txBody>
      </p:sp>
      <p:pic>
        <p:nvPicPr>
          <p:cNvPr id="4" name="Immagine 3">
            <a:extLst>
              <a:ext uri="{FF2B5EF4-FFF2-40B4-BE49-F238E27FC236}">
                <a16:creationId xmlns:a16="http://schemas.microsoft.com/office/drawing/2014/main" id="{42516823-C3E0-AEB6-9821-A33CA36418A1}"/>
              </a:ext>
            </a:extLst>
          </p:cNvPr>
          <p:cNvPicPr>
            <a:picLocks noChangeAspect="1"/>
          </p:cNvPicPr>
          <p:nvPr userDrawn="1"/>
        </p:nvPicPr>
        <p:blipFill>
          <a:blip r:embed="rId2"/>
          <a:stretch>
            <a:fillRect/>
          </a:stretch>
        </p:blipFill>
        <p:spPr>
          <a:xfrm>
            <a:off x="1749595" y="0"/>
            <a:ext cx="8217322" cy="758825"/>
          </a:xfrm>
          <a:prstGeom prst="rect">
            <a:avLst/>
          </a:prstGeom>
        </p:spPr>
      </p:pic>
    </p:spTree>
    <p:extLst>
      <p:ext uri="{BB962C8B-B14F-4D97-AF65-F5344CB8AC3E}">
        <p14:creationId xmlns:p14="http://schemas.microsoft.com/office/powerpoint/2010/main" val="6005650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stazione sezione">
    <p:bg>
      <p:bgPr>
        <a:solidFill>
          <a:schemeClr val="bg1">
            <a:lumMod val="95000"/>
          </a:schemeClr>
        </a:solidFill>
        <a:effectLst/>
      </p:bgPr>
    </p:bg>
    <p:spTree>
      <p:nvGrpSpPr>
        <p:cNvPr id="1" name=""/>
        <p:cNvGrpSpPr/>
        <p:nvPr/>
      </p:nvGrpSpPr>
      <p:grpSpPr>
        <a:xfrm>
          <a:off x="0" y="0"/>
          <a:ext cx="0" cy="0"/>
          <a:chOff x="0" y="0"/>
          <a:chExt cx="0" cy="0"/>
        </a:xfrm>
      </p:grpSpPr>
      <p:sp>
        <p:nvSpPr>
          <p:cNvPr id="6" name="Segnaposto numero diapositiva 5">
            <a:extLst>
              <a:ext uri="{FF2B5EF4-FFF2-40B4-BE49-F238E27FC236}">
                <a16:creationId xmlns:a16="http://schemas.microsoft.com/office/drawing/2014/main" id="{F6141EDA-6B28-3945-9385-DE499FF96618}"/>
              </a:ext>
            </a:extLst>
          </p:cNvPr>
          <p:cNvSpPr>
            <a:spLocks noGrp="1"/>
          </p:cNvSpPr>
          <p:nvPr>
            <p:ph type="sldNum" sz="quarter" idx="12"/>
          </p:nvPr>
        </p:nvSpPr>
        <p:spPr/>
        <p:txBody>
          <a:bodyPr/>
          <a:lstStyle/>
          <a:p>
            <a:fld id="{A87AA0D0-2F4D-AA4E-A2C0-E0264229DB77}" type="slidenum">
              <a:rPr lang="it-IT" smtClean="0"/>
              <a:t>‹N›</a:t>
            </a:fld>
            <a:endParaRPr lang="it-IT"/>
          </a:p>
        </p:txBody>
      </p:sp>
      <p:sp>
        <p:nvSpPr>
          <p:cNvPr id="7" name="Titolo 1">
            <a:extLst>
              <a:ext uri="{FF2B5EF4-FFF2-40B4-BE49-F238E27FC236}">
                <a16:creationId xmlns:a16="http://schemas.microsoft.com/office/drawing/2014/main" id="{0121DFAB-F558-4A95-BAA1-3B922ECE505F}"/>
              </a:ext>
            </a:extLst>
          </p:cNvPr>
          <p:cNvSpPr>
            <a:spLocks noGrp="1"/>
          </p:cNvSpPr>
          <p:nvPr>
            <p:ph type="ctrTitle"/>
          </p:nvPr>
        </p:nvSpPr>
        <p:spPr>
          <a:xfrm>
            <a:off x="1056639" y="1539062"/>
            <a:ext cx="10051145" cy="2387600"/>
          </a:xfrm>
        </p:spPr>
        <p:txBody>
          <a:bodyPr anchor="b"/>
          <a:lstStyle>
            <a:lvl1pPr algn="l">
              <a:defRPr sz="6000" b="1" i="0" baseline="0">
                <a:solidFill>
                  <a:srgbClr val="204B5C"/>
                </a:solidFill>
              </a:defRPr>
            </a:lvl1pPr>
          </a:lstStyle>
          <a:p>
            <a:r>
              <a:rPr lang="it-IT" dirty="0"/>
              <a:t>Fare clic per modificare lo stile del titolo dello schema</a:t>
            </a:r>
          </a:p>
        </p:txBody>
      </p:sp>
      <p:sp>
        <p:nvSpPr>
          <p:cNvPr id="8" name="Sottotitolo 2">
            <a:extLst>
              <a:ext uri="{FF2B5EF4-FFF2-40B4-BE49-F238E27FC236}">
                <a16:creationId xmlns:a16="http://schemas.microsoft.com/office/drawing/2014/main" id="{D3DEF852-61D6-4266-9B32-BD278C5D1ED7}"/>
              </a:ext>
            </a:extLst>
          </p:cNvPr>
          <p:cNvSpPr>
            <a:spLocks noGrp="1"/>
          </p:cNvSpPr>
          <p:nvPr>
            <p:ph type="subTitle" idx="1"/>
          </p:nvPr>
        </p:nvSpPr>
        <p:spPr>
          <a:xfrm>
            <a:off x="1056639" y="4145279"/>
            <a:ext cx="10051145" cy="1529219"/>
          </a:xfrm>
        </p:spPr>
        <p:txBody>
          <a:bodyPr>
            <a:normAutofit/>
          </a:bodyPr>
          <a:lstStyle>
            <a:lvl1pPr marL="0" indent="0" algn="l">
              <a:buNone/>
              <a:defRPr sz="3000" b="0" i="1" baseline="0">
                <a:solidFill>
                  <a:srgbClr val="204B5C"/>
                </a:solidFill>
                <a:latin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9" name="Rettangolo 8">
            <a:extLst>
              <a:ext uri="{FF2B5EF4-FFF2-40B4-BE49-F238E27FC236}">
                <a16:creationId xmlns:a16="http://schemas.microsoft.com/office/drawing/2014/main" id="{2B563849-0C3C-41BE-A982-7F7769759412}"/>
              </a:ext>
            </a:extLst>
          </p:cNvPr>
          <p:cNvSpPr/>
          <p:nvPr userDrawn="1"/>
        </p:nvSpPr>
        <p:spPr>
          <a:xfrm>
            <a:off x="0" y="-18256"/>
            <a:ext cx="12192000" cy="776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 name="Immagine 9">
            <a:extLst>
              <a:ext uri="{FF2B5EF4-FFF2-40B4-BE49-F238E27FC236}">
                <a16:creationId xmlns:a16="http://schemas.microsoft.com/office/drawing/2014/main" id="{71BA69B0-7F9B-4807-B70C-AC8B9C90B249}"/>
              </a:ext>
            </a:extLst>
          </p:cNvPr>
          <p:cNvPicPr>
            <a:picLocks noChangeAspect="1"/>
          </p:cNvPicPr>
          <p:nvPr userDrawn="1"/>
        </p:nvPicPr>
        <p:blipFill>
          <a:blip r:embed="rId2">
            <a:alphaModFix amt="51000"/>
          </a:blip>
          <a:stretch>
            <a:fillRect/>
          </a:stretch>
        </p:blipFill>
        <p:spPr>
          <a:xfrm>
            <a:off x="11107785" y="111942"/>
            <a:ext cx="937938" cy="468969"/>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E5FBA8A2-32A3-4904-91A5-63D36F98A939}"/>
              </a:ext>
            </a:extLst>
          </p:cNvPr>
          <p:cNvPicPr>
            <a:picLocks noChangeAspect="1"/>
          </p:cNvPicPr>
          <p:nvPr userDrawn="1"/>
        </p:nvPicPr>
        <p:blipFill>
          <a:blip r:embed="rId3"/>
          <a:stretch>
            <a:fillRect/>
          </a:stretch>
        </p:blipFill>
        <p:spPr>
          <a:xfrm>
            <a:off x="126723" y="111943"/>
            <a:ext cx="1169374" cy="468968"/>
          </a:xfrm>
          <a:prstGeom prst="rect">
            <a:avLst/>
          </a:prstGeom>
        </p:spPr>
      </p:pic>
      <p:sp>
        <p:nvSpPr>
          <p:cNvPr id="12" name="Rettangolo 11">
            <a:extLst>
              <a:ext uri="{FF2B5EF4-FFF2-40B4-BE49-F238E27FC236}">
                <a16:creationId xmlns:a16="http://schemas.microsoft.com/office/drawing/2014/main" id="{03B9A992-AB31-4261-B8B2-C6F9FCFC4E84}"/>
              </a:ext>
            </a:extLst>
          </p:cNvPr>
          <p:cNvSpPr/>
          <p:nvPr userDrawn="1"/>
        </p:nvSpPr>
        <p:spPr>
          <a:xfrm>
            <a:off x="-13789" y="6081208"/>
            <a:ext cx="12192000" cy="776792"/>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2" name="Immagine 1">
            <a:extLst>
              <a:ext uri="{FF2B5EF4-FFF2-40B4-BE49-F238E27FC236}">
                <a16:creationId xmlns:a16="http://schemas.microsoft.com/office/drawing/2014/main" id="{69D2FE12-A9B6-9736-D6D6-CF5F9735D8ED}"/>
              </a:ext>
            </a:extLst>
          </p:cNvPr>
          <p:cNvPicPr>
            <a:picLocks noChangeAspect="1"/>
          </p:cNvPicPr>
          <p:nvPr userDrawn="1"/>
        </p:nvPicPr>
        <p:blipFill>
          <a:blip r:embed="rId4"/>
          <a:stretch>
            <a:fillRect/>
          </a:stretch>
        </p:blipFill>
        <p:spPr>
          <a:xfrm>
            <a:off x="1749595" y="0"/>
            <a:ext cx="8217322" cy="758825"/>
          </a:xfrm>
          <a:prstGeom prst="rect">
            <a:avLst/>
          </a:prstGeom>
        </p:spPr>
      </p:pic>
    </p:spTree>
    <p:extLst>
      <p:ext uri="{BB962C8B-B14F-4D97-AF65-F5344CB8AC3E}">
        <p14:creationId xmlns:p14="http://schemas.microsoft.com/office/powerpoint/2010/main" val="3630560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6E7C4D-F574-CB46-8D68-3A39FE421686}"/>
              </a:ext>
            </a:extLst>
          </p:cNvPr>
          <p:cNvSpPr>
            <a:spLocks noGrp="1"/>
          </p:cNvSpPr>
          <p:nvPr>
            <p:ph type="title"/>
          </p:nvPr>
        </p:nvSpPr>
        <p:spPr/>
        <p:txBody>
          <a:bodyPr/>
          <a:lstStyle>
            <a:lvl1pPr>
              <a:defRPr>
                <a:solidFill>
                  <a:schemeClr val="tx1">
                    <a:lumMod val="75000"/>
                  </a:schemeClr>
                </a:solidFill>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AA4F4945-7965-C84E-9FDE-CAEB6C41650E}"/>
              </a:ext>
            </a:extLst>
          </p:cNvPr>
          <p:cNvSpPr>
            <a:spLocks noGrp="1"/>
          </p:cNvSpPr>
          <p:nvPr>
            <p:ph sz="half" idx="1"/>
          </p:nvPr>
        </p:nvSpPr>
        <p:spPr>
          <a:xfrm>
            <a:off x="1056640" y="2265679"/>
            <a:ext cx="4963160" cy="3801553"/>
          </a:xfrm>
        </p:spPr>
        <p:txBody>
          <a:bodyPr/>
          <a:lstStyle>
            <a:lvl1pPr>
              <a:buClr>
                <a:schemeClr val="tx2"/>
              </a:buClr>
              <a:defRPr>
                <a:solidFill>
                  <a:schemeClr val="tx1">
                    <a:lumMod val="75000"/>
                  </a:schemeClr>
                </a:solidFill>
              </a:defRPr>
            </a:lvl1pPr>
            <a:lvl2pPr>
              <a:buClr>
                <a:schemeClr val="accent6"/>
              </a:buClr>
              <a:defRPr>
                <a:solidFill>
                  <a:schemeClr val="tx1">
                    <a:lumMod val="75000"/>
                  </a:schemeClr>
                </a:solidFill>
              </a:defRPr>
            </a:lvl2pPr>
            <a:lvl3pPr>
              <a:buClr>
                <a:schemeClr val="accent3"/>
              </a:buCl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FE9D48A8-3886-9C49-8F7A-F8FD105395A5}"/>
              </a:ext>
            </a:extLst>
          </p:cNvPr>
          <p:cNvSpPr>
            <a:spLocks noGrp="1"/>
          </p:cNvSpPr>
          <p:nvPr>
            <p:ph sz="half" idx="2"/>
          </p:nvPr>
        </p:nvSpPr>
        <p:spPr>
          <a:xfrm>
            <a:off x="6172200" y="2265680"/>
            <a:ext cx="4963160" cy="3801552"/>
          </a:xfrm>
        </p:spPr>
        <p:txBody>
          <a:bodyPr/>
          <a:lstStyle>
            <a:lvl1pPr>
              <a:buClr>
                <a:schemeClr val="tx2"/>
              </a:buClr>
              <a:defRPr/>
            </a:lvl1pPr>
            <a:lvl2pPr>
              <a:buClr>
                <a:schemeClr val="accent6"/>
              </a:buClr>
              <a:defRPr/>
            </a:lvl2pPr>
            <a:lvl3pPr>
              <a:buClr>
                <a:schemeClr val="accent3"/>
              </a:buClr>
              <a:defRPr/>
            </a:lvl3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numero diapositiva 6">
            <a:extLst>
              <a:ext uri="{FF2B5EF4-FFF2-40B4-BE49-F238E27FC236}">
                <a16:creationId xmlns:a16="http://schemas.microsoft.com/office/drawing/2014/main" id="{0F990174-2FFA-744F-BB7B-24E67F64036E}"/>
              </a:ext>
            </a:extLst>
          </p:cNvPr>
          <p:cNvSpPr>
            <a:spLocks noGrp="1"/>
          </p:cNvSpPr>
          <p:nvPr>
            <p:ph type="sldNum" sz="quarter" idx="12"/>
          </p:nvPr>
        </p:nvSpPr>
        <p:spPr/>
        <p:txBody>
          <a:bodyPr/>
          <a:lstStyle/>
          <a:p>
            <a:fld id="{A87AA0D0-2F4D-AA4E-A2C0-E0264229DB77}" type="slidenum">
              <a:rPr lang="it-IT" smtClean="0"/>
              <a:t>‹N›</a:t>
            </a:fld>
            <a:endParaRPr lang="it-IT"/>
          </a:p>
        </p:txBody>
      </p:sp>
    </p:spTree>
    <p:extLst>
      <p:ext uri="{BB962C8B-B14F-4D97-AF65-F5344CB8AC3E}">
        <p14:creationId xmlns:p14="http://schemas.microsoft.com/office/powerpoint/2010/main" val="299737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6BB6BF-3DE5-3348-904D-4C78A6573F3C}"/>
              </a:ext>
            </a:extLst>
          </p:cNvPr>
          <p:cNvSpPr>
            <a:spLocks noGrp="1"/>
          </p:cNvSpPr>
          <p:nvPr>
            <p:ph type="title"/>
          </p:nvPr>
        </p:nvSpPr>
        <p:spPr/>
        <p:txBody>
          <a:bodyPr/>
          <a:lstStyle/>
          <a:p>
            <a:r>
              <a:rPr lang="it-IT" dirty="0"/>
              <a:t>Fare clic per modificare lo stile del titolo dello schema</a:t>
            </a:r>
          </a:p>
        </p:txBody>
      </p:sp>
      <p:sp>
        <p:nvSpPr>
          <p:cNvPr id="5" name="Segnaposto numero diapositiva 4">
            <a:extLst>
              <a:ext uri="{FF2B5EF4-FFF2-40B4-BE49-F238E27FC236}">
                <a16:creationId xmlns:a16="http://schemas.microsoft.com/office/drawing/2014/main" id="{27E5C3F1-284E-3B49-80BD-1E7931E10751}"/>
              </a:ext>
            </a:extLst>
          </p:cNvPr>
          <p:cNvSpPr>
            <a:spLocks noGrp="1"/>
          </p:cNvSpPr>
          <p:nvPr>
            <p:ph type="sldNum" sz="quarter" idx="12"/>
          </p:nvPr>
        </p:nvSpPr>
        <p:spPr/>
        <p:txBody>
          <a:bodyPr/>
          <a:lstStyle/>
          <a:p>
            <a:fld id="{A87AA0D0-2F4D-AA4E-A2C0-E0264229DB77}" type="slidenum">
              <a:rPr lang="it-IT" smtClean="0"/>
              <a:t>‹N›</a:t>
            </a:fld>
            <a:endParaRPr lang="it-IT"/>
          </a:p>
        </p:txBody>
      </p:sp>
    </p:spTree>
    <p:extLst>
      <p:ext uri="{BB962C8B-B14F-4D97-AF65-F5344CB8AC3E}">
        <p14:creationId xmlns:p14="http://schemas.microsoft.com/office/powerpoint/2010/main" val="325054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C6724490-379A-5E42-8CA3-6A23E1E2B171}"/>
              </a:ext>
            </a:extLst>
          </p:cNvPr>
          <p:cNvSpPr>
            <a:spLocks noGrp="1"/>
          </p:cNvSpPr>
          <p:nvPr>
            <p:ph type="sldNum" sz="quarter" idx="12"/>
          </p:nvPr>
        </p:nvSpPr>
        <p:spPr/>
        <p:txBody>
          <a:bodyPr/>
          <a:lstStyle/>
          <a:p>
            <a:fld id="{A87AA0D0-2F4D-AA4E-A2C0-E0264229DB77}" type="slidenum">
              <a:rPr lang="it-IT" smtClean="0"/>
              <a:t>‹N›</a:t>
            </a:fld>
            <a:endParaRPr lang="it-IT"/>
          </a:p>
        </p:txBody>
      </p:sp>
    </p:spTree>
    <p:extLst>
      <p:ext uri="{BB962C8B-B14F-4D97-AF65-F5344CB8AC3E}">
        <p14:creationId xmlns:p14="http://schemas.microsoft.com/office/powerpoint/2010/main" val="345701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F789E-1F0D-2A46-9577-1863AA4676CE}"/>
              </a:ext>
            </a:extLst>
          </p:cNvPr>
          <p:cNvSpPr>
            <a:spLocks noGrp="1"/>
          </p:cNvSpPr>
          <p:nvPr>
            <p:ph type="title"/>
          </p:nvPr>
        </p:nvSpPr>
        <p:spPr>
          <a:xfrm>
            <a:off x="1056640" y="792480"/>
            <a:ext cx="3715385" cy="126492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16C541E5-3A36-104F-8BE4-B62BBB44D09F}"/>
              </a:ext>
            </a:extLst>
          </p:cNvPr>
          <p:cNvSpPr>
            <a:spLocks noGrp="1"/>
          </p:cNvSpPr>
          <p:nvPr>
            <p:ph idx="1"/>
          </p:nvPr>
        </p:nvSpPr>
        <p:spPr>
          <a:xfrm>
            <a:off x="5183188" y="792481"/>
            <a:ext cx="5952172" cy="50765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DAE8247C-8BA7-894B-A3F9-D3BAA87EBF2B}"/>
              </a:ext>
            </a:extLst>
          </p:cNvPr>
          <p:cNvSpPr>
            <a:spLocks noGrp="1"/>
          </p:cNvSpPr>
          <p:nvPr>
            <p:ph type="body" sz="half" idx="2"/>
          </p:nvPr>
        </p:nvSpPr>
        <p:spPr>
          <a:xfrm>
            <a:off x="1056640" y="2150918"/>
            <a:ext cx="3715385" cy="37180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7" name="Segnaposto numero diapositiva 6">
            <a:extLst>
              <a:ext uri="{FF2B5EF4-FFF2-40B4-BE49-F238E27FC236}">
                <a16:creationId xmlns:a16="http://schemas.microsoft.com/office/drawing/2014/main" id="{DB84059C-258E-B84D-B03A-445AFC6A94DE}"/>
              </a:ext>
            </a:extLst>
          </p:cNvPr>
          <p:cNvSpPr>
            <a:spLocks noGrp="1"/>
          </p:cNvSpPr>
          <p:nvPr>
            <p:ph type="sldNum" sz="quarter" idx="12"/>
          </p:nvPr>
        </p:nvSpPr>
        <p:spPr/>
        <p:txBody>
          <a:bodyPr/>
          <a:lstStyle/>
          <a:p>
            <a:fld id="{A87AA0D0-2F4D-AA4E-A2C0-E0264229DB77}" type="slidenum">
              <a:rPr lang="it-IT" smtClean="0"/>
              <a:t>‹N›</a:t>
            </a:fld>
            <a:endParaRPr lang="it-IT"/>
          </a:p>
        </p:txBody>
      </p:sp>
    </p:spTree>
    <p:extLst>
      <p:ext uri="{BB962C8B-B14F-4D97-AF65-F5344CB8AC3E}">
        <p14:creationId xmlns:p14="http://schemas.microsoft.com/office/powerpoint/2010/main" val="373007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496A44-A88A-7A4B-BEB3-D39B639280AB}"/>
              </a:ext>
            </a:extLst>
          </p:cNvPr>
          <p:cNvSpPr>
            <a:spLocks noGrp="1"/>
          </p:cNvSpPr>
          <p:nvPr>
            <p:ph type="title"/>
          </p:nvPr>
        </p:nvSpPr>
        <p:spPr>
          <a:xfrm>
            <a:off x="839788" y="790767"/>
            <a:ext cx="3932237" cy="1266632"/>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0F92FFA8-5476-894B-8D35-AB2A7C15643F}"/>
              </a:ext>
            </a:extLst>
          </p:cNvPr>
          <p:cNvSpPr>
            <a:spLocks noGrp="1"/>
          </p:cNvSpPr>
          <p:nvPr>
            <p:ph type="pic" idx="1"/>
          </p:nvPr>
        </p:nvSpPr>
        <p:spPr>
          <a:xfrm>
            <a:off x="5183188" y="790767"/>
            <a:ext cx="6172200" cy="50782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p>
        </p:txBody>
      </p:sp>
      <p:sp>
        <p:nvSpPr>
          <p:cNvPr id="4" name="Segnaposto testo 3">
            <a:extLst>
              <a:ext uri="{FF2B5EF4-FFF2-40B4-BE49-F238E27FC236}">
                <a16:creationId xmlns:a16="http://schemas.microsoft.com/office/drawing/2014/main" id="{BD730D1B-8852-8641-85E5-9E6F2112CB4B}"/>
              </a:ext>
            </a:extLst>
          </p:cNvPr>
          <p:cNvSpPr>
            <a:spLocks noGrp="1"/>
          </p:cNvSpPr>
          <p:nvPr>
            <p:ph type="body" sz="half" idx="2"/>
          </p:nvPr>
        </p:nvSpPr>
        <p:spPr>
          <a:xfrm>
            <a:off x="839788" y="2161308"/>
            <a:ext cx="3932237" cy="370767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7" name="Segnaposto numero diapositiva 6">
            <a:extLst>
              <a:ext uri="{FF2B5EF4-FFF2-40B4-BE49-F238E27FC236}">
                <a16:creationId xmlns:a16="http://schemas.microsoft.com/office/drawing/2014/main" id="{6A691B96-26AF-0A42-A073-85E0BA057178}"/>
              </a:ext>
            </a:extLst>
          </p:cNvPr>
          <p:cNvSpPr>
            <a:spLocks noGrp="1"/>
          </p:cNvSpPr>
          <p:nvPr>
            <p:ph type="sldNum" sz="quarter" idx="12"/>
          </p:nvPr>
        </p:nvSpPr>
        <p:spPr/>
        <p:txBody>
          <a:bodyPr/>
          <a:lstStyle/>
          <a:p>
            <a:fld id="{A87AA0D0-2F4D-AA4E-A2C0-E0264229DB77}" type="slidenum">
              <a:rPr lang="it-IT" smtClean="0"/>
              <a:t>‹N›</a:t>
            </a:fld>
            <a:endParaRPr lang="it-IT"/>
          </a:p>
        </p:txBody>
      </p:sp>
    </p:spTree>
    <p:extLst>
      <p:ext uri="{BB962C8B-B14F-4D97-AF65-F5344CB8AC3E}">
        <p14:creationId xmlns:p14="http://schemas.microsoft.com/office/powerpoint/2010/main" val="118711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Titolo, testo e ClipArt">
    <p:spTree>
      <p:nvGrpSpPr>
        <p:cNvPr id="1" name=""/>
        <p:cNvGrpSpPr/>
        <p:nvPr/>
      </p:nvGrpSpPr>
      <p:grpSpPr>
        <a:xfrm>
          <a:off x="0" y="0"/>
          <a:ext cx="0" cy="0"/>
          <a:chOff x="0" y="0"/>
          <a:chExt cx="0" cy="0"/>
        </a:xfrm>
      </p:grpSpPr>
      <p:sp>
        <p:nvSpPr>
          <p:cNvPr id="2" name="Titolo 1"/>
          <p:cNvSpPr>
            <a:spLocks noGrp="1"/>
          </p:cNvSpPr>
          <p:nvPr>
            <p:ph type="title"/>
          </p:nvPr>
        </p:nvSpPr>
        <p:spPr>
          <a:xfrm>
            <a:off x="766233" y="304801"/>
            <a:ext cx="10668000" cy="1216025"/>
          </a:xfrm>
          <a:prstGeom prst="rect">
            <a:avLst/>
          </a:prstGeom>
        </p:spPr>
        <p:txBody>
          <a:bodyPr/>
          <a:lstStyle/>
          <a:p>
            <a:r>
              <a:rPr lang="it-IT"/>
              <a:t>Fare clic per modificare lo stile del titolo</a:t>
            </a:r>
          </a:p>
        </p:txBody>
      </p:sp>
      <p:sp>
        <p:nvSpPr>
          <p:cNvPr id="3" name="Segnaposto testo 2"/>
          <p:cNvSpPr>
            <a:spLocks noGrp="1"/>
          </p:cNvSpPr>
          <p:nvPr>
            <p:ph type="body" sz="half" idx="1"/>
          </p:nvPr>
        </p:nvSpPr>
        <p:spPr>
          <a:xfrm>
            <a:off x="755651" y="1752600"/>
            <a:ext cx="5232400" cy="4267200"/>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lipArt 3"/>
          <p:cNvSpPr>
            <a:spLocks noGrp="1"/>
          </p:cNvSpPr>
          <p:nvPr>
            <p:ph type="clipArt" sz="half" idx="2"/>
          </p:nvPr>
        </p:nvSpPr>
        <p:spPr>
          <a:xfrm>
            <a:off x="6191251" y="1752600"/>
            <a:ext cx="5232400" cy="4267200"/>
          </a:xfrm>
          <a:prstGeom prst="rect">
            <a:avLst/>
          </a:prstGeom>
        </p:spPr>
        <p:txBody>
          <a:bodyPr/>
          <a:lstStyle/>
          <a:p>
            <a:endParaRPr lang="it-IT"/>
          </a:p>
        </p:txBody>
      </p:sp>
      <p:sp>
        <p:nvSpPr>
          <p:cNvPr id="5" name="Segnaposto data 4"/>
          <p:cNvSpPr>
            <a:spLocks noGrp="1"/>
          </p:cNvSpPr>
          <p:nvPr>
            <p:ph type="dt" sz="half" idx="10"/>
          </p:nvPr>
        </p:nvSpPr>
        <p:spPr>
          <a:xfrm>
            <a:off x="812800" y="6245225"/>
            <a:ext cx="2641600" cy="476250"/>
          </a:xfrm>
          <a:prstGeom prst="rect">
            <a:avLst/>
          </a:prstGeom>
        </p:spPr>
        <p:txBody>
          <a:bodyPr/>
          <a:lstStyle>
            <a:lvl1pPr>
              <a:defRPr/>
            </a:lvl1pPr>
          </a:lstStyle>
          <a:p>
            <a:fld id="{C499CB46-F558-41B4-AE2E-D19581746876}" type="datetime1">
              <a:rPr lang="it-IT" altLang="it-IT" smtClean="0">
                <a:solidFill>
                  <a:srgbClr val="000000"/>
                </a:solidFill>
                <a:latin typeface="Helvetica"/>
              </a:rPr>
              <a:pPr/>
              <a:t>28/11/2023</a:t>
            </a:fld>
            <a:endParaRPr lang="en-GB" altLang="it-IT">
              <a:solidFill>
                <a:srgbClr val="000000"/>
              </a:solidFill>
              <a:latin typeface="Helvetica"/>
            </a:endParaRPr>
          </a:p>
        </p:txBody>
      </p:sp>
      <p:sp>
        <p:nvSpPr>
          <p:cNvPr id="6" name="Segnaposto piè di pagina 5"/>
          <p:cNvSpPr>
            <a:spLocks noGrp="1"/>
          </p:cNvSpPr>
          <p:nvPr>
            <p:ph type="ftr" sz="quarter" idx="11"/>
          </p:nvPr>
        </p:nvSpPr>
        <p:spPr>
          <a:xfrm>
            <a:off x="4165600" y="6245225"/>
            <a:ext cx="3860800" cy="476250"/>
          </a:xfrm>
          <a:prstGeom prst="rect">
            <a:avLst/>
          </a:prstGeom>
        </p:spPr>
        <p:txBody>
          <a:bodyPr/>
          <a:lstStyle>
            <a:lvl1pPr>
              <a:defRPr/>
            </a:lvl1pPr>
          </a:lstStyle>
          <a:p>
            <a:endParaRPr lang="en-GB" altLang="it-IT">
              <a:solidFill>
                <a:srgbClr val="000000"/>
              </a:solidFill>
              <a:latin typeface="Helvetica"/>
            </a:endParaRPr>
          </a:p>
        </p:txBody>
      </p:sp>
      <p:sp>
        <p:nvSpPr>
          <p:cNvPr id="8" name="Slide Number Placeholder 5"/>
          <p:cNvSpPr>
            <a:spLocks noGrp="1"/>
          </p:cNvSpPr>
          <p:nvPr>
            <p:ph type="sldNum" sz="quarter" idx="4"/>
          </p:nvPr>
        </p:nvSpPr>
        <p:spPr>
          <a:xfrm>
            <a:off x="9518651" y="6553732"/>
            <a:ext cx="2743200" cy="365125"/>
          </a:xfrm>
          <a:prstGeom prst="rect">
            <a:avLst/>
          </a:prstGeom>
        </p:spPr>
        <p:txBody>
          <a:bodyPr vert="horz" lIns="91440" tIns="45720" rIns="91440" bIns="45720" rtlCol="0" anchor="ctr"/>
          <a:lstStyle>
            <a:lvl1pPr>
              <a:defRPr lang="en-US" smtClean="0">
                <a:solidFill>
                  <a:prstClr val="black">
                    <a:tint val="75000"/>
                  </a:prstClr>
                </a:solidFill>
                <a:cs typeface="+mn-cs"/>
              </a:defRPr>
            </a:lvl1pPr>
          </a:lstStyle>
          <a:p>
            <a:fld id="{48F63A3B-78C7-47BE-AE5E-E10140E04643}" type="slidenum">
              <a:rPr lang="it-IT" smtClean="0"/>
              <a:pPr/>
              <a:t>‹N›</a:t>
            </a:fld>
            <a:endParaRPr lang="it-IT" dirty="0"/>
          </a:p>
        </p:txBody>
      </p:sp>
    </p:spTree>
    <p:extLst>
      <p:ext uri="{BB962C8B-B14F-4D97-AF65-F5344CB8AC3E}">
        <p14:creationId xmlns:p14="http://schemas.microsoft.com/office/powerpoint/2010/main" val="2970018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74F6A0C-82A6-C346-B6BC-555864501176}"/>
              </a:ext>
            </a:extLst>
          </p:cNvPr>
          <p:cNvSpPr>
            <a:spLocks noGrp="1"/>
          </p:cNvSpPr>
          <p:nvPr>
            <p:ph type="title"/>
          </p:nvPr>
        </p:nvSpPr>
        <p:spPr>
          <a:xfrm>
            <a:off x="1056640" y="790767"/>
            <a:ext cx="10051145" cy="1325563"/>
          </a:xfrm>
          <a:prstGeom prst="rect">
            <a:avLst/>
          </a:prstGeom>
        </p:spPr>
        <p:txBody>
          <a:bodyPr vert="horz" lIns="91440" tIns="45720" rIns="91440" bIns="45720" rtlCol="0" anchor="ctr">
            <a:norm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AF18CF05-76CD-AD4E-90F1-C6BA5B18CB1C}"/>
              </a:ext>
            </a:extLst>
          </p:cNvPr>
          <p:cNvSpPr>
            <a:spLocks noGrp="1"/>
          </p:cNvSpPr>
          <p:nvPr>
            <p:ph type="body" idx="1"/>
          </p:nvPr>
        </p:nvSpPr>
        <p:spPr>
          <a:xfrm>
            <a:off x="1056640" y="2251267"/>
            <a:ext cx="10051145" cy="390637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a:extLst>
              <a:ext uri="{FF2B5EF4-FFF2-40B4-BE49-F238E27FC236}">
                <a16:creationId xmlns:a16="http://schemas.microsoft.com/office/drawing/2014/main" id="{1D86DA25-CEC5-E541-82B8-A0EFB00D7C54}"/>
              </a:ext>
            </a:extLst>
          </p:cNvPr>
          <p:cNvSpPr>
            <a:spLocks noGrp="1"/>
          </p:cNvSpPr>
          <p:nvPr>
            <p:ph type="sldNum" sz="quarter" idx="4"/>
          </p:nvPr>
        </p:nvSpPr>
        <p:spPr>
          <a:xfrm>
            <a:off x="5433840" y="6343014"/>
            <a:ext cx="1324320" cy="365125"/>
          </a:xfrm>
          <a:prstGeom prst="rect">
            <a:avLst/>
          </a:prstGeom>
        </p:spPr>
        <p:txBody>
          <a:bodyPr vert="horz" lIns="91440" tIns="45720" rIns="91440" bIns="45720" rtlCol="0" anchor="ctr"/>
          <a:lstStyle>
            <a:lvl1pPr algn="ctr">
              <a:defRPr sz="1200" b="0" i="1" baseline="0">
                <a:solidFill>
                  <a:schemeClr val="tx1">
                    <a:tint val="75000"/>
                  </a:schemeClr>
                </a:solidFill>
                <a:latin typeface="Times New Roman" panose="02020603050405020304" pitchFamily="18" charset="0"/>
              </a:defRPr>
            </a:lvl1pPr>
          </a:lstStyle>
          <a:p>
            <a:fld id="{A87AA0D0-2F4D-AA4E-A2C0-E0264229DB77}" type="slidenum">
              <a:rPr lang="it-IT" smtClean="0"/>
              <a:pPr/>
              <a:t>‹N›</a:t>
            </a:fld>
            <a:endParaRPr lang="it-IT" dirty="0"/>
          </a:p>
        </p:txBody>
      </p:sp>
      <p:pic>
        <p:nvPicPr>
          <p:cNvPr id="9" name="Immagine 8" descr="Immagine che contiene testo&#10;&#10;Descrizione generata automaticamente">
            <a:extLst>
              <a:ext uri="{FF2B5EF4-FFF2-40B4-BE49-F238E27FC236}">
                <a16:creationId xmlns:a16="http://schemas.microsoft.com/office/drawing/2014/main" id="{AF0A69D8-F72E-3A49-82DC-7243CC4ADC0C}"/>
              </a:ext>
            </a:extLst>
          </p:cNvPr>
          <p:cNvPicPr>
            <a:picLocks noChangeAspect="1"/>
          </p:cNvPicPr>
          <p:nvPr/>
        </p:nvPicPr>
        <p:blipFill rotWithShape="1">
          <a:blip r:embed="rId11"/>
          <a:srcRect l="15638" t="16940" r="15935" b="17560"/>
          <a:stretch/>
        </p:blipFill>
        <p:spPr>
          <a:xfrm>
            <a:off x="126723" y="6248400"/>
            <a:ext cx="579120" cy="554355"/>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3E62A88D-0691-2249-8453-B4AD2F935402}"/>
              </a:ext>
            </a:extLst>
          </p:cNvPr>
          <p:cNvPicPr>
            <a:picLocks noChangeAspect="1"/>
          </p:cNvPicPr>
          <p:nvPr/>
        </p:nvPicPr>
        <p:blipFill rotWithShape="1">
          <a:blip r:embed="rId12"/>
          <a:srcRect l="12394" t="32246" r="12653" b="32641"/>
          <a:stretch/>
        </p:blipFill>
        <p:spPr>
          <a:xfrm>
            <a:off x="11411358" y="6377941"/>
            <a:ext cx="634365" cy="297180"/>
          </a:xfrm>
          <a:prstGeom prst="rect">
            <a:avLst/>
          </a:prstGeom>
        </p:spPr>
      </p:pic>
      <p:pic>
        <p:nvPicPr>
          <p:cNvPr id="16" name="Immagine 15">
            <a:extLst>
              <a:ext uri="{FF2B5EF4-FFF2-40B4-BE49-F238E27FC236}">
                <a16:creationId xmlns:a16="http://schemas.microsoft.com/office/drawing/2014/main" id="{38972413-1AF4-9444-A55C-CEF06CF661B3}"/>
              </a:ext>
            </a:extLst>
          </p:cNvPr>
          <p:cNvPicPr>
            <a:picLocks noChangeAspect="1"/>
          </p:cNvPicPr>
          <p:nvPr userDrawn="1"/>
        </p:nvPicPr>
        <p:blipFill>
          <a:blip r:embed="rId13">
            <a:alphaModFix amt="51000"/>
          </a:blip>
          <a:stretch>
            <a:fillRect/>
          </a:stretch>
        </p:blipFill>
        <p:spPr>
          <a:xfrm>
            <a:off x="11107785" y="111942"/>
            <a:ext cx="937938" cy="468969"/>
          </a:xfrm>
          <a:prstGeom prst="rect">
            <a:avLst/>
          </a:prstGeom>
        </p:spPr>
      </p:pic>
      <p:pic>
        <p:nvPicPr>
          <p:cNvPr id="8" name="Immagine 7" descr="Immagine che contiene testo&#10;&#10;Descrizione generata automaticamente">
            <a:extLst>
              <a:ext uri="{FF2B5EF4-FFF2-40B4-BE49-F238E27FC236}">
                <a16:creationId xmlns:a16="http://schemas.microsoft.com/office/drawing/2014/main" id="{E890E33D-658E-4995-B0FD-DE20FEC73EA8}"/>
              </a:ext>
            </a:extLst>
          </p:cNvPr>
          <p:cNvPicPr>
            <a:picLocks noChangeAspect="1"/>
          </p:cNvPicPr>
          <p:nvPr userDrawn="1"/>
        </p:nvPicPr>
        <p:blipFill>
          <a:blip r:embed="rId14"/>
          <a:stretch>
            <a:fillRect/>
          </a:stretch>
        </p:blipFill>
        <p:spPr>
          <a:xfrm>
            <a:off x="126723" y="111943"/>
            <a:ext cx="1169374" cy="468968"/>
          </a:xfrm>
          <a:prstGeom prst="rect">
            <a:avLst/>
          </a:prstGeom>
        </p:spPr>
      </p:pic>
    </p:spTree>
    <p:extLst>
      <p:ext uri="{BB962C8B-B14F-4D97-AF65-F5344CB8AC3E}">
        <p14:creationId xmlns:p14="http://schemas.microsoft.com/office/powerpoint/2010/main" val="272330456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6" r:id="rId5"/>
    <p:sldLayoutId id="2147483697" r:id="rId6"/>
    <p:sldLayoutId id="2147483698" r:id="rId7"/>
    <p:sldLayoutId id="2147483699" r:id="rId8"/>
    <p:sldLayoutId id="2147483701" r:id="rId9"/>
  </p:sldLayoutIdLst>
  <p:hf hdr="0"/>
  <p:txStyles>
    <p:titleStyle>
      <a:lvl1pPr algn="l" defTabSz="914400" rtl="0" eaLnBrk="1" latinLnBrk="0" hangingPunct="1">
        <a:lnSpc>
          <a:spcPct val="90000"/>
        </a:lnSpc>
        <a:spcBef>
          <a:spcPct val="0"/>
        </a:spcBef>
        <a:buNone/>
        <a:defRPr sz="4400" kern="1200">
          <a:solidFill>
            <a:schemeClr val="tx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buClr>
        <a:buFont typeface="Arial" panose="020B0604020202020204" pitchFamily="34" charset="0"/>
        <a:buChar char="•"/>
        <a:defRPr sz="2800" kern="1200">
          <a:solidFill>
            <a:schemeClr val="tx1">
              <a:lumMod val="75000"/>
            </a:schemeClr>
          </a:solidFill>
          <a:latin typeface="+mn-lt"/>
          <a:ea typeface="+mn-ea"/>
          <a:cs typeface="+mn-cs"/>
        </a:defRPr>
      </a:lvl1pPr>
      <a:lvl2pPr marL="685800" indent="-2286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tx1">
              <a:lumMod val="75000"/>
            </a:schemeClr>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tx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milena.vainieri@santannapisa.i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a:extLst>
              <a:ext uri="{FF2B5EF4-FFF2-40B4-BE49-F238E27FC236}">
                <a16:creationId xmlns:a16="http://schemas.microsoft.com/office/drawing/2014/main" id="{9722A89E-4811-F2FF-7C20-2382F2222413}"/>
              </a:ext>
            </a:extLst>
          </p:cNvPr>
          <p:cNvSpPr>
            <a:spLocks noGrp="1" noChangeArrowheads="1"/>
          </p:cNvSpPr>
          <p:nvPr>
            <p:ph type="ctrTitle"/>
          </p:nvPr>
        </p:nvSpPr>
        <p:spPr>
          <a:xfrm>
            <a:off x="1100138" y="758825"/>
            <a:ext cx="10058400" cy="3565525"/>
          </a:xfrm>
        </p:spPr>
        <p:txBody>
          <a:bodyPr/>
          <a:lstStyle/>
          <a:p>
            <a:pPr eaLnBrk="1" fontAlgn="auto" hangingPunct="1">
              <a:spcAft>
                <a:spcPts val="0"/>
              </a:spcAft>
              <a:defRPr/>
            </a:pPr>
            <a:r>
              <a:rPr lang="it-IT" altLang="it-IT" sz="6000" dirty="0" err="1"/>
              <a:t>Assessing</a:t>
            </a:r>
            <a:r>
              <a:rPr lang="it-IT" altLang="it-IT" sz="6000" dirty="0"/>
              <a:t> Health System </a:t>
            </a:r>
            <a:r>
              <a:rPr lang="it-IT" altLang="it-IT" sz="6000" dirty="0" err="1"/>
              <a:t>Resilience</a:t>
            </a:r>
            <a:r>
              <a:rPr lang="it-IT" altLang="it-IT" sz="6000" dirty="0"/>
              <a:t> </a:t>
            </a:r>
          </a:p>
        </p:txBody>
      </p:sp>
      <p:sp>
        <p:nvSpPr>
          <p:cNvPr id="3" name="Segnaposto contenuto 2">
            <a:extLst>
              <a:ext uri="{FF2B5EF4-FFF2-40B4-BE49-F238E27FC236}">
                <a16:creationId xmlns:a16="http://schemas.microsoft.com/office/drawing/2014/main" id="{9EFED4B3-0182-E1D6-BDA3-E7F9E6DC388A}"/>
              </a:ext>
            </a:extLst>
          </p:cNvPr>
          <p:cNvSpPr>
            <a:spLocks noGrp="1"/>
          </p:cNvSpPr>
          <p:nvPr>
            <p:ph type="subTitle" idx="1"/>
          </p:nvPr>
        </p:nvSpPr>
        <p:spPr>
          <a:xfrm>
            <a:off x="1100138" y="4456113"/>
            <a:ext cx="10058400" cy="1143000"/>
          </a:xfrm>
        </p:spPr>
        <p:txBody>
          <a:bodyPr rtlCol="0">
            <a:normAutofit fontScale="62500" lnSpcReduction="20000"/>
          </a:bodyPr>
          <a:lstStyle/>
          <a:p>
            <a:pPr eaLnBrk="1" fontAlgn="auto" hangingPunct="1">
              <a:defRPr/>
            </a:pPr>
            <a:r>
              <a:rPr lang="it-IT" dirty="0"/>
              <a:t>28 novembre 2023</a:t>
            </a:r>
          </a:p>
          <a:p>
            <a:pPr eaLnBrk="1" fontAlgn="auto" hangingPunct="1">
              <a:defRPr/>
            </a:pPr>
            <a:r>
              <a:rPr lang="it-IT" dirty="0"/>
              <a:t>Milena Vainieri</a:t>
            </a:r>
          </a:p>
          <a:p>
            <a:pPr eaLnBrk="1" fontAlgn="auto" hangingPunct="1">
              <a:defRPr/>
            </a:pPr>
            <a:r>
              <a:rPr lang="it-IT" dirty="0"/>
              <a:t>Laboratorio Management e </a:t>
            </a:r>
            <a:r>
              <a:rPr lang="it-IT" dirty="0" err="1"/>
              <a:t>sanita’</a:t>
            </a:r>
            <a:r>
              <a:rPr lang="it-IT" dirty="0"/>
              <a:t> – Institute of management, Scuola Superiore Sant’Anna di Pisa</a:t>
            </a:r>
          </a:p>
        </p:txBody>
      </p:sp>
      <p:pic>
        <p:nvPicPr>
          <p:cNvPr id="4" name="Immagine 3">
            <a:extLst>
              <a:ext uri="{FF2B5EF4-FFF2-40B4-BE49-F238E27FC236}">
                <a16:creationId xmlns:a16="http://schemas.microsoft.com/office/drawing/2014/main" id="{69916DFE-7226-5449-428C-AFCBBAA23397}"/>
              </a:ext>
            </a:extLst>
          </p:cNvPr>
          <p:cNvPicPr>
            <a:picLocks noChangeAspect="1"/>
          </p:cNvPicPr>
          <p:nvPr/>
        </p:nvPicPr>
        <p:blipFill>
          <a:blip r:embed="rId2"/>
          <a:stretch>
            <a:fillRect/>
          </a:stretch>
        </p:blipFill>
        <p:spPr>
          <a:xfrm>
            <a:off x="1749595" y="0"/>
            <a:ext cx="8217322" cy="7588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05DBB-C078-BE2D-93F9-74B0F087A35D}"/>
              </a:ext>
            </a:extLst>
          </p:cNvPr>
          <p:cNvSpPr>
            <a:spLocks noGrp="1"/>
          </p:cNvSpPr>
          <p:nvPr>
            <p:ph type="title"/>
          </p:nvPr>
        </p:nvSpPr>
        <p:spPr/>
        <p:txBody>
          <a:bodyPr/>
          <a:lstStyle/>
          <a:p>
            <a:pPr>
              <a:defRPr/>
            </a:pPr>
            <a:r>
              <a:rPr lang="it-IT" dirty="0" err="1"/>
              <a:t>What</a:t>
            </a:r>
            <a:r>
              <a:rPr lang="it-IT" dirty="0"/>
              <a:t> </a:t>
            </a:r>
            <a:r>
              <a:rPr lang="it-IT" dirty="0" err="1"/>
              <a:t>we</a:t>
            </a:r>
            <a:r>
              <a:rPr lang="it-IT" dirty="0"/>
              <a:t> </a:t>
            </a:r>
            <a:r>
              <a:rPr lang="it-IT" dirty="0" err="1"/>
              <a:t>did</a:t>
            </a:r>
            <a:r>
              <a:rPr lang="it-IT" dirty="0"/>
              <a:t>? – </a:t>
            </a:r>
            <a:r>
              <a:rPr lang="it-IT" dirty="0" err="1"/>
              <a:t>Resilience</a:t>
            </a:r>
            <a:r>
              <a:rPr lang="it-IT" dirty="0"/>
              <a:t> </a:t>
            </a:r>
            <a:r>
              <a:rPr lang="it-IT" dirty="0" err="1"/>
              <a:t>measured</a:t>
            </a:r>
            <a:r>
              <a:rPr lang="it-IT" dirty="0"/>
              <a:t> </a:t>
            </a:r>
            <a:r>
              <a:rPr lang="it-IT" dirty="0" err="1"/>
              <a:t>as</a:t>
            </a:r>
            <a:r>
              <a:rPr lang="it-IT" dirty="0"/>
              <a:t>...</a:t>
            </a:r>
          </a:p>
        </p:txBody>
      </p:sp>
      <p:sp>
        <p:nvSpPr>
          <p:cNvPr id="4" name="Segnaposto contenuto 3">
            <a:extLst>
              <a:ext uri="{FF2B5EF4-FFF2-40B4-BE49-F238E27FC236}">
                <a16:creationId xmlns:a16="http://schemas.microsoft.com/office/drawing/2014/main" id="{5AB4DE7B-64CB-C067-0FAA-BAC67BE282D5}"/>
              </a:ext>
            </a:extLst>
          </p:cNvPr>
          <p:cNvSpPr>
            <a:spLocks noGrp="1"/>
          </p:cNvSpPr>
          <p:nvPr>
            <p:ph idx="1"/>
          </p:nvPr>
        </p:nvSpPr>
        <p:spPr/>
        <p:txBody>
          <a:bodyPr>
            <a:normAutofit fontScale="62500" lnSpcReduction="20000"/>
          </a:bodyPr>
          <a:lstStyle/>
          <a:p>
            <a:pPr marL="0" indent="0">
              <a:buNone/>
            </a:pPr>
            <a:r>
              <a:rPr lang="en-US" b="1" dirty="0"/>
              <a:t>Potential unmet needs and lower outcomes. (Italy &amp; Belgium)</a:t>
            </a:r>
          </a:p>
          <a:p>
            <a:r>
              <a:rPr lang="en-US" sz="2200" i="1" dirty="0">
                <a:solidFill>
                  <a:schemeClr val="bg2">
                    <a:lumMod val="50000"/>
                  </a:schemeClr>
                </a:solidFill>
              </a:rPr>
              <a:t>maintain essential health services and quickly resume to optimal performance</a:t>
            </a:r>
          </a:p>
          <a:p>
            <a:r>
              <a:rPr lang="en-US" sz="2200" i="1" dirty="0">
                <a:solidFill>
                  <a:schemeClr val="bg2">
                    <a:lumMod val="50000"/>
                  </a:schemeClr>
                </a:solidFill>
              </a:rPr>
              <a:t>new invasive cancer cases</a:t>
            </a:r>
            <a:r>
              <a:rPr lang="en-US" sz="2200" dirty="0">
                <a:solidFill>
                  <a:schemeClr val="bg2">
                    <a:lumMod val="50000"/>
                  </a:schemeClr>
                </a:solidFill>
              </a:rPr>
              <a:t>.</a:t>
            </a:r>
          </a:p>
          <a:p>
            <a:pPr marL="0" indent="0">
              <a:buNone/>
            </a:pPr>
            <a:r>
              <a:rPr lang="en-US" dirty="0"/>
              <a:t> </a:t>
            </a:r>
            <a:r>
              <a:rPr lang="en-US" b="1" dirty="0"/>
              <a:t>The capacity to protect vulnerable groups. (Italy, Belgium, Estonia, Czechia)</a:t>
            </a:r>
          </a:p>
          <a:p>
            <a:r>
              <a:rPr lang="en-US" sz="2200" i="1" dirty="0">
                <a:solidFill>
                  <a:schemeClr val="bg2">
                    <a:lumMod val="50000"/>
                  </a:schemeClr>
                </a:solidFill>
              </a:rPr>
              <a:t>vaccination coverage. </a:t>
            </a:r>
          </a:p>
          <a:p>
            <a:r>
              <a:rPr lang="en-US" sz="2200" i="1" dirty="0">
                <a:solidFill>
                  <a:schemeClr val="bg2">
                    <a:lumMod val="50000"/>
                  </a:schemeClr>
                </a:solidFill>
              </a:rPr>
              <a:t>incidence rates of vaccine-preventable diseases per 100,000 population</a:t>
            </a:r>
            <a:r>
              <a:rPr lang="en-US" sz="2200" dirty="0">
                <a:solidFill>
                  <a:schemeClr val="bg2">
                    <a:lumMod val="50000"/>
                  </a:schemeClr>
                </a:solidFill>
              </a:rPr>
              <a:t>, </a:t>
            </a:r>
            <a:r>
              <a:rPr lang="en-US" sz="2200" i="1" dirty="0">
                <a:solidFill>
                  <a:schemeClr val="bg2">
                    <a:lumMod val="50000"/>
                  </a:schemeClr>
                </a:solidFill>
              </a:rPr>
              <a:t>provide mental health services</a:t>
            </a:r>
          </a:p>
          <a:p>
            <a:pPr marL="0" indent="0">
              <a:buNone/>
            </a:pPr>
            <a:r>
              <a:rPr lang="en-US" sz="2900" b="1" dirty="0"/>
              <a:t>The management’s capacity to acquire and use resources (Belgium, Croatia, Ireland, Czechia)</a:t>
            </a:r>
          </a:p>
          <a:p>
            <a:r>
              <a:rPr lang="en-US" sz="2200" i="1" dirty="0">
                <a:solidFill>
                  <a:schemeClr val="bg2">
                    <a:lumMod val="50000"/>
                  </a:schemeClr>
                </a:solidFill>
              </a:rPr>
              <a:t>generic pharmaceutical usage, </a:t>
            </a:r>
          </a:p>
          <a:p>
            <a:r>
              <a:rPr lang="en-US" sz="2200" i="1" dirty="0">
                <a:solidFill>
                  <a:schemeClr val="bg2">
                    <a:lumMod val="50000"/>
                  </a:schemeClr>
                </a:solidFill>
              </a:rPr>
              <a:t>public health and long-term care expenses, </a:t>
            </a:r>
          </a:p>
          <a:p>
            <a:r>
              <a:rPr lang="en-US" sz="2200" i="1" dirty="0">
                <a:solidFill>
                  <a:schemeClr val="bg2">
                    <a:lumMod val="50000"/>
                  </a:schemeClr>
                </a:solidFill>
              </a:rPr>
              <a:t>bed occupancy rates </a:t>
            </a:r>
          </a:p>
          <a:p>
            <a:r>
              <a:rPr lang="en-US" sz="2200" i="1" dirty="0">
                <a:solidFill>
                  <a:schemeClr val="bg2">
                    <a:lumMod val="50000"/>
                  </a:schemeClr>
                </a:solidFill>
              </a:rPr>
              <a:t>average waiting time between test and results, </a:t>
            </a:r>
          </a:p>
          <a:p>
            <a:r>
              <a:rPr lang="en-US" sz="2200" i="1" dirty="0">
                <a:solidFill>
                  <a:schemeClr val="bg2">
                    <a:lumMod val="50000"/>
                  </a:schemeClr>
                </a:solidFill>
              </a:rPr>
              <a:t>surge capacity </a:t>
            </a:r>
          </a:p>
          <a:p>
            <a:r>
              <a:rPr lang="en-US" sz="2200" i="1" dirty="0">
                <a:solidFill>
                  <a:schemeClr val="bg2">
                    <a:lumMod val="50000"/>
                  </a:schemeClr>
                </a:solidFill>
              </a:rPr>
              <a:t>investments and reforms should be considered in the context of technological and infrastructure capabilities. </a:t>
            </a:r>
          </a:p>
          <a:p>
            <a:endParaRPr lang="it-IT" sz="2200" dirty="0">
              <a:solidFill>
                <a:schemeClr val="bg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05DBB-C078-BE2D-93F9-74B0F087A35D}"/>
              </a:ext>
            </a:extLst>
          </p:cNvPr>
          <p:cNvSpPr>
            <a:spLocks noGrp="1"/>
          </p:cNvSpPr>
          <p:nvPr>
            <p:ph type="title"/>
          </p:nvPr>
        </p:nvSpPr>
        <p:spPr/>
        <p:txBody>
          <a:bodyPr/>
          <a:lstStyle/>
          <a:p>
            <a:pPr>
              <a:defRPr/>
            </a:pPr>
            <a:r>
              <a:rPr lang="it-IT" dirty="0" err="1"/>
              <a:t>What</a:t>
            </a:r>
            <a:r>
              <a:rPr lang="it-IT" dirty="0"/>
              <a:t> </a:t>
            </a:r>
            <a:r>
              <a:rPr lang="it-IT" dirty="0" err="1"/>
              <a:t>we</a:t>
            </a:r>
            <a:r>
              <a:rPr lang="it-IT" dirty="0"/>
              <a:t> </a:t>
            </a:r>
            <a:r>
              <a:rPr lang="it-IT" dirty="0" err="1"/>
              <a:t>did</a:t>
            </a:r>
            <a:r>
              <a:rPr lang="it-IT" dirty="0"/>
              <a:t>? – </a:t>
            </a:r>
            <a:r>
              <a:rPr lang="it-IT" dirty="0" err="1"/>
              <a:t>Resilience</a:t>
            </a:r>
            <a:r>
              <a:rPr lang="it-IT" dirty="0"/>
              <a:t> </a:t>
            </a:r>
            <a:r>
              <a:rPr lang="it-IT" dirty="0" err="1"/>
              <a:t>measured</a:t>
            </a:r>
            <a:r>
              <a:rPr lang="it-IT" dirty="0"/>
              <a:t> </a:t>
            </a:r>
            <a:r>
              <a:rPr lang="it-IT" dirty="0" err="1"/>
              <a:t>as</a:t>
            </a:r>
            <a:r>
              <a:rPr lang="it-IT" dirty="0"/>
              <a:t>...</a:t>
            </a:r>
          </a:p>
        </p:txBody>
      </p:sp>
      <p:sp>
        <p:nvSpPr>
          <p:cNvPr id="4" name="Segnaposto contenuto 3">
            <a:extLst>
              <a:ext uri="{FF2B5EF4-FFF2-40B4-BE49-F238E27FC236}">
                <a16:creationId xmlns:a16="http://schemas.microsoft.com/office/drawing/2014/main" id="{5AB4DE7B-64CB-C067-0FAA-BAC67BE282D5}"/>
              </a:ext>
            </a:extLst>
          </p:cNvPr>
          <p:cNvSpPr>
            <a:spLocks noGrp="1"/>
          </p:cNvSpPr>
          <p:nvPr>
            <p:ph idx="1"/>
          </p:nvPr>
        </p:nvSpPr>
        <p:spPr/>
        <p:txBody>
          <a:bodyPr>
            <a:normAutofit fontScale="77500" lnSpcReduction="20000"/>
          </a:bodyPr>
          <a:lstStyle/>
          <a:p>
            <a:pPr marL="0" indent="0">
              <a:buNone/>
            </a:pPr>
            <a:r>
              <a:rPr lang="en-US" dirty="0"/>
              <a:t> </a:t>
            </a:r>
            <a:r>
              <a:rPr lang="en-US" b="1" dirty="0"/>
              <a:t>the capacity to have staff prepared (Czechia, Belgium, Ireland, Croatia).</a:t>
            </a:r>
          </a:p>
          <a:p>
            <a:r>
              <a:rPr lang="en-US" sz="2200" i="1" dirty="0">
                <a:solidFill>
                  <a:schemeClr val="bg2">
                    <a:lumMod val="50000"/>
                  </a:schemeClr>
                </a:solidFill>
              </a:rPr>
              <a:t>the number of medical doctors and nurses on beds </a:t>
            </a:r>
          </a:p>
          <a:p>
            <a:r>
              <a:rPr lang="en-US" sz="2200" i="1" dirty="0">
                <a:solidFill>
                  <a:schemeClr val="bg2">
                    <a:lumMod val="50000"/>
                  </a:schemeClr>
                </a:solidFill>
              </a:rPr>
              <a:t>the well-being of healthcare professionals. psychological state of healthcare workers. </a:t>
            </a:r>
          </a:p>
          <a:p>
            <a:r>
              <a:rPr lang="en-US" sz="2200" i="1" dirty="0">
                <a:solidFill>
                  <a:schemeClr val="bg2">
                    <a:lumMod val="50000"/>
                  </a:schemeClr>
                </a:solidFill>
              </a:rPr>
              <a:t>Intention to leave and absenteeism questions are used to measure this aspect, </a:t>
            </a:r>
          </a:p>
          <a:p>
            <a:pPr marL="0" indent="0">
              <a:buNone/>
            </a:pPr>
            <a:r>
              <a:rPr lang="en-US" b="1" dirty="0"/>
              <a:t>the recourse to digital health (Italy, Belgium).</a:t>
            </a:r>
          </a:p>
          <a:p>
            <a:r>
              <a:rPr lang="en-US" sz="2100" i="1" dirty="0">
                <a:solidFill>
                  <a:schemeClr val="bg2">
                    <a:lumMod val="50000"/>
                  </a:schemeClr>
                </a:solidFill>
              </a:rPr>
              <a:t>digital technologies can be integrated into the patient pathway for routine follow-up appointments or post-surgery rehabilitation, eliminating the need for physical examinations by doctors. </a:t>
            </a:r>
          </a:p>
          <a:p>
            <a:r>
              <a:rPr lang="en-US" sz="2100" i="1" dirty="0">
                <a:solidFill>
                  <a:schemeClr val="bg2">
                    <a:lumMod val="50000"/>
                  </a:schemeClr>
                </a:solidFill>
              </a:rPr>
              <a:t>utilization of telehealth during the pandemic's absorb phase. </a:t>
            </a:r>
          </a:p>
          <a:p>
            <a:pPr marL="0" indent="0">
              <a:buNone/>
            </a:pPr>
            <a:r>
              <a:rPr lang="en-US" sz="2700" b="1" dirty="0"/>
              <a:t>strengthening primary health care services (Czechia, Croatia, Italy, Belgium). </a:t>
            </a:r>
          </a:p>
          <a:p>
            <a:r>
              <a:rPr lang="en-US" sz="2200" i="1" dirty="0">
                <a:solidFill>
                  <a:schemeClr val="bg2">
                    <a:lumMod val="50000"/>
                  </a:schemeClr>
                </a:solidFill>
              </a:rPr>
              <a:t>Some countries have incorporated indicators of primary health care into the resilience dimension to highlight the correlation between the capacity to absorb and provide care, especially in response to outbreaks. Indicators related to primary health care often pertain to investments in structural aspects, such as long-term care (</a:t>
            </a:r>
          </a:p>
          <a:p>
            <a:r>
              <a:rPr lang="en-US" sz="2200" i="1" dirty="0">
                <a:solidFill>
                  <a:schemeClr val="bg2">
                    <a:lumMod val="50000"/>
                  </a:schemeClr>
                </a:solidFill>
              </a:rPr>
              <a:t>reinforcement of access, such as the number of contacts with general practitioners, </a:t>
            </a:r>
          </a:p>
          <a:p>
            <a:endParaRPr lang="it-IT" sz="2200" dirty="0">
              <a:solidFill>
                <a:schemeClr val="bg2">
                  <a:lumMod val="50000"/>
                </a:schemeClr>
              </a:solidFill>
            </a:endParaRPr>
          </a:p>
        </p:txBody>
      </p:sp>
    </p:spTree>
    <p:extLst>
      <p:ext uri="{BB962C8B-B14F-4D97-AF65-F5344CB8AC3E}">
        <p14:creationId xmlns:p14="http://schemas.microsoft.com/office/powerpoint/2010/main" val="3725091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4E7AEE-E996-2883-3495-C7B6DCD2B556}"/>
              </a:ext>
            </a:extLst>
          </p:cNvPr>
          <p:cNvSpPr>
            <a:spLocks noGrp="1"/>
          </p:cNvSpPr>
          <p:nvPr>
            <p:ph type="title"/>
          </p:nvPr>
        </p:nvSpPr>
        <p:spPr/>
        <p:txBody>
          <a:bodyPr/>
          <a:lstStyle/>
          <a:p>
            <a:pPr>
              <a:defRPr/>
            </a:pPr>
            <a:r>
              <a:rPr lang="it-IT" dirty="0"/>
              <a:t>Preliminary </a:t>
            </a:r>
            <a:r>
              <a:rPr lang="it-IT" dirty="0" err="1"/>
              <a:t>conclusions</a:t>
            </a:r>
            <a:endParaRPr lang="it-IT" dirty="0"/>
          </a:p>
        </p:txBody>
      </p:sp>
      <p:sp>
        <p:nvSpPr>
          <p:cNvPr id="18435" name="Segnaposto contenuto 2">
            <a:extLst>
              <a:ext uri="{FF2B5EF4-FFF2-40B4-BE49-F238E27FC236}">
                <a16:creationId xmlns:a16="http://schemas.microsoft.com/office/drawing/2014/main" id="{C8523573-748E-79DC-EC1E-C34E6474114E}"/>
              </a:ext>
            </a:extLst>
          </p:cNvPr>
          <p:cNvSpPr>
            <a:spLocks noGrp="1" noChangeArrowheads="1"/>
          </p:cNvSpPr>
          <p:nvPr>
            <p:ph idx="1"/>
          </p:nvPr>
        </p:nvSpPr>
        <p:spPr/>
        <p:txBody>
          <a:bodyPr>
            <a:normAutofit fontScale="70000" lnSpcReduction="20000"/>
          </a:bodyPr>
          <a:lstStyle/>
          <a:p>
            <a:pPr algn="just">
              <a:lnSpc>
                <a:spcPct val="150000"/>
              </a:lnSpc>
              <a:tabLst>
                <a:tab pos="1136650" algn="l"/>
              </a:tabLst>
            </a:pPr>
            <a:r>
              <a:rPr lang="en-US" altLang="it-IT" sz="1800" dirty="0">
                <a:latin typeface="Times New Roman" panose="02020603050405020304" pitchFamily="18" charset="0"/>
                <a:cs typeface="Times New Roman" panose="02020603050405020304" pitchFamily="18" charset="0"/>
              </a:rPr>
              <a:t>The observed shift in the Italian and Belgian HSPAs highlighted the characteristics of flexibility and adaptability to changing environments. Specifically, in the Italian case, it is more evident how the concept of resilience changes based on the stage of the outbreak.</a:t>
            </a:r>
            <a:endParaRPr lang="it-IT" altLang="it-IT" sz="1800" dirty="0">
              <a:cs typeface="Times New Roman" panose="02020603050405020304" pitchFamily="18" charset="0"/>
            </a:endParaRPr>
          </a:p>
          <a:p>
            <a:pPr algn="just">
              <a:lnSpc>
                <a:spcPct val="150000"/>
              </a:lnSpc>
              <a:tabLst>
                <a:tab pos="1136650" algn="l"/>
              </a:tabLst>
            </a:pPr>
            <a:r>
              <a:rPr lang="en-US" altLang="it-IT" sz="1800" dirty="0">
                <a:latin typeface="Times New Roman" panose="02020603050405020304" pitchFamily="18" charset="0"/>
                <a:cs typeface="Times New Roman" panose="02020603050405020304" pitchFamily="18" charset="0"/>
              </a:rPr>
              <a:t>During the pandemic, there is a substantial prevalence of resilience indicators strictly related to tackling the pandemic both in the system delivery (e.g. testing and anti-covid vaccination) and the final goals (e.g. mainly mortality rate for the pandemic) dimensions of the health system. </a:t>
            </a:r>
          </a:p>
          <a:p>
            <a:pPr algn="just">
              <a:lnSpc>
                <a:spcPct val="150000"/>
              </a:lnSpc>
              <a:tabLst>
                <a:tab pos="1136650" algn="l"/>
              </a:tabLst>
            </a:pPr>
            <a:r>
              <a:rPr lang="en-US" altLang="it-IT" sz="1800" dirty="0">
                <a:latin typeface="Times New Roman" panose="02020603050405020304" pitchFamily="18" charset="0"/>
                <a:cs typeface="Times New Roman" panose="02020603050405020304" pitchFamily="18" charset="0"/>
              </a:rPr>
              <a:t>Conversely, in non-pandemic periods, the indicators attributed to the resilience domain predominantly pertain to primary healthcare mainly in the system delivery and intermediary outcome domains. This emphasis aligns with the broader understanding that resilient healthcare systems necessitate robust primary healthcare foundations, ensuring accessibility, equity, and continuity of essential healthcare services even in the face of unprecedented challenges</a:t>
            </a:r>
          </a:p>
          <a:p>
            <a:pPr algn="just">
              <a:lnSpc>
                <a:spcPct val="150000"/>
              </a:lnSpc>
              <a:tabLst>
                <a:tab pos="1136650" algn="l"/>
              </a:tabLst>
            </a:pPr>
            <a:r>
              <a:rPr lang="en-US" altLang="it-IT" sz="1800" dirty="0">
                <a:solidFill>
                  <a:srgbClr val="000000"/>
                </a:solidFill>
                <a:latin typeface="Times New Roman" panose="02020603050405020304" pitchFamily="18" charset="0"/>
                <a:cs typeface="Times New Roman" panose="02020603050405020304" pitchFamily="18" charset="0"/>
              </a:rPr>
              <a:t>Countries that tend to have lower per capita healthcare expenditure have generally interpreted resilience in terms of investments in infrastructure (illustrated by the cases of Estonia, Croatia, and the Czech Republic). </a:t>
            </a:r>
          </a:p>
          <a:p>
            <a:pPr algn="just">
              <a:lnSpc>
                <a:spcPct val="150000"/>
              </a:lnSpc>
              <a:tabLst>
                <a:tab pos="1136650" algn="l"/>
              </a:tabLst>
            </a:pPr>
            <a:r>
              <a:rPr lang="en-US" altLang="it-IT" sz="1800" dirty="0">
                <a:solidFill>
                  <a:srgbClr val="000000"/>
                </a:solidFill>
                <a:latin typeface="Times New Roman" panose="02020603050405020304" pitchFamily="18" charset="0"/>
                <a:cs typeface="Times New Roman" panose="02020603050405020304" pitchFamily="18" charset="0"/>
              </a:rPr>
              <a:t>Countries that already had an existing evaluation system before the pandemic have also considered the ability to maintain essential services during critical phases and have assessed the introduction of new services (as observed in Belgium and Italy). </a:t>
            </a:r>
            <a:endParaRPr lang="it-IT" altLang="it-IT" sz="1800" dirty="0">
              <a:cs typeface="Times New Roman" panose="02020603050405020304" pitchFamily="18" charset="0"/>
            </a:endParaRPr>
          </a:p>
          <a:p>
            <a:pPr>
              <a:tabLst>
                <a:tab pos="1136650" algn="l"/>
              </a:tabLst>
            </a:pPr>
            <a:endParaRPr lang="it-IT" alt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B9F5B0E-369B-FF92-C1AD-D00932BEFDF5}"/>
              </a:ext>
            </a:extLst>
          </p:cNvPr>
          <p:cNvSpPr>
            <a:spLocks noGrp="1"/>
          </p:cNvSpPr>
          <p:nvPr>
            <p:ph type="ctrTitle"/>
          </p:nvPr>
        </p:nvSpPr>
        <p:spPr/>
        <p:txBody>
          <a:bodyPr/>
          <a:lstStyle/>
          <a:p>
            <a:pPr>
              <a:defRPr/>
            </a:pPr>
            <a:r>
              <a:rPr lang="it-IT" dirty="0"/>
              <a:t>Next steps</a:t>
            </a:r>
          </a:p>
        </p:txBody>
      </p:sp>
      <p:sp>
        <p:nvSpPr>
          <p:cNvPr id="10243" name="Segnaposto contenuto 4">
            <a:extLst>
              <a:ext uri="{FF2B5EF4-FFF2-40B4-BE49-F238E27FC236}">
                <a16:creationId xmlns:a16="http://schemas.microsoft.com/office/drawing/2014/main" id="{5083B809-D8DA-76F3-2955-EBBFADDE37A8}"/>
              </a:ext>
            </a:extLst>
          </p:cNvPr>
          <p:cNvSpPr>
            <a:spLocks noGrp="1" noChangeArrowheads="1"/>
          </p:cNvSpPr>
          <p:nvPr>
            <p:ph type="subTitle" idx="1"/>
          </p:nvPr>
        </p:nvSpPr>
        <p:spPr/>
        <p:txBody>
          <a:bodyPr>
            <a:normAutofit/>
          </a:bodyPr>
          <a:lstStyle/>
          <a:p>
            <a:endParaRPr lang="it-IT" altLang="it-IT" dirty="0"/>
          </a:p>
        </p:txBody>
      </p:sp>
    </p:spTree>
    <p:extLst>
      <p:ext uri="{BB962C8B-B14F-4D97-AF65-F5344CB8AC3E}">
        <p14:creationId xmlns:p14="http://schemas.microsoft.com/office/powerpoint/2010/main" val="1086227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7B581-C9C0-336D-98F6-C17A6CC76E15}"/>
              </a:ext>
            </a:extLst>
          </p:cNvPr>
          <p:cNvSpPr>
            <a:spLocks noGrp="1"/>
          </p:cNvSpPr>
          <p:nvPr>
            <p:ph type="title"/>
          </p:nvPr>
        </p:nvSpPr>
        <p:spPr/>
        <p:txBody>
          <a:bodyPr/>
          <a:lstStyle/>
          <a:p>
            <a:pPr>
              <a:defRPr/>
            </a:pPr>
            <a:r>
              <a:rPr lang="it-IT" dirty="0"/>
              <a:t>Data </a:t>
            </a:r>
            <a:r>
              <a:rPr lang="it-IT" dirty="0" err="1"/>
              <a:t>collection</a:t>
            </a:r>
            <a:r>
              <a:rPr lang="it-IT" dirty="0"/>
              <a:t> &amp; </a:t>
            </a:r>
            <a:r>
              <a:rPr lang="it-IT" dirty="0" err="1"/>
              <a:t>analyses</a:t>
            </a:r>
            <a:endParaRPr lang="it-IT" dirty="0"/>
          </a:p>
        </p:txBody>
      </p:sp>
      <p:sp>
        <p:nvSpPr>
          <p:cNvPr id="3" name="Segnaposto contenuto 2">
            <a:extLst>
              <a:ext uri="{FF2B5EF4-FFF2-40B4-BE49-F238E27FC236}">
                <a16:creationId xmlns:a16="http://schemas.microsoft.com/office/drawing/2014/main" id="{051219C3-C3AC-F8BF-23B8-5169B792D3B4}"/>
              </a:ext>
            </a:extLst>
          </p:cNvPr>
          <p:cNvSpPr>
            <a:spLocks noGrp="1"/>
          </p:cNvSpPr>
          <p:nvPr>
            <p:ph idx="1"/>
          </p:nvPr>
        </p:nvSpPr>
        <p:spPr/>
        <p:txBody>
          <a:bodyPr>
            <a:normAutofit/>
          </a:bodyPr>
          <a:lstStyle/>
          <a:p>
            <a:pPr>
              <a:buFont typeface="Courier New" panose="02070309020205020404" pitchFamily="49" charset="0"/>
              <a:buChar char="o"/>
              <a:defRPr/>
            </a:pPr>
            <a:r>
              <a:rPr lang="it-IT" dirty="0" err="1"/>
              <a:t>Collect</a:t>
            </a:r>
            <a:r>
              <a:rPr lang="it-IT" dirty="0"/>
              <a:t> </a:t>
            </a:r>
            <a:r>
              <a:rPr lang="it-IT" dirty="0" err="1"/>
              <a:t>measures</a:t>
            </a:r>
            <a:r>
              <a:rPr lang="it-IT" dirty="0"/>
              <a:t> of </a:t>
            </a:r>
            <a:r>
              <a:rPr lang="it-IT" dirty="0" err="1"/>
              <a:t>resilience</a:t>
            </a:r>
            <a:r>
              <a:rPr lang="it-IT" dirty="0"/>
              <a:t> </a:t>
            </a:r>
            <a:r>
              <a:rPr lang="it-IT" dirty="0" err="1"/>
              <a:t>at</a:t>
            </a:r>
            <a:r>
              <a:rPr lang="it-IT" dirty="0"/>
              <a:t> </a:t>
            </a:r>
            <a:r>
              <a:rPr lang="it-IT" dirty="0" err="1"/>
              <a:t>regional</a:t>
            </a:r>
            <a:r>
              <a:rPr lang="it-IT" dirty="0"/>
              <a:t> and sub-</a:t>
            </a:r>
            <a:r>
              <a:rPr lang="it-IT" dirty="0" err="1"/>
              <a:t>regional</a:t>
            </a:r>
            <a:r>
              <a:rPr lang="it-IT" dirty="0"/>
              <a:t> </a:t>
            </a:r>
            <a:r>
              <a:rPr lang="it-IT" dirty="0" err="1"/>
              <a:t>level</a:t>
            </a:r>
            <a:r>
              <a:rPr lang="it-IT" dirty="0"/>
              <a:t> in </a:t>
            </a:r>
            <a:r>
              <a:rPr lang="it-IT" dirty="0" err="1"/>
              <a:t>Italy</a:t>
            </a:r>
            <a:r>
              <a:rPr lang="it-IT" dirty="0"/>
              <a:t> </a:t>
            </a:r>
          </a:p>
          <a:p>
            <a:pPr>
              <a:buFont typeface="Courier New" panose="02070309020205020404" pitchFamily="49" charset="0"/>
              <a:buChar char="o"/>
              <a:defRPr/>
            </a:pPr>
            <a:r>
              <a:rPr lang="it-IT" dirty="0" err="1"/>
              <a:t>Try</a:t>
            </a:r>
            <a:r>
              <a:rPr lang="it-IT" dirty="0"/>
              <a:t> to estimate the long </a:t>
            </a:r>
            <a:r>
              <a:rPr lang="it-IT" dirty="0" err="1"/>
              <a:t>term</a:t>
            </a:r>
            <a:r>
              <a:rPr lang="it-IT" dirty="0"/>
              <a:t> impact of the pandemic on </a:t>
            </a:r>
            <a:r>
              <a:rPr lang="it-IT" dirty="0" err="1"/>
              <a:t>different</a:t>
            </a:r>
            <a:r>
              <a:rPr lang="it-IT" dirty="0"/>
              <a:t> </a:t>
            </a:r>
            <a:r>
              <a:rPr lang="it-IT" dirty="0" err="1"/>
              <a:t>dimensions</a:t>
            </a:r>
            <a:r>
              <a:rPr lang="it-IT" dirty="0"/>
              <a:t> of health systems (</a:t>
            </a:r>
            <a:r>
              <a:rPr lang="it-IT" dirty="0" err="1"/>
              <a:t>see</a:t>
            </a:r>
            <a:r>
              <a:rPr lang="it-IT" dirty="0"/>
              <a:t> for </a:t>
            </a:r>
            <a:r>
              <a:rPr lang="it-IT" dirty="0" err="1"/>
              <a:t>instance</a:t>
            </a:r>
            <a:r>
              <a:rPr lang="it-IT" dirty="0"/>
              <a:t> the impact on </a:t>
            </a:r>
            <a:r>
              <a:rPr lang="it-IT" dirty="0" err="1"/>
              <a:t>unwarranted</a:t>
            </a:r>
            <a:r>
              <a:rPr lang="it-IT" dirty="0"/>
              <a:t> </a:t>
            </a:r>
            <a:r>
              <a:rPr lang="it-IT" dirty="0" err="1"/>
              <a:t>variation</a:t>
            </a:r>
            <a:r>
              <a:rPr lang="it-IT" dirty="0"/>
              <a:t> in </a:t>
            </a:r>
            <a:r>
              <a:rPr lang="it-IT" dirty="0" err="1"/>
              <a:t>elective</a:t>
            </a:r>
            <a:r>
              <a:rPr lang="it-IT" dirty="0"/>
              <a:t> surgery &amp; the backlogs/</a:t>
            </a:r>
            <a:r>
              <a:rPr lang="it-IT" dirty="0" err="1"/>
              <a:t>waiting</a:t>
            </a:r>
            <a:r>
              <a:rPr lang="it-IT" dirty="0"/>
              <a:t> times) </a:t>
            </a:r>
          </a:p>
          <a:p>
            <a:pPr>
              <a:buFont typeface="Courier New" panose="02070309020205020404" pitchFamily="49" charset="0"/>
              <a:buChar char="o"/>
              <a:defRPr/>
            </a:pPr>
            <a:r>
              <a:rPr lang="it-IT" dirty="0"/>
              <a:t> </a:t>
            </a:r>
            <a:r>
              <a:rPr lang="it-IT" dirty="0" err="1"/>
              <a:t>Deepen</a:t>
            </a:r>
            <a:r>
              <a:rPr lang="it-IT" dirty="0"/>
              <a:t> the </a:t>
            </a:r>
            <a:r>
              <a:rPr lang="it-IT" dirty="0" err="1"/>
              <a:t>analysis</a:t>
            </a:r>
            <a:r>
              <a:rPr lang="it-IT" dirty="0"/>
              <a:t> on the positive </a:t>
            </a:r>
            <a:r>
              <a:rPr lang="it-IT" dirty="0" err="1"/>
              <a:t>deviance</a:t>
            </a:r>
            <a:r>
              <a:rPr lang="it-IT" dirty="0"/>
              <a:t> </a:t>
            </a:r>
            <a:r>
              <a:rPr lang="it-IT" dirty="0" err="1"/>
              <a:t>related</a:t>
            </a:r>
            <a:r>
              <a:rPr lang="it-IT" dirty="0"/>
              <a:t> to </a:t>
            </a:r>
            <a:r>
              <a:rPr lang="it-IT" dirty="0" err="1"/>
              <a:t>specific</a:t>
            </a:r>
            <a:r>
              <a:rPr lang="it-IT" dirty="0"/>
              <a:t> case</a:t>
            </a:r>
          </a:p>
          <a:p>
            <a:pPr lvl="1">
              <a:buFont typeface="Courier New" panose="02070309020205020404" pitchFamily="49" charset="0"/>
              <a:buChar char="o"/>
              <a:defRPr/>
            </a:pPr>
            <a:r>
              <a:rPr lang="it-IT" dirty="0"/>
              <a:t> For </a:t>
            </a:r>
            <a:r>
              <a:rPr lang="it-IT" dirty="0" err="1"/>
              <a:t>instance</a:t>
            </a:r>
            <a:r>
              <a:rPr lang="it-IT" dirty="0"/>
              <a:t> </a:t>
            </a:r>
            <a:r>
              <a:rPr lang="it-IT" dirty="0" err="1"/>
              <a:t>investigating</a:t>
            </a:r>
            <a:r>
              <a:rPr lang="it-IT" dirty="0"/>
              <a:t> the </a:t>
            </a:r>
            <a:r>
              <a:rPr lang="it-IT" dirty="0" err="1"/>
              <a:t>digital</a:t>
            </a:r>
            <a:r>
              <a:rPr lang="it-IT" dirty="0"/>
              <a:t> </a:t>
            </a:r>
            <a:r>
              <a:rPr lang="it-IT" dirty="0" err="1"/>
              <a:t>revolution</a:t>
            </a:r>
            <a:r>
              <a:rPr lang="it-IT" dirty="0"/>
              <a:t> &amp; Human </a:t>
            </a:r>
            <a:r>
              <a:rPr lang="it-IT" dirty="0" err="1"/>
              <a:t>resources</a:t>
            </a:r>
            <a:endParaRPr lang="it-IT" dirty="0"/>
          </a:p>
          <a:p>
            <a:pPr marL="457200" lvl="1" indent="0">
              <a:buNone/>
              <a:defRPr/>
            </a:pP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21435C-51F2-2149-33E0-296A9A9331A7}"/>
              </a:ext>
            </a:extLst>
          </p:cNvPr>
          <p:cNvSpPr>
            <a:spLocks noGrp="1"/>
          </p:cNvSpPr>
          <p:nvPr>
            <p:ph type="title"/>
          </p:nvPr>
        </p:nvSpPr>
        <p:spPr/>
        <p:txBody>
          <a:bodyPr/>
          <a:lstStyle/>
          <a:p>
            <a:pPr>
              <a:defRPr/>
            </a:pPr>
            <a:r>
              <a:rPr lang="it-IT" sz="4400" dirty="0">
                <a:ea typeface="Calibri" panose="020F0502020204030204" pitchFamily="34" charset="0"/>
              </a:rPr>
              <a:t>Post-doc position</a:t>
            </a:r>
            <a:endParaRPr lang="it-IT" dirty="0"/>
          </a:p>
        </p:txBody>
      </p:sp>
      <p:sp>
        <p:nvSpPr>
          <p:cNvPr id="3" name="Segnaposto contenuto 2">
            <a:extLst>
              <a:ext uri="{FF2B5EF4-FFF2-40B4-BE49-F238E27FC236}">
                <a16:creationId xmlns:a16="http://schemas.microsoft.com/office/drawing/2014/main" id="{D182BBB3-EFF6-83B7-BD19-F39449780540}"/>
              </a:ext>
            </a:extLst>
          </p:cNvPr>
          <p:cNvSpPr>
            <a:spLocks noGrp="1"/>
          </p:cNvSpPr>
          <p:nvPr>
            <p:ph idx="1"/>
          </p:nvPr>
        </p:nvSpPr>
        <p:spPr>
          <a:xfrm>
            <a:off x="1678432" y="1874077"/>
            <a:ext cx="10051145" cy="3906373"/>
          </a:xfrm>
        </p:spPr>
        <p:txBody>
          <a:bodyPr/>
          <a:lstStyle/>
          <a:p>
            <a:pPr marL="0" indent="0">
              <a:buNone/>
              <a:defRPr/>
            </a:pPr>
            <a:r>
              <a:rPr lang="it-IT" sz="1800" dirty="0">
                <a:ea typeface="Calibri" panose="020F0502020204030204" pitchFamily="34" charset="0"/>
              </a:rPr>
              <a:t>Won by Luca Pirrotta </a:t>
            </a:r>
          </a:p>
          <a:p>
            <a:r>
              <a:rPr lang="it-IT" sz="1800" dirty="0" err="1">
                <a:ea typeface="Calibri" panose="020F0502020204030204" pitchFamily="34" charset="0"/>
              </a:rPr>
              <a:t>Interest</a:t>
            </a:r>
            <a:r>
              <a:rPr lang="it-IT" sz="1800" dirty="0">
                <a:ea typeface="Calibri" panose="020F0502020204030204" pitchFamily="34" charset="0"/>
              </a:rPr>
              <a:t> in human </a:t>
            </a:r>
            <a:r>
              <a:rPr lang="it-IT" sz="1800" dirty="0" err="1">
                <a:ea typeface="Calibri" panose="020F0502020204030204" pitchFamily="34" charset="0"/>
              </a:rPr>
              <a:t>resources</a:t>
            </a:r>
            <a:r>
              <a:rPr lang="it-IT" sz="1800" dirty="0">
                <a:ea typeface="Calibri" panose="020F0502020204030204" pitchFamily="34" charset="0"/>
              </a:rPr>
              <a:t> management &amp; </a:t>
            </a:r>
            <a:r>
              <a:rPr lang="it-IT" sz="1800" dirty="0" err="1">
                <a:ea typeface="Calibri" panose="020F0502020204030204" pitchFamily="34" charset="0"/>
              </a:rPr>
              <a:t>communication</a:t>
            </a:r>
            <a:endParaRPr lang="it-IT" sz="1800" dirty="0">
              <a:ea typeface="Calibri" panose="020F0502020204030204" pitchFamily="34" charset="0"/>
            </a:endParaRPr>
          </a:p>
          <a:p>
            <a:r>
              <a:rPr lang="en-GB" sz="1800" dirty="0">
                <a:ea typeface="Calibri" panose="020F0502020204030204" pitchFamily="34" charset="0"/>
              </a:rPr>
              <a:t>Master degree in Business communication and HR policies - </a:t>
            </a:r>
            <a:r>
              <a:rPr lang="en-GB" sz="1800" dirty="0">
                <a:latin typeface="Times New Roman" panose="02020603050405020304" pitchFamily="18" charset="0"/>
                <a:cs typeface="Times New Roman" panose="02020603050405020304" pitchFamily="18" charset="0"/>
              </a:rPr>
              <a:t>University of Pisa. T</a:t>
            </a:r>
            <a:r>
              <a:rPr lang="en-US" sz="1800" dirty="0" err="1">
                <a:ea typeface="Calibri" panose="020F0502020204030204" pitchFamily="34" charset="0"/>
              </a:rPr>
              <a:t>hesis</a:t>
            </a:r>
            <a:r>
              <a:rPr lang="en-US" sz="1800" dirty="0">
                <a:ea typeface="Calibri" panose="020F0502020204030204" pitchFamily="34" charset="0"/>
              </a:rPr>
              <a:t> has </a:t>
            </a:r>
            <a:r>
              <a:rPr lang="en-US" sz="1800" i="1" dirty="0">
                <a:ea typeface="Calibri" panose="020F0502020204030204" pitchFamily="34" charset="0"/>
              </a:rPr>
              <a:t>treated Risk communication during COVID-19 pandemic</a:t>
            </a:r>
            <a:endParaRPr lang="it-IT" sz="1800" i="1" dirty="0">
              <a:ea typeface="Calibri" panose="020F0502020204030204" pitchFamily="34" charset="0"/>
            </a:endParaRPr>
          </a:p>
          <a:p>
            <a:pPr>
              <a:defRPr/>
            </a:pPr>
            <a:r>
              <a:rPr lang="it-IT" sz="1800" dirty="0">
                <a:ea typeface="Calibri" panose="020F0502020204030204" pitchFamily="34" charset="0"/>
              </a:rPr>
              <a:t>PhD Health Science Technology and Management (end in </a:t>
            </a:r>
            <a:r>
              <a:rPr lang="it-IT" sz="1800" dirty="0" err="1">
                <a:ea typeface="Calibri" panose="020F0502020204030204" pitchFamily="34" charset="0"/>
              </a:rPr>
              <a:t>December</a:t>
            </a:r>
            <a:r>
              <a:rPr lang="it-IT" sz="1800" dirty="0">
                <a:ea typeface="Calibri" panose="020F0502020204030204" pitchFamily="34" charset="0"/>
              </a:rPr>
              <a:t> 2023)</a:t>
            </a:r>
          </a:p>
          <a:p>
            <a:pPr>
              <a:defRPr/>
            </a:pPr>
            <a:r>
              <a:rPr lang="it-IT" sz="1800" dirty="0" err="1">
                <a:ea typeface="Calibri" panose="020F0502020204030204" pitchFamily="34" charset="0"/>
              </a:rPr>
              <a:t>Period</a:t>
            </a:r>
            <a:r>
              <a:rPr lang="it-IT" sz="1800" dirty="0">
                <a:ea typeface="Calibri" panose="020F0502020204030204" pitchFamily="34" charset="0"/>
              </a:rPr>
              <a:t> </a:t>
            </a:r>
            <a:r>
              <a:rPr lang="it-IT" sz="1800" dirty="0" err="1">
                <a:ea typeface="Calibri" panose="020F0502020204030204" pitchFamily="34" charset="0"/>
              </a:rPr>
              <a:t>abroad</a:t>
            </a:r>
            <a:r>
              <a:rPr lang="it-IT" sz="1800" dirty="0">
                <a:ea typeface="Calibri" panose="020F0502020204030204" pitchFamily="34" charset="0"/>
              </a:rPr>
              <a:t> </a:t>
            </a:r>
            <a:r>
              <a:rPr lang="it-IT" sz="1800" dirty="0" err="1">
                <a:ea typeface="Calibri" panose="020F0502020204030204" pitchFamily="34" charset="0"/>
              </a:rPr>
              <a:t>at</a:t>
            </a:r>
            <a:r>
              <a:rPr lang="it-IT" sz="1800" dirty="0">
                <a:ea typeface="Calibri" panose="020F0502020204030204" pitchFamily="34" charset="0"/>
              </a:rPr>
              <a:t> </a:t>
            </a:r>
            <a:r>
              <a:rPr lang="en-US" sz="1800" dirty="0">
                <a:ea typeface="Calibri" panose="020F0502020204030204" pitchFamily="34" charset="0"/>
              </a:rPr>
              <a:t>Harvard T.H. Chan School of Public Health</a:t>
            </a:r>
            <a:endParaRPr lang="it-IT" sz="1800" dirty="0">
              <a:ea typeface="Calibri" panose="020F0502020204030204" pitchFamily="34" charset="0"/>
            </a:endParaRPr>
          </a:p>
          <a:p>
            <a:pPr>
              <a:defRPr/>
            </a:pPr>
            <a:endParaRPr lang="it-IT" dirty="0"/>
          </a:p>
        </p:txBody>
      </p:sp>
      <p:pic>
        <p:nvPicPr>
          <p:cNvPr id="4" name="Immagine 3" descr="Immagine che contiene persona, edificio, esterni, uomo&#10;&#10;Descrizione generata automaticamente">
            <a:extLst>
              <a:ext uri="{FF2B5EF4-FFF2-40B4-BE49-F238E27FC236}">
                <a16:creationId xmlns:a16="http://schemas.microsoft.com/office/drawing/2014/main" id="{6441AABC-E643-2B84-07C8-0C2B53F3B7A0}"/>
              </a:ext>
            </a:extLst>
          </p:cNvPr>
          <p:cNvPicPr>
            <a:picLocks noChangeAspect="1"/>
          </p:cNvPicPr>
          <p:nvPr/>
        </p:nvPicPr>
        <p:blipFill>
          <a:blip r:embed="rId2"/>
          <a:stretch>
            <a:fillRect/>
          </a:stretch>
        </p:blipFill>
        <p:spPr>
          <a:xfrm>
            <a:off x="0" y="1874077"/>
            <a:ext cx="1657350" cy="16573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8963A-381C-4432-9D29-C48EBC87FCB8}"/>
              </a:ext>
            </a:extLst>
          </p:cNvPr>
          <p:cNvSpPr>
            <a:spLocks noGrp="1"/>
          </p:cNvSpPr>
          <p:nvPr>
            <p:ph type="ctrTitle"/>
          </p:nvPr>
        </p:nvSpPr>
        <p:spPr>
          <a:xfrm>
            <a:off x="1056639" y="1539062"/>
            <a:ext cx="10051145" cy="2387600"/>
          </a:xfrm>
        </p:spPr>
        <p:txBody>
          <a:bodyPr anchor="b">
            <a:normAutofit/>
          </a:bodyPr>
          <a:lstStyle/>
          <a:p>
            <a:r>
              <a:rPr lang="it-IT" sz="5100" dirty="0"/>
              <a:t>Grazie!</a:t>
            </a:r>
          </a:p>
        </p:txBody>
      </p:sp>
      <p:sp>
        <p:nvSpPr>
          <p:cNvPr id="3" name="Sottotitolo 2">
            <a:extLst>
              <a:ext uri="{FF2B5EF4-FFF2-40B4-BE49-F238E27FC236}">
                <a16:creationId xmlns:a16="http://schemas.microsoft.com/office/drawing/2014/main" id="{959C1DA0-42EF-4B7C-9228-AABA478CB04B}"/>
              </a:ext>
            </a:extLst>
          </p:cNvPr>
          <p:cNvSpPr>
            <a:spLocks noGrp="1"/>
          </p:cNvSpPr>
          <p:nvPr>
            <p:ph type="subTitle" idx="1"/>
          </p:nvPr>
        </p:nvSpPr>
        <p:spPr>
          <a:xfrm>
            <a:off x="1056639" y="4145279"/>
            <a:ext cx="10051145" cy="1529219"/>
          </a:xfrm>
        </p:spPr>
        <p:txBody>
          <a:bodyPr>
            <a:normAutofit fontScale="92500" lnSpcReduction="10000"/>
          </a:bodyPr>
          <a:lstStyle/>
          <a:p>
            <a:r>
              <a:rPr lang="it-IT" sz="2600" dirty="0"/>
              <a:t>Milena Vainieri </a:t>
            </a:r>
          </a:p>
          <a:p>
            <a:r>
              <a:rPr lang="it-IT" sz="2600" dirty="0">
                <a:hlinkClick r:id="rId2">
                  <a:extLst>
                    <a:ext uri="{A12FA001-AC4F-418D-AE19-62706E023703}">
                      <ahyp:hlinkClr xmlns:ahyp="http://schemas.microsoft.com/office/drawing/2018/hyperlinkcolor" val="tx"/>
                    </a:ext>
                  </a:extLst>
                </a:hlinkClick>
              </a:rPr>
              <a:t>milena.vainieri@santannapisa.it</a:t>
            </a:r>
            <a:r>
              <a:rPr lang="it-IT" sz="2600" dirty="0"/>
              <a:t> </a:t>
            </a:r>
          </a:p>
          <a:p>
            <a:r>
              <a:rPr lang="it-IT" sz="2600" dirty="0"/>
              <a:t>Responsabile Laboratorio Management e Sanità, Scuola Superiore Sant’Anna di Pisa</a:t>
            </a:r>
          </a:p>
        </p:txBody>
      </p:sp>
    </p:spTree>
    <p:extLst>
      <p:ext uri="{BB962C8B-B14F-4D97-AF65-F5344CB8AC3E}">
        <p14:creationId xmlns:p14="http://schemas.microsoft.com/office/powerpoint/2010/main" val="362137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B9F5B0E-369B-FF92-C1AD-D00932BEFDF5}"/>
              </a:ext>
            </a:extLst>
          </p:cNvPr>
          <p:cNvSpPr>
            <a:spLocks noGrp="1"/>
          </p:cNvSpPr>
          <p:nvPr>
            <p:ph type="ctrTitle"/>
          </p:nvPr>
        </p:nvSpPr>
        <p:spPr/>
        <p:txBody>
          <a:bodyPr/>
          <a:lstStyle/>
          <a:p>
            <a:pPr>
              <a:defRPr/>
            </a:pPr>
            <a:r>
              <a:rPr lang="it-IT" dirty="0"/>
              <a:t>A brief premise</a:t>
            </a:r>
          </a:p>
        </p:txBody>
      </p:sp>
      <p:sp>
        <p:nvSpPr>
          <p:cNvPr id="10243" name="Segnaposto contenuto 4">
            <a:extLst>
              <a:ext uri="{FF2B5EF4-FFF2-40B4-BE49-F238E27FC236}">
                <a16:creationId xmlns:a16="http://schemas.microsoft.com/office/drawing/2014/main" id="{5083B809-D8DA-76F3-2955-EBBFADDE37A8}"/>
              </a:ext>
            </a:extLst>
          </p:cNvPr>
          <p:cNvSpPr>
            <a:spLocks noGrp="1" noChangeArrowheads="1"/>
          </p:cNvSpPr>
          <p:nvPr>
            <p:ph type="subTitle" idx="1"/>
          </p:nvPr>
        </p:nvSpPr>
        <p:spPr/>
        <p:txBody>
          <a:bodyPr>
            <a:normAutofit/>
          </a:bodyPr>
          <a:lstStyle/>
          <a:p>
            <a:endParaRPr lang="it-IT" alt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5D693DF-0992-FCDA-99C8-2A6CC8E71507}"/>
              </a:ext>
            </a:extLst>
          </p:cNvPr>
          <p:cNvSpPr>
            <a:spLocks noGrp="1"/>
          </p:cNvSpPr>
          <p:nvPr>
            <p:ph type="title"/>
          </p:nvPr>
        </p:nvSpPr>
        <p:spPr/>
        <p:txBody>
          <a:bodyPr/>
          <a:lstStyle/>
          <a:p>
            <a:pPr>
              <a:defRPr/>
            </a:pPr>
            <a:r>
              <a:rPr lang="it-IT" dirty="0"/>
              <a:t>A premise</a:t>
            </a:r>
          </a:p>
        </p:txBody>
      </p:sp>
      <p:sp>
        <p:nvSpPr>
          <p:cNvPr id="11267" name="Segnaposto contenuto 4">
            <a:extLst>
              <a:ext uri="{FF2B5EF4-FFF2-40B4-BE49-F238E27FC236}">
                <a16:creationId xmlns:a16="http://schemas.microsoft.com/office/drawing/2014/main" id="{DE0FFDEB-A8E6-CDEA-D379-115BCC83344B}"/>
              </a:ext>
            </a:extLst>
          </p:cNvPr>
          <p:cNvSpPr>
            <a:spLocks noGrp="1" noChangeArrowheads="1"/>
          </p:cNvSpPr>
          <p:nvPr>
            <p:ph idx="1"/>
          </p:nvPr>
        </p:nvSpPr>
        <p:spPr/>
        <p:txBody>
          <a:bodyPr>
            <a:normAutofit fontScale="92500" lnSpcReduction="20000"/>
          </a:bodyPr>
          <a:lstStyle/>
          <a:p>
            <a:pPr>
              <a:buFont typeface="Wingdings" panose="05000000000000000000" pitchFamily="2" charset="2"/>
              <a:buChar char="q"/>
            </a:pPr>
            <a:r>
              <a:rPr lang="it-IT" altLang="it-IT" dirty="0"/>
              <a:t> The scope of </a:t>
            </a:r>
            <a:r>
              <a:rPr lang="it-IT" altLang="it-IT" dirty="0" err="1"/>
              <a:t>our</a:t>
            </a:r>
            <a:r>
              <a:rPr lang="it-IT" altLang="it-IT" dirty="0"/>
              <a:t> </a:t>
            </a:r>
            <a:r>
              <a:rPr lang="it-IT" altLang="it-IT" dirty="0" err="1"/>
              <a:t>analyses</a:t>
            </a:r>
            <a:r>
              <a:rPr lang="it-IT" altLang="it-IT" dirty="0"/>
              <a:t> </a:t>
            </a:r>
            <a:r>
              <a:rPr lang="it-IT" altLang="it-IT" dirty="0" err="1"/>
              <a:t>is</a:t>
            </a:r>
            <a:r>
              <a:rPr lang="it-IT" altLang="it-IT" dirty="0"/>
              <a:t> to build up a set of </a:t>
            </a:r>
            <a:r>
              <a:rPr lang="it-IT" altLang="it-IT" dirty="0" err="1"/>
              <a:t>measures</a:t>
            </a:r>
            <a:r>
              <a:rPr lang="it-IT" altLang="it-IT" dirty="0"/>
              <a:t> to </a:t>
            </a:r>
            <a:r>
              <a:rPr lang="it-IT" altLang="it-IT" dirty="0" err="1"/>
              <a:t>understand</a:t>
            </a:r>
            <a:r>
              <a:rPr lang="it-IT" altLang="it-IT" dirty="0"/>
              <a:t> the </a:t>
            </a:r>
            <a:r>
              <a:rPr lang="it-IT" altLang="it-IT" dirty="0" err="1"/>
              <a:t>factors</a:t>
            </a:r>
            <a:r>
              <a:rPr lang="it-IT" altLang="it-IT" dirty="0"/>
              <a:t> </a:t>
            </a:r>
            <a:r>
              <a:rPr lang="it-IT" altLang="it-IT" dirty="0" err="1"/>
              <a:t>influencing</a:t>
            </a:r>
            <a:r>
              <a:rPr lang="it-IT" altLang="it-IT" dirty="0"/>
              <a:t> health system </a:t>
            </a:r>
            <a:r>
              <a:rPr lang="it-IT" altLang="it-IT" dirty="0" err="1"/>
              <a:t>resilience</a:t>
            </a:r>
            <a:endParaRPr lang="it-IT" altLang="it-IT" dirty="0"/>
          </a:p>
          <a:p>
            <a:pPr>
              <a:buFont typeface="Wingdings" panose="05000000000000000000" pitchFamily="2" charset="2"/>
              <a:buChar char="q"/>
            </a:pPr>
            <a:r>
              <a:rPr lang="it-IT" altLang="it-IT" dirty="0"/>
              <a:t> Large </a:t>
            </a:r>
            <a:r>
              <a:rPr lang="it-IT" altLang="it-IT" dirty="0" err="1"/>
              <a:t>experience</a:t>
            </a:r>
            <a:r>
              <a:rPr lang="it-IT" altLang="it-IT" dirty="0"/>
              <a:t> in </a:t>
            </a:r>
            <a:r>
              <a:rPr lang="it-IT" altLang="it-IT" dirty="0" err="1"/>
              <a:t>measuring</a:t>
            </a:r>
            <a:r>
              <a:rPr lang="it-IT" altLang="it-IT" dirty="0"/>
              <a:t> performance in </a:t>
            </a:r>
            <a:r>
              <a:rPr lang="it-IT" altLang="it-IT" dirty="0" err="1"/>
              <a:t>healthcare</a:t>
            </a:r>
            <a:r>
              <a:rPr lang="it-IT" altLang="it-IT" dirty="0"/>
              <a:t> services (20y)</a:t>
            </a:r>
          </a:p>
          <a:p>
            <a:pPr>
              <a:buFont typeface="Wingdings" panose="05000000000000000000" pitchFamily="2" charset="2"/>
              <a:buChar char="q"/>
            </a:pPr>
            <a:r>
              <a:rPr lang="it-IT" altLang="it-IT" dirty="0"/>
              <a:t> Performance </a:t>
            </a:r>
            <a:r>
              <a:rPr lang="it-IT" altLang="it-IT" dirty="0" err="1"/>
              <a:t>measurement</a:t>
            </a:r>
            <a:r>
              <a:rPr lang="it-IT" altLang="it-IT" dirty="0"/>
              <a:t> systems in the pandemic era. From dashboards to Health System Performance </a:t>
            </a:r>
            <a:r>
              <a:rPr lang="it-IT" altLang="it-IT" dirty="0" err="1"/>
              <a:t>Assessment</a:t>
            </a:r>
            <a:r>
              <a:rPr lang="it-IT" altLang="it-IT" dirty="0"/>
              <a:t> (HSPA):</a:t>
            </a:r>
          </a:p>
          <a:p>
            <a:pPr lvl="1">
              <a:buFont typeface="Wingdings" panose="05000000000000000000" pitchFamily="2" charset="2"/>
              <a:buChar char="q"/>
            </a:pPr>
            <a:r>
              <a:rPr lang="en-US" altLang="it-IT" sz="1800" kern="0" dirty="0">
                <a:latin typeface="Times New Roman" panose="02020603050405020304" pitchFamily="18" charset="0"/>
              </a:rPr>
              <a:t> E Barbazza, D </a:t>
            </a:r>
            <a:r>
              <a:rPr lang="en-US" altLang="it-IT" sz="1800" kern="0" dirty="0" err="1">
                <a:latin typeface="Times New Roman" panose="02020603050405020304" pitchFamily="18" charset="0"/>
              </a:rPr>
              <a:t>Ivanković</a:t>
            </a:r>
            <a:r>
              <a:rPr lang="en-US" altLang="it-IT" sz="1800" kern="0" dirty="0">
                <a:latin typeface="Times New Roman" panose="02020603050405020304" pitchFamily="18" charset="0"/>
              </a:rPr>
              <a:t>, K </a:t>
            </a:r>
            <a:r>
              <a:rPr lang="en-US" altLang="it-IT" sz="1800" kern="0" dirty="0" err="1">
                <a:latin typeface="Times New Roman" panose="02020603050405020304" pitchFamily="18" charset="0"/>
              </a:rPr>
              <a:t>Davtyan</a:t>
            </a:r>
            <a:r>
              <a:rPr lang="en-US" altLang="it-IT" sz="1800" kern="0" dirty="0">
                <a:latin typeface="Times New Roman" panose="02020603050405020304" pitchFamily="18" charset="0"/>
              </a:rPr>
              <a:t>, M </a:t>
            </a:r>
            <a:r>
              <a:rPr lang="en-US" altLang="it-IT" sz="1800" kern="0" dirty="0" err="1">
                <a:latin typeface="Times New Roman" panose="02020603050405020304" pitchFamily="18" charset="0"/>
              </a:rPr>
              <a:t>Poldrugovac</a:t>
            </a:r>
            <a:r>
              <a:rPr lang="en-US" altLang="it-IT" sz="1800" kern="0" dirty="0">
                <a:latin typeface="Times New Roman" panose="02020603050405020304" pitchFamily="18" charset="0"/>
              </a:rPr>
              <a:t>, Z Yelgezekova,….The experiences of 33 national COVID-19 dashboard teams during the first year of the pandemic in the World Health Organization European Region: A qualitative study. Digital health 8, 20552076221121154</a:t>
            </a:r>
            <a:endParaRPr lang="it-IT" altLang="it-IT" sz="1800" dirty="0"/>
          </a:p>
          <a:p>
            <a:pPr lvl="1">
              <a:buFont typeface="Wingdings" panose="05000000000000000000" pitchFamily="2" charset="2"/>
              <a:buChar char="q"/>
            </a:pPr>
            <a:r>
              <a:rPr lang="en-US" sz="1800" kern="0" dirty="0">
                <a:effectLst/>
                <a:latin typeface="Times New Roman" panose="02020603050405020304" pitchFamily="18" charset="0"/>
                <a:ea typeface="Times New Roman" panose="02020603050405020304" pitchFamily="18" charset="0"/>
              </a:rPr>
              <a:t>Vola F, Benedetto V, Vainieri M, Nuti S. (2022) The Italian interregional performance evaluation system. Research in Health Services &amp; Regions</a:t>
            </a:r>
          </a:p>
          <a:p>
            <a:pPr lvl="1">
              <a:buFont typeface="Wingdings" panose="05000000000000000000" pitchFamily="2" charset="2"/>
              <a:buChar char="q"/>
            </a:pPr>
            <a:r>
              <a:rPr lang="en-US" altLang="it-IT" sz="1800" kern="0" dirty="0">
                <a:latin typeface="Times New Roman" panose="02020603050405020304" pitchFamily="18" charset="0"/>
              </a:rPr>
              <a:t> Vainieri M., Vola F. (2023) The challenges of measuring performance in pandemic times. Evidence from Italy. In Niccolò Persiani, </a:t>
            </a:r>
            <a:r>
              <a:rPr lang="en-US" altLang="it-IT" sz="1800" kern="0" dirty="0" err="1">
                <a:latin typeface="Times New Roman" panose="02020603050405020304" pitchFamily="18" charset="0"/>
              </a:rPr>
              <a:t>I.E.Vannini</a:t>
            </a:r>
            <a:r>
              <a:rPr lang="en-US" altLang="it-IT" sz="1800" kern="0" dirty="0">
                <a:latin typeface="Times New Roman" panose="02020603050405020304" pitchFamily="18" charset="0"/>
              </a:rPr>
              <a:t>, A. Romiti, A. </a:t>
            </a:r>
            <a:r>
              <a:rPr lang="en-US" altLang="it-IT" sz="1800" kern="0" dirty="0" err="1">
                <a:latin typeface="Times New Roman" panose="02020603050405020304" pitchFamily="18" charset="0"/>
              </a:rPr>
              <a:t>Karasavvoglou</a:t>
            </a:r>
            <a:r>
              <a:rPr lang="en-US" altLang="it-IT" sz="1800" kern="0" dirty="0">
                <a:latin typeface="Times New Roman" panose="02020603050405020304" pitchFamily="18" charset="0"/>
              </a:rPr>
              <a:t>, P. </a:t>
            </a:r>
            <a:r>
              <a:rPr lang="en-US" altLang="it-IT" sz="1800" kern="0" dirty="0" err="1">
                <a:latin typeface="Times New Roman" panose="02020603050405020304" pitchFamily="18" charset="0"/>
              </a:rPr>
              <a:t>Polychronidou</a:t>
            </a:r>
            <a:r>
              <a:rPr lang="en-US" altLang="it-IT" sz="1800" kern="0" dirty="0">
                <a:latin typeface="Times New Roman" panose="02020603050405020304" pitchFamily="18" charset="0"/>
              </a:rPr>
              <a:t> </a:t>
            </a:r>
            <a:r>
              <a:rPr lang="en-US" altLang="it-IT" sz="1800" i="1" kern="0" dirty="0">
                <a:latin typeface="Times New Roman" panose="02020603050405020304" pitchFamily="18" charset="0"/>
              </a:rPr>
              <a:t>Healthcare Systems’ Challenges in the Era of Covid-19. </a:t>
            </a:r>
            <a:r>
              <a:rPr lang="en-US" altLang="it-IT" sz="1800" kern="0" dirty="0">
                <a:latin typeface="Times New Roman" panose="02020603050405020304" pitchFamily="18" charset="0"/>
              </a:rPr>
              <a:t>Springer</a:t>
            </a:r>
          </a:p>
          <a:p>
            <a:endParaRPr lang="it-IT" alt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5D693DF-0992-FCDA-99C8-2A6CC8E71507}"/>
              </a:ext>
            </a:extLst>
          </p:cNvPr>
          <p:cNvSpPr>
            <a:spLocks noGrp="1"/>
          </p:cNvSpPr>
          <p:nvPr>
            <p:ph type="title"/>
          </p:nvPr>
        </p:nvSpPr>
        <p:spPr/>
        <p:txBody>
          <a:bodyPr/>
          <a:lstStyle/>
          <a:p>
            <a:pPr>
              <a:defRPr/>
            </a:pPr>
            <a:r>
              <a:rPr lang="it-IT" dirty="0"/>
              <a:t>A premise</a:t>
            </a:r>
          </a:p>
        </p:txBody>
      </p:sp>
      <p:pic>
        <p:nvPicPr>
          <p:cNvPr id="6" name="Segnaposto contenuto 5">
            <a:extLst>
              <a:ext uri="{FF2B5EF4-FFF2-40B4-BE49-F238E27FC236}">
                <a16:creationId xmlns:a16="http://schemas.microsoft.com/office/drawing/2014/main" id="{EF2430A2-5240-EC2B-AC9D-C6707096192A}"/>
              </a:ext>
            </a:extLst>
          </p:cNvPr>
          <p:cNvPicPr>
            <a:picLocks noGrp="1" noChangeAspect="1"/>
          </p:cNvPicPr>
          <p:nvPr>
            <p:ph idx="1"/>
          </p:nvPr>
        </p:nvPicPr>
        <p:blipFill>
          <a:blip r:embed="rId2"/>
          <a:stretch>
            <a:fillRect/>
          </a:stretch>
        </p:blipFill>
        <p:spPr>
          <a:xfrm>
            <a:off x="115614" y="1986249"/>
            <a:ext cx="4927829" cy="4795637"/>
          </a:xfrm>
          <a:prstGeom prst="rect">
            <a:avLst/>
          </a:prstGeom>
          <a:ln>
            <a:noFill/>
          </a:ln>
          <a:effectLst>
            <a:outerShdw blurRad="292100" dist="139700" dir="2700000" algn="tl" rotWithShape="0">
              <a:srgbClr val="333333">
                <a:alpha val="65000"/>
              </a:srgbClr>
            </a:outerShdw>
          </a:effectLst>
        </p:spPr>
      </p:pic>
      <p:pic>
        <p:nvPicPr>
          <p:cNvPr id="11" name="Immagine 4" descr="Immagine che contiene testo, schermata, numero, Carattere&#10;&#10;Descrizione generata automaticamente">
            <a:extLst>
              <a:ext uri="{FF2B5EF4-FFF2-40B4-BE49-F238E27FC236}">
                <a16:creationId xmlns:a16="http://schemas.microsoft.com/office/drawing/2014/main" id="{937529FB-AE07-43C6-BF1B-92608DB5AB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2179"/>
          <a:stretch>
            <a:fillRect/>
          </a:stretch>
        </p:blipFill>
        <p:spPr>
          <a:xfrm>
            <a:off x="3498302" y="1828471"/>
            <a:ext cx="8442325" cy="3500438"/>
          </a:xfrm>
          <a:prstGeom prst="rect">
            <a:avLst/>
          </a:prstGeom>
          <a:noFill/>
        </p:spPr>
      </p:pic>
    </p:spTree>
    <p:extLst>
      <p:ext uri="{BB962C8B-B14F-4D97-AF65-F5344CB8AC3E}">
        <p14:creationId xmlns:p14="http://schemas.microsoft.com/office/powerpoint/2010/main" val="384706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B9F5B0E-369B-FF92-C1AD-D00932BEFDF5}"/>
              </a:ext>
            </a:extLst>
          </p:cNvPr>
          <p:cNvSpPr>
            <a:spLocks noGrp="1"/>
          </p:cNvSpPr>
          <p:nvPr>
            <p:ph type="ctrTitle"/>
          </p:nvPr>
        </p:nvSpPr>
        <p:spPr/>
        <p:txBody>
          <a:bodyPr/>
          <a:lstStyle/>
          <a:p>
            <a:pPr>
              <a:defRPr/>
            </a:pPr>
            <a:r>
              <a:rPr lang="it-IT" dirty="0" err="1"/>
              <a:t>What</a:t>
            </a:r>
            <a:r>
              <a:rPr lang="it-IT" dirty="0"/>
              <a:t> </a:t>
            </a:r>
            <a:r>
              <a:rPr lang="it-IT" dirty="0" err="1"/>
              <a:t>we</a:t>
            </a:r>
            <a:r>
              <a:rPr lang="it-IT" dirty="0"/>
              <a:t> are </a:t>
            </a:r>
            <a:r>
              <a:rPr lang="it-IT" dirty="0" err="1"/>
              <a:t>finalizing</a:t>
            </a:r>
            <a:r>
              <a:rPr lang="it-IT" dirty="0"/>
              <a:t> </a:t>
            </a:r>
            <a:r>
              <a:rPr lang="it-IT" dirty="0" err="1"/>
              <a:t>as</a:t>
            </a:r>
            <a:r>
              <a:rPr lang="it-IT" dirty="0"/>
              <a:t> first step</a:t>
            </a:r>
          </a:p>
        </p:txBody>
      </p:sp>
      <p:sp>
        <p:nvSpPr>
          <p:cNvPr id="10243" name="Segnaposto contenuto 4">
            <a:extLst>
              <a:ext uri="{FF2B5EF4-FFF2-40B4-BE49-F238E27FC236}">
                <a16:creationId xmlns:a16="http://schemas.microsoft.com/office/drawing/2014/main" id="{5083B809-D8DA-76F3-2955-EBBFADDE37A8}"/>
              </a:ext>
            </a:extLst>
          </p:cNvPr>
          <p:cNvSpPr>
            <a:spLocks noGrp="1" noChangeArrowheads="1"/>
          </p:cNvSpPr>
          <p:nvPr>
            <p:ph type="subTitle" idx="1"/>
          </p:nvPr>
        </p:nvSpPr>
        <p:spPr/>
        <p:txBody>
          <a:bodyPr>
            <a:normAutofit/>
          </a:bodyPr>
          <a:lstStyle/>
          <a:p>
            <a:endParaRPr lang="it-IT" altLang="it-IT" dirty="0"/>
          </a:p>
        </p:txBody>
      </p:sp>
    </p:spTree>
    <p:extLst>
      <p:ext uri="{BB962C8B-B14F-4D97-AF65-F5344CB8AC3E}">
        <p14:creationId xmlns:p14="http://schemas.microsoft.com/office/powerpoint/2010/main" val="146661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15F6F8-E5A2-17D9-1341-5380F5C6A770}"/>
              </a:ext>
            </a:extLst>
          </p:cNvPr>
          <p:cNvSpPr>
            <a:spLocks noGrp="1"/>
          </p:cNvSpPr>
          <p:nvPr>
            <p:ph type="title"/>
          </p:nvPr>
        </p:nvSpPr>
        <p:spPr/>
        <p:txBody>
          <a:bodyPr/>
          <a:lstStyle/>
          <a:p>
            <a:pPr>
              <a:defRPr/>
            </a:pPr>
            <a:r>
              <a:rPr lang="it-IT" dirty="0" err="1"/>
              <a:t>What</a:t>
            </a:r>
            <a:r>
              <a:rPr lang="it-IT" dirty="0"/>
              <a:t> </a:t>
            </a:r>
            <a:r>
              <a:rPr lang="it-IT" dirty="0" err="1"/>
              <a:t>we</a:t>
            </a:r>
            <a:r>
              <a:rPr lang="it-IT" dirty="0"/>
              <a:t> </a:t>
            </a:r>
            <a:r>
              <a:rPr lang="it-IT" dirty="0" err="1"/>
              <a:t>did</a:t>
            </a:r>
            <a:r>
              <a:rPr lang="it-IT" dirty="0"/>
              <a:t>? – A </a:t>
            </a:r>
            <a:r>
              <a:rPr lang="it-IT" dirty="0" err="1"/>
              <a:t>collection</a:t>
            </a:r>
            <a:r>
              <a:rPr lang="it-IT" dirty="0"/>
              <a:t> of </a:t>
            </a:r>
            <a:r>
              <a:rPr lang="it-IT" dirty="0" err="1"/>
              <a:t>empirical</a:t>
            </a:r>
            <a:r>
              <a:rPr lang="it-IT" dirty="0"/>
              <a:t> case studies on </a:t>
            </a:r>
            <a:r>
              <a:rPr lang="it-IT" dirty="0" err="1"/>
              <a:t>resilience</a:t>
            </a:r>
            <a:r>
              <a:rPr lang="it-IT" dirty="0"/>
              <a:t> in HSPA</a:t>
            </a:r>
          </a:p>
        </p:txBody>
      </p:sp>
      <p:sp>
        <p:nvSpPr>
          <p:cNvPr id="4" name="Segnaposto contenuto 3">
            <a:extLst>
              <a:ext uri="{FF2B5EF4-FFF2-40B4-BE49-F238E27FC236}">
                <a16:creationId xmlns:a16="http://schemas.microsoft.com/office/drawing/2014/main" id="{842CA2C1-0AFB-563E-2749-A3D5DA0FF703}"/>
              </a:ext>
            </a:extLst>
          </p:cNvPr>
          <p:cNvSpPr>
            <a:spLocks noGrp="1"/>
          </p:cNvSpPr>
          <p:nvPr>
            <p:ph idx="1"/>
          </p:nvPr>
        </p:nvSpPr>
        <p:spPr/>
        <p:txBody>
          <a:bodyPr>
            <a:normAutofit/>
          </a:bodyPr>
          <a:lstStyle/>
          <a:p>
            <a:r>
              <a:rPr lang="it-IT" dirty="0" err="1"/>
              <a:t>Presented</a:t>
            </a:r>
            <a:r>
              <a:rPr lang="it-IT" dirty="0"/>
              <a:t> </a:t>
            </a:r>
            <a:r>
              <a:rPr lang="it-IT" dirty="0" err="1"/>
              <a:t>at</a:t>
            </a:r>
            <a:r>
              <a:rPr lang="it-IT" dirty="0"/>
              <a:t> the IRSPM conference</a:t>
            </a:r>
          </a:p>
          <a:p>
            <a:r>
              <a:rPr lang="it-IT" dirty="0" err="1"/>
              <a:t>Submitted</a:t>
            </a:r>
            <a:r>
              <a:rPr lang="it-IT" dirty="0"/>
              <a:t> to a WHO </a:t>
            </a:r>
            <a:r>
              <a:rPr lang="it-IT" dirty="0" err="1"/>
              <a:t>Bulletin</a:t>
            </a:r>
            <a:r>
              <a:rPr lang="it-IT" dirty="0"/>
              <a:t> special </a:t>
            </a:r>
            <a:r>
              <a:rPr lang="it-IT" dirty="0" err="1"/>
              <a:t>issue</a:t>
            </a:r>
            <a:endParaRPr lang="it-IT" dirty="0"/>
          </a:p>
          <a:p>
            <a:endParaRPr lang="it-IT" dirty="0"/>
          </a:p>
          <a:p>
            <a:pPr marL="0" indent="0">
              <a:buNone/>
            </a:pPr>
            <a:r>
              <a:rPr lang="it-IT" dirty="0"/>
              <a:t>Team: Milena Vainieri, Alessia Caputo &amp; Alessandro Vinci</a:t>
            </a:r>
            <a:endParaRPr lang="en-US" dirty="0"/>
          </a:p>
          <a:p>
            <a:endParaRPr lang="it-IT" dirty="0"/>
          </a:p>
        </p:txBody>
      </p:sp>
    </p:spTree>
    <p:extLst>
      <p:ext uri="{BB962C8B-B14F-4D97-AF65-F5344CB8AC3E}">
        <p14:creationId xmlns:p14="http://schemas.microsoft.com/office/powerpoint/2010/main" val="391319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15F6F8-E5A2-17D9-1341-5380F5C6A770}"/>
              </a:ext>
            </a:extLst>
          </p:cNvPr>
          <p:cNvSpPr>
            <a:spLocks noGrp="1"/>
          </p:cNvSpPr>
          <p:nvPr>
            <p:ph type="title"/>
          </p:nvPr>
        </p:nvSpPr>
        <p:spPr/>
        <p:txBody>
          <a:bodyPr/>
          <a:lstStyle/>
          <a:p>
            <a:pPr>
              <a:defRPr/>
            </a:pPr>
            <a:r>
              <a:rPr lang="it-IT" dirty="0" err="1"/>
              <a:t>What</a:t>
            </a:r>
            <a:r>
              <a:rPr lang="it-IT" dirty="0"/>
              <a:t> </a:t>
            </a:r>
            <a:r>
              <a:rPr lang="it-IT" dirty="0" err="1"/>
              <a:t>we</a:t>
            </a:r>
            <a:r>
              <a:rPr lang="it-IT" dirty="0"/>
              <a:t> </a:t>
            </a:r>
            <a:r>
              <a:rPr lang="it-IT" dirty="0" err="1"/>
              <a:t>did</a:t>
            </a:r>
            <a:r>
              <a:rPr lang="it-IT" dirty="0"/>
              <a:t>? – A </a:t>
            </a:r>
            <a:r>
              <a:rPr lang="it-IT" dirty="0" err="1"/>
              <a:t>collection</a:t>
            </a:r>
            <a:r>
              <a:rPr lang="it-IT" dirty="0"/>
              <a:t> of </a:t>
            </a:r>
            <a:r>
              <a:rPr lang="it-IT" dirty="0" err="1"/>
              <a:t>empirical</a:t>
            </a:r>
            <a:r>
              <a:rPr lang="it-IT" dirty="0"/>
              <a:t> case studies on </a:t>
            </a:r>
            <a:r>
              <a:rPr lang="it-IT" dirty="0" err="1"/>
              <a:t>resilience</a:t>
            </a:r>
            <a:r>
              <a:rPr lang="it-IT" dirty="0"/>
              <a:t> in HSPA</a:t>
            </a:r>
          </a:p>
        </p:txBody>
      </p:sp>
      <p:sp>
        <p:nvSpPr>
          <p:cNvPr id="4" name="Segnaposto contenuto 3">
            <a:extLst>
              <a:ext uri="{FF2B5EF4-FFF2-40B4-BE49-F238E27FC236}">
                <a16:creationId xmlns:a16="http://schemas.microsoft.com/office/drawing/2014/main" id="{842CA2C1-0AFB-563E-2749-A3D5DA0FF703}"/>
              </a:ext>
            </a:extLst>
          </p:cNvPr>
          <p:cNvSpPr>
            <a:spLocks noGrp="1"/>
          </p:cNvSpPr>
          <p:nvPr>
            <p:ph idx="1"/>
          </p:nvPr>
        </p:nvSpPr>
        <p:spPr/>
        <p:txBody>
          <a:bodyPr>
            <a:normAutofit fontScale="85000" lnSpcReduction="20000"/>
          </a:bodyPr>
          <a:lstStyle/>
          <a:p>
            <a:r>
              <a:rPr lang="it-IT" dirty="0"/>
              <a:t>A </a:t>
            </a:r>
            <a:r>
              <a:rPr lang="it-IT" dirty="0" err="1"/>
              <a:t>collection</a:t>
            </a:r>
            <a:r>
              <a:rPr lang="it-IT" dirty="0"/>
              <a:t> of </a:t>
            </a:r>
            <a:r>
              <a:rPr lang="it-IT" dirty="0" err="1"/>
              <a:t>empirical</a:t>
            </a:r>
            <a:r>
              <a:rPr lang="it-IT" dirty="0"/>
              <a:t> </a:t>
            </a:r>
            <a:r>
              <a:rPr lang="it-IT" dirty="0" err="1"/>
              <a:t>evidence</a:t>
            </a:r>
            <a:r>
              <a:rPr lang="it-IT" dirty="0"/>
              <a:t> to </a:t>
            </a:r>
            <a:r>
              <a:rPr lang="it-IT" dirty="0" err="1"/>
              <a:t>understand</a:t>
            </a:r>
            <a:r>
              <a:rPr lang="it-IT" dirty="0"/>
              <a:t> </a:t>
            </a:r>
            <a:r>
              <a:rPr lang="it-IT" dirty="0" err="1"/>
              <a:t>how</a:t>
            </a:r>
            <a:r>
              <a:rPr lang="it-IT" dirty="0"/>
              <a:t> </a:t>
            </a:r>
            <a:r>
              <a:rPr lang="it-IT" dirty="0" err="1"/>
              <a:t>European</a:t>
            </a:r>
            <a:r>
              <a:rPr lang="it-IT" dirty="0"/>
              <a:t> countries </a:t>
            </a:r>
            <a:r>
              <a:rPr lang="it-IT" dirty="0" err="1"/>
              <a:t>have</a:t>
            </a:r>
            <a:r>
              <a:rPr lang="it-IT" dirty="0"/>
              <a:t> </a:t>
            </a:r>
            <a:r>
              <a:rPr lang="it-IT" dirty="0" err="1"/>
              <a:t>measured</a:t>
            </a:r>
            <a:r>
              <a:rPr lang="it-IT" dirty="0"/>
              <a:t> </a:t>
            </a:r>
            <a:r>
              <a:rPr lang="it-IT" dirty="0" err="1"/>
              <a:t>resilience</a:t>
            </a:r>
            <a:r>
              <a:rPr lang="it-IT" dirty="0"/>
              <a:t> in </a:t>
            </a:r>
            <a:r>
              <a:rPr lang="it-IT" dirty="0" err="1"/>
              <a:t>their</a:t>
            </a:r>
            <a:r>
              <a:rPr lang="it-IT" dirty="0"/>
              <a:t> </a:t>
            </a:r>
            <a:r>
              <a:rPr lang="it-IT" dirty="0" err="1"/>
              <a:t>HSPAs</a:t>
            </a:r>
            <a:endParaRPr lang="it-IT" dirty="0"/>
          </a:p>
          <a:p>
            <a:r>
              <a:rPr lang="en-US" dirty="0"/>
              <a:t>The case study selection process was limited to European Union (EU) for the following reasons:</a:t>
            </a:r>
          </a:p>
          <a:p>
            <a:pPr lvl="1"/>
            <a:r>
              <a:rPr lang="en-US" dirty="0"/>
              <a:t>the European Union has played a central role in supporting and endorsing HSPA initiatives since 2014, setting up the Expert Group on HSPA fostering a shared understanding of HSPA approaches by exchanging insights from national experiences;</a:t>
            </a:r>
          </a:p>
          <a:p>
            <a:pPr lvl="1"/>
            <a:r>
              <a:rPr lang="en-US" dirty="0"/>
              <a:t>the Country Health Profiles (EU) contain various performance metrics, including health status, health system governance, accessibility, and </a:t>
            </a:r>
            <a:r>
              <a:rPr lang="en-US" b="1" dirty="0"/>
              <a:t>resilience</a:t>
            </a:r>
            <a:r>
              <a:rPr lang="en-US" dirty="0"/>
              <a:t>. Thus, there is already a supranational organization providing a guide in including resilience in HSPA even before the COVID-19.</a:t>
            </a:r>
          </a:p>
          <a:p>
            <a:pPr lvl="1"/>
            <a:r>
              <a:rPr lang="en-US" altLang="it-IT" dirty="0"/>
              <a:t>the European Commission underscored the significance of resilience in its </a:t>
            </a:r>
            <a:r>
              <a:rPr lang="en-US" altLang="it-IT" b="1" dirty="0"/>
              <a:t>2014</a:t>
            </a:r>
            <a:r>
              <a:rPr lang="en-US" altLang="it-IT" dirty="0"/>
              <a:t> report "Communication on effective, accessible, and resilient health systems“ just after the Ebola outbreak</a:t>
            </a:r>
            <a:endParaRPr lang="en-US" dirty="0"/>
          </a:p>
          <a:p>
            <a:endParaRPr lang="it-IT" dirty="0"/>
          </a:p>
        </p:txBody>
      </p:sp>
    </p:spTree>
    <p:extLst>
      <p:ext uri="{BB962C8B-B14F-4D97-AF65-F5344CB8AC3E}">
        <p14:creationId xmlns:p14="http://schemas.microsoft.com/office/powerpoint/2010/main" val="282514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15F6F8-E5A2-17D9-1341-5380F5C6A770}"/>
              </a:ext>
            </a:extLst>
          </p:cNvPr>
          <p:cNvSpPr>
            <a:spLocks noGrp="1"/>
          </p:cNvSpPr>
          <p:nvPr>
            <p:ph type="title"/>
          </p:nvPr>
        </p:nvSpPr>
        <p:spPr/>
        <p:txBody>
          <a:bodyPr/>
          <a:lstStyle/>
          <a:p>
            <a:pPr>
              <a:defRPr/>
            </a:pPr>
            <a:r>
              <a:rPr lang="it-IT" dirty="0" err="1"/>
              <a:t>What</a:t>
            </a:r>
            <a:r>
              <a:rPr lang="it-IT" dirty="0"/>
              <a:t> </a:t>
            </a:r>
            <a:r>
              <a:rPr lang="it-IT" dirty="0" err="1"/>
              <a:t>we</a:t>
            </a:r>
            <a:r>
              <a:rPr lang="it-IT" dirty="0"/>
              <a:t> </a:t>
            </a:r>
            <a:r>
              <a:rPr lang="it-IT" dirty="0" err="1"/>
              <a:t>did</a:t>
            </a:r>
            <a:r>
              <a:rPr lang="it-IT" dirty="0"/>
              <a:t>? - A </a:t>
            </a:r>
            <a:r>
              <a:rPr lang="it-IT" dirty="0" err="1"/>
              <a:t>collection</a:t>
            </a:r>
            <a:r>
              <a:rPr lang="it-IT" dirty="0"/>
              <a:t> of </a:t>
            </a:r>
            <a:r>
              <a:rPr lang="it-IT" dirty="0" err="1"/>
              <a:t>empirical</a:t>
            </a:r>
            <a:r>
              <a:rPr lang="it-IT" dirty="0"/>
              <a:t> case studies on </a:t>
            </a:r>
            <a:r>
              <a:rPr lang="it-IT" dirty="0" err="1"/>
              <a:t>resilience</a:t>
            </a:r>
            <a:r>
              <a:rPr lang="it-IT" dirty="0"/>
              <a:t> in HSPA</a:t>
            </a:r>
          </a:p>
        </p:txBody>
      </p:sp>
      <p:sp>
        <p:nvSpPr>
          <p:cNvPr id="13315" name="Segnaposto contenuto 2">
            <a:extLst>
              <a:ext uri="{FF2B5EF4-FFF2-40B4-BE49-F238E27FC236}">
                <a16:creationId xmlns:a16="http://schemas.microsoft.com/office/drawing/2014/main" id="{CE49E73C-D00F-0720-A0C9-9DF032A09D68}"/>
              </a:ext>
            </a:extLst>
          </p:cNvPr>
          <p:cNvSpPr>
            <a:spLocks noGrp="1" noChangeArrowheads="1"/>
          </p:cNvSpPr>
          <p:nvPr>
            <p:ph idx="1"/>
          </p:nvPr>
        </p:nvSpPr>
        <p:spPr/>
        <p:txBody>
          <a:bodyPr vert="horz" lIns="91440" tIns="45720" rIns="91440" bIns="45720" rtlCol="0">
            <a:normAutofit fontScale="92500" lnSpcReduction="20000"/>
          </a:bodyPr>
          <a:lstStyle/>
          <a:p>
            <a:r>
              <a:rPr lang="it-IT" altLang="it-IT" dirty="0" err="1"/>
              <a:t>We</a:t>
            </a:r>
            <a:r>
              <a:rPr lang="it-IT" altLang="it-IT" dirty="0"/>
              <a:t> </a:t>
            </a:r>
            <a:r>
              <a:rPr lang="it-IT" altLang="it-IT" dirty="0" err="1"/>
              <a:t>conducted</a:t>
            </a:r>
            <a:r>
              <a:rPr lang="it-IT" altLang="it-IT" dirty="0"/>
              <a:t> a literature review </a:t>
            </a:r>
            <a:r>
              <a:rPr lang="it-IT" altLang="it-IT" dirty="0" err="1"/>
              <a:t>integrated</a:t>
            </a:r>
            <a:r>
              <a:rPr lang="it-IT" altLang="it-IT" dirty="0"/>
              <a:t> by the HSPA support </a:t>
            </a:r>
            <a:r>
              <a:rPr lang="it-IT" altLang="it-IT" dirty="0" err="1"/>
              <a:t>program</a:t>
            </a:r>
            <a:r>
              <a:rPr lang="it-IT" altLang="it-IT" dirty="0"/>
              <a:t> from EU.</a:t>
            </a:r>
          </a:p>
          <a:p>
            <a:r>
              <a:rPr lang="en-US" altLang="it-IT" dirty="0"/>
              <a:t>A total of 845 documents were retrieved with the review of the literature between 2014-2023. </a:t>
            </a:r>
          </a:p>
          <a:p>
            <a:r>
              <a:rPr lang="en-US" altLang="it-IT" dirty="0"/>
              <a:t>Exclusion criteria: no </a:t>
            </a:r>
            <a:r>
              <a:rPr lang="en-US" altLang="it-IT" dirty="0" err="1"/>
              <a:t>centred</a:t>
            </a:r>
            <a:r>
              <a:rPr lang="en-US" altLang="it-IT" dirty="0"/>
              <a:t> on a single national healthcare system or comparison of them. Focused on a single aspect instead of embracing a comprehensive system-wide perspective.</a:t>
            </a:r>
          </a:p>
          <a:p>
            <a:r>
              <a:rPr lang="en-US" altLang="it-IT" dirty="0"/>
              <a:t>Overall we identified 9 countries in EU with HSPA description. We conducted a qualitative analysis to classify the written materials collected (the national HSPAs) based on identified categories of similar patterns. We applied a content analysis to the HSPA collected throughout the literature review process.</a:t>
            </a:r>
            <a:endParaRPr lang="it-IT" altLang="it-IT" dirty="0"/>
          </a:p>
          <a:p>
            <a:endParaRPr lang="it-IT" alt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E22E6A-983C-3A85-5BCA-BA03CAECA87D}"/>
              </a:ext>
            </a:extLst>
          </p:cNvPr>
          <p:cNvSpPr>
            <a:spLocks noGrp="1"/>
          </p:cNvSpPr>
          <p:nvPr>
            <p:ph type="title"/>
          </p:nvPr>
        </p:nvSpPr>
        <p:spPr/>
        <p:txBody>
          <a:bodyPr/>
          <a:lstStyle/>
          <a:p>
            <a:pPr>
              <a:defRPr/>
            </a:pPr>
            <a:r>
              <a:rPr lang="it-IT" dirty="0" err="1"/>
              <a:t>What</a:t>
            </a:r>
            <a:r>
              <a:rPr lang="it-IT" dirty="0"/>
              <a:t> </a:t>
            </a:r>
            <a:r>
              <a:rPr lang="it-IT" dirty="0" err="1"/>
              <a:t>we</a:t>
            </a:r>
            <a:r>
              <a:rPr lang="it-IT" dirty="0"/>
              <a:t> </a:t>
            </a:r>
            <a:r>
              <a:rPr lang="it-IT" dirty="0" err="1"/>
              <a:t>did</a:t>
            </a:r>
            <a:r>
              <a:rPr lang="it-IT" dirty="0"/>
              <a:t>? - A </a:t>
            </a:r>
            <a:r>
              <a:rPr lang="it-IT" dirty="0" err="1"/>
              <a:t>collection</a:t>
            </a:r>
            <a:r>
              <a:rPr lang="it-IT" dirty="0"/>
              <a:t> of </a:t>
            </a:r>
            <a:r>
              <a:rPr lang="it-IT" dirty="0" err="1"/>
              <a:t>empirical</a:t>
            </a:r>
            <a:r>
              <a:rPr lang="it-IT" dirty="0"/>
              <a:t> case studies on </a:t>
            </a:r>
            <a:r>
              <a:rPr lang="it-IT" dirty="0" err="1"/>
              <a:t>resilience</a:t>
            </a:r>
            <a:r>
              <a:rPr lang="it-IT" dirty="0"/>
              <a:t> in HSPA</a:t>
            </a:r>
          </a:p>
        </p:txBody>
      </p:sp>
      <p:pic>
        <p:nvPicPr>
          <p:cNvPr id="6" name="Segnaposto contenuto 4">
            <a:extLst>
              <a:ext uri="{FF2B5EF4-FFF2-40B4-BE49-F238E27FC236}">
                <a16:creationId xmlns:a16="http://schemas.microsoft.com/office/drawing/2014/main" id="{0FF22E0C-597E-9C6F-5FDB-3DA6732ED69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35958" y="2190534"/>
            <a:ext cx="7529834" cy="4667466"/>
          </a:xfrm>
        </p:spPr>
      </p:pic>
      <p:sp>
        <p:nvSpPr>
          <p:cNvPr id="9" name="CasellaDiTesto 8">
            <a:extLst>
              <a:ext uri="{FF2B5EF4-FFF2-40B4-BE49-F238E27FC236}">
                <a16:creationId xmlns:a16="http://schemas.microsoft.com/office/drawing/2014/main" id="{D5F75105-ED27-87C3-637D-A8125AF828E0}"/>
              </a:ext>
            </a:extLst>
          </p:cNvPr>
          <p:cNvSpPr txBox="1"/>
          <p:nvPr/>
        </p:nvSpPr>
        <p:spPr>
          <a:xfrm>
            <a:off x="978408" y="5376672"/>
            <a:ext cx="1824736" cy="338554"/>
          </a:xfrm>
          <a:prstGeom prst="rect">
            <a:avLst/>
          </a:prstGeom>
          <a:noFill/>
        </p:spPr>
        <p:txBody>
          <a:bodyPr wrap="square" rtlCol="0">
            <a:spAutoFit/>
          </a:bodyPr>
          <a:lstStyle/>
          <a:p>
            <a:r>
              <a:rPr lang="it-IT" sz="1600" dirty="0"/>
              <a:t>No </a:t>
            </a:r>
            <a:r>
              <a:rPr lang="it-IT" sz="1600" dirty="0" err="1"/>
              <a:t>documents</a:t>
            </a:r>
            <a:endParaRPr lang="it-IT" sz="1600" dirty="0"/>
          </a:p>
        </p:txBody>
      </p:sp>
      <p:sp>
        <p:nvSpPr>
          <p:cNvPr id="10" name="CasellaDiTesto 9">
            <a:extLst>
              <a:ext uri="{FF2B5EF4-FFF2-40B4-BE49-F238E27FC236}">
                <a16:creationId xmlns:a16="http://schemas.microsoft.com/office/drawing/2014/main" id="{029B448F-A77F-94B2-7ACD-5CE04F1CDDCA}"/>
              </a:ext>
            </a:extLst>
          </p:cNvPr>
          <p:cNvSpPr txBox="1"/>
          <p:nvPr/>
        </p:nvSpPr>
        <p:spPr>
          <a:xfrm>
            <a:off x="1084072" y="5638441"/>
            <a:ext cx="1307592" cy="338554"/>
          </a:xfrm>
          <a:prstGeom prst="rect">
            <a:avLst/>
          </a:prstGeom>
          <a:noFill/>
        </p:spPr>
        <p:txBody>
          <a:bodyPr wrap="square" rtlCol="0">
            <a:spAutoFit/>
          </a:bodyPr>
          <a:lstStyle/>
          <a:p>
            <a:r>
              <a:rPr lang="it-IT" sz="1600" dirty="0"/>
              <a:t>No </a:t>
            </a:r>
            <a:r>
              <a:rPr lang="it-IT" sz="1600" dirty="0" err="1"/>
              <a:t>resilience</a:t>
            </a:r>
            <a:endParaRPr lang="it-IT" sz="1600" dirty="0"/>
          </a:p>
        </p:txBody>
      </p:sp>
      <p:sp>
        <p:nvSpPr>
          <p:cNvPr id="11" name="CasellaDiTesto 10">
            <a:extLst>
              <a:ext uri="{FF2B5EF4-FFF2-40B4-BE49-F238E27FC236}">
                <a16:creationId xmlns:a16="http://schemas.microsoft.com/office/drawing/2014/main" id="{1E2E0A41-71C1-DF00-59F5-7B4B2A50FE96}"/>
              </a:ext>
            </a:extLst>
          </p:cNvPr>
          <p:cNvSpPr txBox="1"/>
          <p:nvPr/>
        </p:nvSpPr>
        <p:spPr>
          <a:xfrm>
            <a:off x="1099312" y="5077609"/>
            <a:ext cx="1307592" cy="338554"/>
          </a:xfrm>
          <a:prstGeom prst="rect">
            <a:avLst/>
          </a:prstGeom>
          <a:noFill/>
        </p:spPr>
        <p:txBody>
          <a:bodyPr wrap="square" rtlCol="0">
            <a:spAutoFit/>
          </a:bodyPr>
          <a:lstStyle/>
          <a:p>
            <a:r>
              <a:rPr lang="it-IT" sz="1600" dirty="0"/>
              <a:t>No </a:t>
            </a:r>
            <a:r>
              <a:rPr lang="it-IT" sz="1600" dirty="0" err="1"/>
              <a:t>resilience</a:t>
            </a:r>
            <a:endParaRPr lang="it-IT" sz="1600" dirty="0"/>
          </a:p>
        </p:txBody>
      </p:sp>
    </p:spTree>
  </p:cSld>
  <p:clrMapOvr>
    <a:masterClrMapping/>
  </p:clrMapOvr>
</p:sld>
</file>

<file path=ppt/theme/theme1.xml><?xml version="1.0" encoding="utf-8"?>
<a:theme xmlns:a="http://schemas.openxmlformats.org/drawingml/2006/main" name="Presentazione MeS">
  <a:themeElements>
    <a:clrScheme name="MeS">
      <a:dk1>
        <a:srgbClr val="7C7C7B"/>
      </a:dk1>
      <a:lt1>
        <a:srgbClr val="FFFFFF"/>
      </a:lt1>
      <a:dk2>
        <a:srgbClr val="204B5C"/>
      </a:dk2>
      <a:lt2>
        <a:srgbClr val="EBEBEB"/>
      </a:lt2>
      <a:accent1>
        <a:srgbClr val="7C7C7B"/>
      </a:accent1>
      <a:accent2>
        <a:srgbClr val="CD1719"/>
      </a:accent2>
      <a:accent3>
        <a:srgbClr val="FBBA00"/>
      </a:accent3>
      <a:accent4>
        <a:srgbClr val="FFE000"/>
      </a:accent4>
      <a:accent5>
        <a:srgbClr val="3AAA34"/>
      </a:accent5>
      <a:accent6>
        <a:srgbClr val="05591C"/>
      </a:accent6>
      <a:hlink>
        <a:srgbClr val="B35102"/>
      </a:hlink>
      <a:folHlink>
        <a:srgbClr val="B3510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zione MeS" id="{A985B1DF-DB42-9043-8E93-B728E3620158}" vid="{AA4C8A98-F695-A24C-9C90-A7997F7CEAC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Presentazione MeS</Template>
  <TotalTime>655</TotalTime>
  <Words>1269</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16</vt:i4>
      </vt:variant>
    </vt:vector>
  </HeadingPairs>
  <TitlesOfParts>
    <vt:vector size="25" baseType="lpstr">
      <vt:lpstr>Arial</vt:lpstr>
      <vt:lpstr>Calibri</vt:lpstr>
      <vt:lpstr>Courier New</vt:lpstr>
      <vt:lpstr>Franklin Gothic Book</vt:lpstr>
      <vt:lpstr>Franklin Gothic Medium</vt:lpstr>
      <vt:lpstr>Helvetica</vt:lpstr>
      <vt:lpstr>Times New Roman</vt:lpstr>
      <vt:lpstr>Wingdings</vt:lpstr>
      <vt:lpstr>Presentazione MeS</vt:lpstr>
      <vt:lpstr>Assessing Health System Resilience </vt:lpstr>
      <vt:lpstr>A brief premise</vt:lpstr>
      <vt:lpstr>A premise</vt:lpstr>
      <vt:lpstr>A premise</vt:lpstr>
      <vt:lpstr>What we are finalizing as first step</vt:lpstr>
      <vt:lpstr>What we did? – A collection of empirical case studies on resilience in HSPA</vt:lpstr>
      <vt:lpstr>What we did? – A collection of empirical case studies on resilience in HSPA</vt:lpstr>
      <vt:lpstr>What we did? - A collection of empirical case studies on resilience in HSPA</vt:lpstr>
      <vt:lpstr>What we did? - A collection of empirical case studies on resilience in HSPA</vt:lpstr>
      <vt:lpstr>What we did? – Resilience measured as...</vt:lpstr>
      <vt:lpstr>What we did? – Resilience measured as...</vt:lpstr>
      <vt:lpstr>Preliminary conclusions</vt:lpstr>
      <vt:lpstr>Next steps</vt:lpstr>
      <vt:lpstr>Data collection &amp; analyses</vt:lpstr>
      <vt:lpstr>Post-doc position</vt:lpstr>
      <vt:lpstr>Grazie!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 Noferi</dc:creator>
  <cp:lastModifiedBy>Milena Vainieri</cp:lastModifiedBy>
  <cp:revision>51</cp:revision>
  <dcterms:created xsi:type="dcterms:W3CDTF">2021-06-09T09:44:26Z</dcterms:created>
  <dcterms:modified xsi:type="dcterms:W3CDTF">2023-11-28T07:23:15Z</dcterms:modified>
</cp:coreProperties>
</file>