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Poppins" panose="00000500000000000000" pitchFamily="2" charset="0"/>
      <p:regular r:id="rId24"/>
      <p:bold r:id="rId25"/>
      <p:italic r:id="rId26"/>
      <p:boldItalic r:id="rId27"/>
    </p:embeddedFont>
    <p:embeddedFont>
      <p:font typeface="Poppins SemiBold" panose="000007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170">
          <p15:clr>
            <a:srgbClr val="747775"/>
          </p15:clr>
        </p15:guide>
        <p15:guide id="2" pos="4082">
          <p15:clr>
            <a:srgbClr val="747775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98" autoAdjust="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pos="170"/>
        <p:guide pos="4082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975e5357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" name="Google Shape;52;g2975e5357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75e5357ff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75e5357ff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2625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75e5357ff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75e5357ff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5615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75e5357ff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75e5357ff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3085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75e5357ff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75e5357ff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0886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75e5357ff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75e5357ff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786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75e5357ff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75e5357ff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6927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75e5357ff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75e5357ff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40031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75e5357ff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75e5357ff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4726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75e5357ff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75e5357ff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75e5357ff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75e5357ff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4009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75e5357ff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75e5357ff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0229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75e5357ff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75e5357ff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2992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75e5357ff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75e5357ff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9402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75e5357ff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75e5357ff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3982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75e5357ff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75e5357ff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6576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75e5357ff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75e5357ff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6948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1117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312350" y="1813200"/>
            <a:ext cx="5707500" cy="110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ppins SemiBold"/>
              <a:buNone/>
            </a:pPr>
            <a:r>
              <a:rPr lang="it-IT" sz="24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Relazione Spoke 2 e Amelia: produzione e raccolta in Amelia</a:t>
            </a:r>
          </a:p>
        </p:txBody>
      </p:sp>
      <p:sp>
        <p:nvSpPr>
          <p:cNvPr id="56" name="Google Shape;56;p13"/>
          <p:cNvSpPr txBox="1"/>
          <p:nvPr/>
        </p:nvSpPr>
        <p:spPr>
          <a:xfrm>
            <a:off x="312350" y="3330300"/>
            <a:ext cx="5217600" cy="10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</a:pPr>
            <a:r>
              <a:rPr lang="it" sz="1500" b="0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Presentazione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</a:pPr>
            <a:endParaRPr lang="it" sz="15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</a:pPr>
            <a:r>
              <a:rPr lang="it" sz="1500" b="0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Vincenzo Scrutinio</a:t>
            </a:r>
            <a:endParaRPr sz="1500" b="0" i="0" u="none" strike="noStrike" cap="none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" y="159353"/>
            <a:ext cx="2809450" cy="151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"/>
            <a:ext cx="9144003" cy="6250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84F184-E5C5-FD13-F360-028A087B5B2E}"/>
              </a:ext>
            </a:extLst>
          </p:cNvPr>
          <p:cNvSpPr txBox="1"/>
          <p:nvPr/>
        </p:nvSpPr>
        <p:spPr>
          <a:xfrm>
            <a:off x="453628" y="682239"/>
            <a:ext cx="81903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effectLst/>
              </a:rPr>
              <a:t>Dati Personali</a:t>
            </a:r>
          </a:p>
          <a:p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Informazioni personali: permettono identificazione individuo direttamente o indirettamente.</a:t>
            </a:r>
          </a:p>
          <a:p>
            <a:br>
              <a:rPr lang="it-IT" dirty="0">
                <a:effectLst/>
              </a:rPr>
            </a:b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Protezione differente per soggetti (e.g. minori) o informaizoni sensibili (e.g. reati, salute)</a:t>
            </a:r>
          </a:p>
          <a:p>
            <a:br>
              <a:rPr lang="it-IT" dirty="0">
                <a:effectLst/>
              </a:rPr>
            </a:b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Pseudo anonimizzazione non sufficiente: dati potenzialmente ancora personali</a:t>
            </a:r>
          </a:p>
          <a:p>
            <a:br>
              <a:rPr lang="it-IT" dirty="0">
                <a:effectLst/>
              </a:rPr>
            </a:b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Anonimizzazione necessaria per rendere disponibile il dato (procedure in corso di discussione; non centralizzate al momento)</a:t>
            </a:r>
          </a:p>
          <a:p>
            <a:br>
              <a:rPr lang="it-IT" dirty="0">
                <a:effectLst/>
              </a:rPr>
            </a:b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Dati aggregati non sono più personali (se aggregazione sufficientemente ampia).</a:t>
            </a:r>
          </a:p>
        </p:txBody>
      </p:sp>
    </p:spTree>
    <p:extLst>
      <p:ext uri="{BB962C8B-B14F-4D97-AF65-F5344CB8AC3E}">
        <p14:creationId xmlns:p14="http://schemas.microsoft.com/office/powerpoint/2010/main" val="1455993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"/>
            <a:ext cx="9144003" cy="6250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84F184-E5C5-FD13-F360-028A087B5B2E}"/>
              </a:ext>
            </a:extLst>
          </p:cNvPr>
          <p:cNvSpPr txBox="1"/>
          <p:nvPr/>
        </p:nvSpPr>
        <p:spPr>
          <a:xfrm>
            <a:off x="453628" y="682239"/>
            <a:ext cx="81903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effectLst/>
              </a:rPr>
              <a:t>In Pratica</a:t>
            </a:r>
          </a:p>
          <a:p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Mettersi in contatto con proprio DPO per pratiche per privacy e per valutazione del progetto: adeaguamento a sue raccomandazioni.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E.G. Bologna: </a:t>
            </a:r>
          </a:p>
          <a:p>
            <a:r>
              <a:rPr lang="it-IT" dirty="0">
                <a:effectLst/>
              </a:rPr>
              <a:t>	1. Compilazione form di privacy: due moduli scaricabili dal sito dell'università </a:t>
            </a:r>
          </a:p>
          <a:p>
            <a:r>
              <a:rPr lang="it-IT" dirty="0">
                <a:effectLst/>
              </a:rPr>
              <a:t>	2. Redazione di un progetto di ricerca: descrizione puntuale del progetto in alcune pagine 	(3/4 pagine); fate conto di scrivere per un PRIN.</a:t>
            </a:r>
          </a:p>
          <a:p>
            <a:r>
              <a:rPr lang="it-IT" dirty="0"/>
              <a:t>	3. Caricare file sul teams (in caso chiedermi link) e validazione (Fabio Bravo)</a:t>
            </a:r>
            <a:r>
              <a:rPr lang="it-IT" dirty="0">
                <a:effectLst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Consenso informato: soggetti devono sapere come i dati saranno raccolti, salvati (quanto tempo? dove?) e utilizzati anche oltre il progetto di ricerca.</a:t>
            </a:r>
          </a:p>
          <a:p>
            <a:br>
              <a:rPr lang="it-IT" dirty="0">
                <a:effectLst/>
              </a:rPr>
            </a:b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Confronto con la fondazione: lavoro per delineare formule comuni in corso. Se avete survey in partenza nei prossimi mesi mettetevi in contatto con la fondazione ed il gruppo di spoke 0.</a:t>
            </a:r>
          </a:p>
        </p:txBody>
      </p:sp>
    </p:spTree>
    <p:extLst>
      <p:ext uri="{BB962C8B-B14F-4D97-AF65-F5344CB8AC3E}">
        <p14:creationId xmlns:p14="http://schemas.microsoft.com/office/powerpoint/2010/main" val="1219776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"/>
            <a:ext cx="9144003" cy="6250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84F184-E5C5-FD13-F360-028A087B5B2E}"/>
              </a:ext>
            </a:extLst>
          </p:cNvPr>
          <p:cNvSpPr txBox="1"/>
          <p:nvPr/>
        </p:nvSpPr>
        <p:spPr>
          <a:xfrm>
            <a:off x="453628" y="682239"/>
            <a:ext cx="819030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effectLst/>
              </a:rPr>
              <a:t>Algoritmi</a:t>
            </a:r>
          </a:p>
          <a:p>
            <a:endParaRPr lang="it-IT" dirty="0">
              <a:effectLst/>
            </a:endParaRPr>
          </a:p>
          <a:p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In alcuni casi il </a:t>
            </a:r>
            <a:r>
              <a:rPr lang="it-IT" i="1" dirty="0">
                <a:effectLst/>
              </a:rPr>
              <a:t>deliverable</a:t>
            </a:r>
            <a:r>
              <a:rPr lang="it-IT" dirty="0">
                <a:effectLst/>
              </a:rPr>
              <a:t> non è un dato ma un modo per produrre dati.</a:t>
            </a:r>
          </a:p>
          <a:p>
            <a:br>
              <a:rPr lang="it-IT" dirty="0">
                <a:effectLst/>
              </a:rPr>
            </a:b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Definizione caratteristiche tecniche: importante mettervi in contatto con gruppo dati spoke 0 per rendere note necessità tecniche.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Algoritmo sarà successivamente integrato in piattaforma: possibilità per utenti esterni di utilizzarlo con adeguata citazione.</a:t>
            </a:r>
          </a:p>
          <a:p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Possibilità di integrazione con altri dati in piattaforma o utilizzo di sistemi di AI. Valutazione caso per caso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>
                <a:effectLst/>
              </a:rPr>
              <a:t>Cosa deve essere importato dipenderà dalla natura del servizio che si vuole fornire.</a:t>
            </a:r>
            <a:endParaRPr lang="it-IT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64223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"/>
            <a:ext cx="9144003" cy="6250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84F184-E5C5-FD13-F360-028A087B5B2E}"/>
              </a:ext>
            </a:extLst>
          </p:cNvPr>
          <p:cNvSpPr txBox="1"/>
          <p:nvPr/>
        </p:nvSpPr>
        <p:spPr>
          <a:xfrm>
            <a:off x="453628" y="682239"/>
            <a:ext cx="819030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effectLst/>
              </a:rPr>
              <a:t>Import nella piattaforma</a:t>
            </a:r>
            <a:r>
              <a:rPr lang="en-GB" sz="3600" dirty="0">
                <a:effectLst/>
              </a:rPr>
              <a:t>: </a:t>
            </a:r>
            <a:r>
              <a:rPr lang="it-IT" sz="3600" dirty="0">
                <a:effectLst/>
              </a:rPr>
              <a:t>architettura</a:t>
            </a:r>
          </a:p>
          <a:p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Data Lake: dati presenti in repositories collegate che interagiscono tra di loro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Strumenti di AI per permettere identificazione dei dati e legami tra di essi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Al vaglio possibilità tecniche per compartimentazione accessi ad alcune fonti di dati. Creazione di spazi riservati.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Livello di utilizzo:</a:t>
            </a:r>
          </a:p>
          <a:p>
            <a:r>
              <a:rPr lang="it-IT" dirty="0">
                <a:effectLst/>
              </a:rPr>
              <a:t>	1. Pubblico generale: dashboard e mappe</a:t>
            </a:r>
          </a:p>
          <a:p>
            <a:r>
              <a:rPr lang="it-IT" dirty="0">
                <a:effectLst/>
              </a:rPr>
              <a:t>	2. Pubblico ristretto: dashboard (+), accesso ad alcuni dei microdati (?)</a:t>
            </a:r>
          </a:p>
          <a:p>
            <a:r>
              <a:rPr lang="it-IT" dirty="0">
                <a:effectLst/>
              </a:rPr>
              <a:t>	3. Ricercatori parte di GRINS: Accesso a quanto sopra ed a (parte) dei microdati previa 	autorizzazione.</a:t>
            </a:r>
          </a:p>
          <a:p>
            <a:br>
              <a:rPr lang="it-IT" dirty="0">
                <a:effectLst/>
              </a:rPr>
            </a:b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Fondamentale avere informazioni per definire la struttra informatica.</a:t>
            </a:r>
          </a:p>
        </p:txBody>
      </p:sp>
    </p:spTree>
    <p:extLst>
      <p:ext uri="{BB962C8B-B14F-4D97-AF65-F5344CB8AC3E}">
        <p14:creationId xmlns:p14="http://schemas.microsoft.com/office/powerpoint/2010/main" val="2520407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"/>
            <a:ext cx="9144003" cy="6250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84F184-E5C5-FD13-F360-028A087B5B2E}"/>
              </a:ext>
            </a:extLst>
          </p:cNvPr>
          <p:cNvSpPr txBox="1"/>
          <p:nvPr/>
        </p:nvSpPr>
        <p:spPr>
          <a:xfrm>
            <a:off x="453628" y="682239"/>
            <a:ext cx="819030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effectLst/>
              </a:rPr>
              <a:t>Import nella piattaforma</a:t>
            </a:r>
            <a:r>
              <a:rPr lang="en-GB" sz="3200" dirty="0">
                <a:effectLst/>
              </a:rPr>
              <a:t>: </a:t>
            </a:r>
            <a:r>
              <a:rPr lang="it-IT" sz="3200" dirty="0">
                <a:effectLst/>
              </a:rPr>
              <a:t>Survey Tecnica</a:t>
            </a:r>
          </a:p>
          <a:p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In corso di realizzazione una survey per raccogliere informazioni essenziali per Exprivia per definire caratteristiche essenziali dell'architettura.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Congiuntamente vogliamo richiede almeno un dataset rappresentativi per supportare la creazione della piattaforma.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Raccolta si concentrerà su informazini tecniche come formati, livello statistico, tipo di dati, frequenza etc.</a:t>
            </a:r>
            <a:br>
              <a:rPr lang="it-IT" dirty="0">
                <a:effectLst/>
              </a:rPr>
            </a:b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Parziale sovrapposizione con survey precedenti? Purtroppo si.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Coordinazione complessa e nuove esigenze di precisione anche in vista di potenziali variazioni rispetto allo stadio inziale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Necessario per nuovo deliverable: raccolta partirà alla fine della settimana e durerà una decina di giorni.</a:t>
            </a:r>
          </a:p>
        </p:txBody>
      </p:sp>
    </p:spTree>
    <p:extLst>
      <p:ext uri="{BB962C8B-B14F-4D97-AF65-F5344CB8AC3E}">
        <p14:creationId xmlns:p14="http://schemas.microsoft.com/office/powerpoint/2010/main" val="1222141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"/>
            <a:ext cx="9144003" cy="6250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84F184-E5C5-FD13-F360-028A087B5B2E}"/>
              </a:ext>
            </a:extLst>
          </p:cNvPr>
          <p:cNvSpPr txBox="1"/>
          <p:nvPr/>
        </p:nvSpPr>
        <p:spPr>
          <a:xfrm>
            <a:off x="476845" y="767964"/>
            <a:ext cx="819030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/>
              </a:rPr>
              <a:t>Survey </a:t>
            </a:r>
            <a:r>
              <a:rPr lang="it-IT" sz="4000" dirty="0">
                <a:effectLst/>
              </a:rPr>
              <a:t>tecnica</a:t>
            </a:r>
            <a:endParaRPr lang="it-IT" dirty="0">
              <a:effectLst/>
            </a:endParaRPr>
          </a:p>
          <a:p>
            <a:endParaRPr lang="it-IT" dirty="0">
              <a:effectLst/>
            </a:endParaRPr>
          </a:p>
          <a:p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Inviata a livello centrale ma gestione per spoke, in caso contattare responsabili presso spoke 0. </a:t>
            </a:r>
          </a:p>
          <a:p>
            <a:br>
              <a:rPr lang="it-IT" dirty="0">
                <a:effectLst/>
              </a:rPr>
            </a:b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Se non sapete chi è, sarà in copia (per spoke 2, io)</a:t>
            </a:r>
          </a:p>
          <a:p>
            <a:br>
              <a:rPr lang="it-IT" dirty="0">
                <a:effectLst/>
              </a:rPr>
            </a:b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Raccolta idealmente dei dati che utilizzerete o creerete entro fine progetto. </a:t>
            </a:r>
          </a:p>
          <a:p>
            <a:br>
              <a:rPr lang="it-IT" dirty="0">
                <a:effectLst/>
              </a:rPr>
            </a:b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La raccolta sarà ripetuta in modo cumulato, aggiunte possono essere fatte</a:t>
            </a:r>
          </a:p>
          <a:p>
            <a:br>
              <a:rPr lang="it-IT" dirty="0">
                <a:effectLst/>
              </a:rPr>
            </a:b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Idealmente cercate di inserire almeno informazioni su dati rappresentativi di quelli che userete</a:t>
            </a:r>
          </a:p>
        </p:txBody>
      </p:sp>
    </p:spTree>
    <p:extLst>
      <p:ext uri="{BB962C8B-B14F-4D97-AF65-F5344CB8AC3E}">
        <p14:creationId xmlns:p14="http://schemas.microsoft.com/office/powerpoint/2010/main" val="1004504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"/>
            <a:ext cx="9144003" cy="6250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84F184-E5C5-FD13-F360-028A087B5B2E}"/>
              </a:ext>
            </a:extLst>
          </p:cNvPr>
          <p:cNvSpPr txBox="1"/>
          <p:nvPr/>
        </p:nvSpPr>
        <p:spPr>
          <a:xfrm>
            <a:off x="476845" y="767964"/>
            <a:ext cx="81903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effectLst/>
              </a:rPr>
              <a:t>Import in Piattaforma</a:t>
            </a:r>
            <a:endParaRPr lang="it-IT" dirty="0">
              <a:effectLst/>
            </a:endParaRPr>
          </a:p>
          <a:p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Id personale ed account in piattaforma per i ricercatori.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Possibilità di inserimento e caricamento dei dati in piattaforma (anonimizzati o no? Si sta valutando, idelamente no).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Per dati one shot, la procedura termina con l'upload e con adefinizione del gradi di accesso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Per dati esterni, soprattutto se a download ripetuto, definizione di procedure informatiche per download automatico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Sarà importante creare contatto tra istituzioni ed Exprivia per definire queste procedure</a:t>
            </a:r>
          </a:p>
        </p:txBody>
      </p:sp>
    </p:spTree>
    <p:extLst>
      <p:ext uri="{BB962C8B-B14F-4D97-AF65-F5344CB8AC3E}">
        <p14:creationId xmlns:p14="http://schemas.microsoft.com/office/powerpoint/2010/main" val="434616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"/>
            <a:ext cx="9144003" cy="6250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84F184-E5C5-FD13-F360-028A087B5B2E}"/>
              </a:ext>
            </a:extLst>
          </p:cNvPr>
          <p:cNvSpPr txBox="1"/>
          <p:nvPr/>
        </p:nvSpPr>
        <p:spPr>
          <a:xfrm>
            <a:off x="476845" y="767964"/>
            <a:ext cx="81903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effectLst/>
              </a:rPr>
              <a:t>Conclusioni</a:t>
            </a:r>
            <a:endParaRPr lang="it-IT" dirty="0">
              <a:effectLst/>
            </a:endParaRPr>
          </a:p>
          <a:p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Piattaforma rappresenta grande opportunità per il pubblico ed i ricercatori</a:t>
            </a:r>
            <a:br>
              <a:rPr lang="it-IT" dirty="0">
                <a:effectLst/>
              </a:rPr>
            </a:b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Di non facile realizzazione: numerose sfide tecniche e legali che stanno venendo progressivamente affrontate.</a:t>
            </a:r>
            <a:br>
              <a:rPr lang="it-IT" dirty="0">
                <a:effectLst/>
              </a:rPr>
            </a:b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Informazioni saranno progressivamente distribuite appean saranno diposnibili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Importante per i membri degli spoke fare presenti eventuali criticità e contatto per input (siano essi output di ricerca o raccolte dati).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Importante la collaborazione di tutti</a:t>
            </a:r>
          </a:p>
        </p:txBody>
      </p:sp>
    </p:spTree>
    <p:extLst>
      <p:ext uri="{BB962C8B-B14F-4D97-AF65-F5344CB8AC3E}">
        <p14:creationId xmlns:p14="http://schemas.microsoft.com/office/powerpoint/2010/main" val="3488405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"/>
            <a:ext cx="9144003" cy="6250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84F184-E5C5-FD13-F360-028A087B5B2E}"/>
              </a:ext>
            </a:extLst>
          </p:cNvPr>
          <p:cNvSpPr txBox="1"/>
          <p:nvPr/>
        </p:nvSpPr>
        <p:spPr>
          <a:xfrm>
            <a:off x="782241" y="1140778"/>
            <a:ext cx="78795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Contenuti Presentazione</a:t>
            </a:r>
          </a:p>
          <a:p>
            <a:endParaRPr lang="it-IT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/>
              <a:t>Amelia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/>
              <a:t>Dati Acquisiti da terzi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/>
              <a:t>Survey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/>
              <a:t>Algoritmi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/>
              <a:t>Conclusioni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"/>
            <a:ext cx="9144003" cy="6250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84F184-E5C5-FD13-F360-028A087B5B2E}"/>
              </a:ext>
            </a:extLst>
          </p:cNvPr>
          <p:cNvSpPr txBox="1"/>
          <p:nvPr/>
        </p:nvSpPr>
        <p:spPr>
          <a:xfrm>
            <a:off x="632222" y="805022"/>
            <a:ext cx="78795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effectLst/>
              </a:rPr>
              <a:t>Piattaforma Amelia</a:t>
            </a:r>
          </a:p>
          <a:p>
            <a:endParaRPr lang="it-IT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Fine ultimo dell’attività del partenariato esteso</a:t>
            </a:r>
          </a:p>
          <a:p>
            <a:br>
              <a:rPr lang="it-IT" dirty="0">
                <a:effectLst/>
              </a:rPr>
            </a:b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Creazione di una struttura informatica alimentata dai dati raccolti o creati nel partenariato.</a:t>
            </a:r>
          </a:p>
          <a:p>
            <a:br>
              <a:rPr lang="it-IT" dirty="0">
                <a:effectLst/>
              </a:rPr>
            </a:br>
            <a:endParaRPr lang="it-IT" dirty="0">
              <a:effectLst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it-IT" dirty="0"/>
              <a:t>Obbiettivi:</a:t>
            </a:r>
          </a:p>
          <a:p>
            <a:pPr lvl="5"/>
            <a:r>
              <a:rPr lang="it-IT" dirty="0"/>
              <a:t>	1. Interazione del pubblico con dashboard, algoritmi e grafici</a:t>
            </a:r>
          </a:p>
          <a:p>
            <a:r>
              <a:rPr lang="it-IT" dirty="0"/>
              <a:t>	2. Possibilità per i ricercatori di ottenere accesso a dati unici, match tra dataset non 	disponibili pubblicamente e risoluzione problemi di privacy</a:t>
            </a:r>
          </a:p>
          <a:p>
            <a:br>
              <a:rPr lang="it-IT" dirty="0">
                <a:effectLst/>
              </a:rPr>
            </a:b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Exploitation: possibilità di offrire servizi a pagamento e sostenibilità della piattaforma nel lungo periodo.</a:t>
            </a:r>
          </a:p>
        </p:txBody>
      </p:sp>
    </p:spTree>
    <p:extLst>
      <p:ext uri="{BB962C8B-B14F-4D97-AF65-F5344CB8AC3E}">
        <p14:creationId xmlns:p14="http://schemas.microsoft.com/office/powerpoint/2010/main" val="887688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"/>
            <a:ext cx="9144003" cy="6250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84F184-E5C5-FD13-F360-028A087B5B2E}"/>
              </a:ext>
            </a:extLst>
          </p:cNvPr>
          <p:cNvSpPr txBox="1"/>
          <p:nvPr/>
        </p:nvSpPr>
        <p:spPr>
          <a:xfrm>
            <a:off x="632222" y="805022"/>
            <a:ext cx="78795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effectLst/>
              </a:rPr>
              <a:t>Input per Amelia</a:t>
            </a:r>
          </a:p>
          <a:p>
            <a:endParaRPr lang="it-IT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Amelia necessità di input dei ricercatori per il suo funzionamento.</a:t>
            </a:r>
          </a:p>
          <a:p>
            <a:br>
              <a:rPr lang="it-IT" dirty="0">
                <a:effectLst/>
              </a:rPr>
            </a:br>
            <a:endParaRPr lang="it-IT" dirty="0"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Tipologie di input:</a:t>
            </a:r>
          </a:p>
          <a:p>
            <a:pPr lvl="4"/>
            <a:r>
              <a:rPr lang="it-IT" dirty="0">
                <a:effectLst/>
              </a:rPr>
              <a:t>	1. Dati acquisiti da terzi (dati secondari)</a:t>
            </a:r>
          </a:p>
          <a:p>
            <a:pPr lvl="2"/>
            <a:r>
              <a:rPr lang="it-IT" dirty="0">
                <a:effectLst/>
              </a:rPr>
              <a:t>	2. Survey</a:t>
            </a:r>
          </a:p>
          <a:p>
            <a:pPr lvl="2"/>
            <a:r>
              <a:rPr lang="it-IT" dirty="0">
                <a:effectLst/>
              </a:rPr>
              <a:t>	3. Algoritmi</a:t>
            </a:r>
          </a:p>
          <a:p>
            <a:br>
              <a:rPr lang="it-IT" dirty="0">
                <a:effectLst/>
              </a:rPr>
            </a:br>
            <a:endParaRPr lang="it-IT" dirty="0"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Per ognuno di essi possibili criticità che vanno affrontate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br>
              <a:rPr lang="it-IT" dirty="0">
                <a:effectLst/>
              </a:rPr>
            </a:br>
            <a:endParaRPr lang="it-IT" dirty="0"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Fondamentale la collaborazione dei ricercatori per risolvere criticità: processo decentrato ma sotto monitoraggio e coordinamento da parte di </a:t>
            </a:r>
            <a:r>
              <a:rPr lang="it-IT" dirty="0"/>
              <a:t>spoke </a:t>
            </a:r>
            <a:endParaRPr lang="it-IT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90574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"/>
            <a:ext cx="9144003" cy="6250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84F184-E5C5-FD13-F360-028A087B5B2E}"/>
              </a:ext>
            </a:extLst>
          </p:cNvPr>
          <p:cNvSpPr txBox="1"/>
          <p:nvPr/>
        </p:nvSpPr>
        <p:spPr>
          <a:xfrm>
            <a:off x="632222" y="805022"/>
            <a:ext cx="787955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effectLst/>
              </a:rPr>
              <a:t>Acquisizione</a:t>
            </a:r>
            <a:r>
              <a:rPr lang="en-GB" sz="4000" dirty="0">
                <a:effectLst/>
              </a:rPr>
              <a:t> da </a:t>
            </a:r>
            <a:r>
              <a:rPr lang="it-IT" sz="4000" dirty="0">
                <a:effectLst/>
              </a:rPr>
              <a:t>terzi</a:t>
            </a:r>
            <a:endParaRPr lang="it-IT" sz="1200" dirty="0"/>
          </a:p>
          <a:p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Fonte dati fondamentale: istituzioni ed enti che raccolgono e distribuiscono dati.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Acquisizione tramite acquisto oppure convenzioni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In entrambi i casi, importante pensare a integrazione dei dati nella piattaforma, se possibile.</a:t>
            </a:r>
          </a:p>
          <a:p>
            <a:endParaRPr lang="it-IT" dirty="0">
              <a:effectLst/>
            </a:endParaRPr>
          </a:p>
          <a:p>
            <a:r>
              <a:rPr lang="it-IT" dirty="0">
                <a:effectLst/>
              </a:rPr>
              <a:t>1. Convenzioni</a:t>
            </a:r>
          </a:p>
          <a:p>
            <a:r>
              <a:rPr lang="it-IT" dirty="0">
                <a:effectLst/>
              </a:rPr>
              <a:t>	- Possibili integrazioni future delle convenzioni (?)</a:t>
            </a:r>
          </a:p>
          <a:p>
            <a:r>
              <a:rPr lang="it-IT" dirty="0">
                <a:effectLst/>
              </a:rPr>
              <a:t>	- Consultare spoke 0 per possibile supporto (al momento necessità di casi studio)</a:t>
            </a:r>
          </a:p>
          <a:p>
            <a:endParaRPr lang="it-IT" dirty="0">
              <a:effectLst/>
            </a:endParaRPr>
          </a:p>
          <a:p>
            <a:r>
              <a:rPr lang="it-IT" dirty="0">
                <a:effectLst/>
              </a:rPr>
              <a:t>2. Acquisizione da terzi:</a:t>
            </a:r>
          </a:p>
          <a:p>
            <a:r>
              <a:rPr lang="it-IT" dirty="0">
                <a:effectLst/>
              </a:rPr>
              <a:t>	- Intelectual property rights (IPR)</a:t>
            </a:r>
          </a:p>
        </p:txBody>
      </p:sp>
    </p:spTree>
    <p:extLst>
      <p:ext uri="{BB962C8B-B14F-4D97-AF65-F5344CB8AC3E}">
        <p14:creationId xmlns:p14="http://schemas.microsoft.com/office/powerpoint/2010/main" val="1454905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"/>
            <a:ext cx="9144003" cy="6250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84F184-E5C5-FD13-F360-028A087B5B2E}"/>
              </a:ext>
            </a:extLst>
          </p:cNvPr>
          <p:cNvSpPr txBox="1"/>
          <p:nvPr/>
        </p:nvSpPr>
        <p:spPr>
          <a:xfrm>
            <a:off x="632222" y="805022"/>
            <a:ext cx="787955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/>
              </a:rPr>
              <a:t>Intellectual Property Rights</a:t>
            </a:r>
            <a:endParaRPr lang="it-IT" sz="4000" dirty="0">
              <a:effectLst/>
            </a:endParaRPr>
          </a:p>
          <a:p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Non scontato che i dati possano essere riutilizzati per la piattaforma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Importante valutare con provider se e in quale modalità i dati possono essere portati sulla piattaforma (in quale fase? da verificare)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Legame con problemi di </a:t>
            </a:r>
            <a:r>
              <a:rPr lang="it-IT" i="1" dirty="0">
                <a:effectLst/>
              </a:rPr>
              <a:t>privacy</a:t>
            </a:r>
            <a:r>
              <a:rPr lang="it-IT" dirty="0">
                <a:effectLst/>
              </a:rPr>
              <a:t>: i dati sono personali? Valutazione se possibile importarli e fare match con altre fonti.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All'attenzione della Fondazione: censimento dei dati ai fini proprietà intelletuale in corso (ricordate di compilare file!). Incontro di chiarimento per eventuali domande il </a:t>
            </a:r>
            <a:r>
              <a:rPr lang="it-IT" b="1" dirty="0">
                <a:effectLst/>
              </a:rPr>
              <a:t>30/11/2023</a:t>
            </a:r>
            <a:r>
              <a:rPr lang="it-IT" dirty="0">
                <a:effectLst/>
              </a:rPr>
              <a:t> su teams (invito in email con questionario).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Conttatare consulenti Fondazione per valutazione privacy (Avvocato Di Cocco)</a:t>
            </a: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Importante: anche dati liberamente disponibili potrebbero essere protetti da IPR. Valutazione prima di import in piattaforma</a:t>
            </a:r>
          </a:p>
        </p:txBody>
      </p:sp>
    </p:spTree>
    <p:extLst>
      <p:ext uri="{BB962C8B-B14F-4D97-AF65-F5344CB8AC3E}">
        <p14:creationId xmlns:p14="http://schemas.microsoft.com/office/powerpoint/2010/main" val="3579081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"/>
            <a:ext cx="9144003" cy="6250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84F184-E5C5-FD13-F360-028A087B5B2E}"/>
              </a:ext>
            </a:extLst>
          </p:cNvPr>
          <p:cNvSpPr txBox="1"/>
          <p:nvPr/>
        </p:nvSpPr>
        <p:spPr>
          <a:xfrm>
            <a:off x="632222" y="805022"/>
            <a:ext cx="787955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effectLst/>
              </a:rPr>
              <a:t>Survey</a:t>
            </a:r>
          </a:p>
          <a:p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Una delle forti attrattive del P9: possibilità di condurre survey su un vasto numero di soggetti o con cadenza regolare.</a:t>
            </a:r>
          </a:p>
          <a:p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Varietà di survey in corso su vari argomenti: in ogni caso è cruciale essere sicuri che le survey possano essere integrate nella piattaforma.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Varie modalità e forme di conferimento: obbiettivo primario avere i microdati stessi sulla piattaforma.</a:t>
            </a:r>
            <a:br>
              <a:rPr lang="it-IT" dirty="0">
                <a:effectLst/>
              </a:rPr>
            </a:b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Problema fondamentale: normativa </a:t>
            </a:r>
            <a:r>
              <a:rPr lang="it-IT" i="1" dirty="0">
                <a:effectLst/>
              </a:rPr>
              <a:t>privacy</a:t>
            </a:r>
            <a:r>
              <a:rPr lang="it-IT" dirty="0">
                <a:effectLst/>
              </a:rPr>
              <a:t>. La declaratoria di privacy deve prevedere la possibilità di trasferimento e successivo uso (</a:t>
            </a:r>
            <a:r>
              <a:rPr lang="it-IT" i="1" dirty="0">
                <a:effectLst/>
              </a:rPr>
              <a:t>exploitation</a:t>
            </a:r>
            <a:r>
              <a:rPr lang="it-IT" dirty="0">
                <a:effectLst/>
              </a:rPr>
              <a:t>) da parte della fondazione.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Problema fondamentale è capire a che titolo i dati sono trasferiti alla Fondazione e sono messi su Amelia</a:t>
            </a:r>
          </a:p>
        </p:txBody>
      </p:sp>
    </p:spTree>
    <p:extLst>
      <p:ext uri="{BB962C8B-B14F-4D97-AF65-F5344CB8AC3E}">
        <p14:creationId xmlns:p14="http://schemas.microsoft.com/office/powerpoint/2010/main" val="1738265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"/>
            <a:ext cx="9144003" cy="6250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84F184-E5C5-FD13-F360-028A087B5B2E}"/>
              </a:ext>
            </a:extLst>
          </p:cNvPr>
          <p:cNvSpPr txBox="1"/>
          <p:nvPr/>
        </p:nvSpPr>
        <p:spPr>
          <a:xfrm>
            <a:off x="453629" y="682239"/>
            <a:ext cx="787955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effectLst/>
              </a:rPr>
              <a:t>Incentivi</a:t>
            </a:r>
          </a:p>
          <a:p>
            <a:endParaRPr lang="it-IT" dirty="0">
              <a:effectLst/>
            </a:endParaRPr>
          </a:p>
          <a:p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Disponibiltà dati: importante per il ricercatore avere accesso esclusivo ai dati per un certo periodo.</a:t>
            </a:r>
          </a:p>
          <a:p>
            <a:br>
              <a:rPr lang="it-IT" dirty="0">
                <a:effectLst/>
              </a:rPr>
            </a:b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Caricamento in piattaforma ma area con accesso limitato: dati disponibili in forma aggregata per dashboard e mappe ma non a livello individuale.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Periodo di embargo per permettere al ricercatore lo sviluppo della propria ricerca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Successivamente estensione dell'accesso, parte del processo di exploitation.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Dettagli tecnici e organizzativi (durata embargo, limitazioni accesso, etc.) in corso di definizione.</a:t>
            </a:r>
          </a:p>
        </p:txBody>
      </p:sp>
    </p:spTree>
    <p:extLst>
      <p:ext uri="{BB962C8B-B14F-4D97-AF65-F5344CB8AC3E}">
        <p14:creationId xmlns:p14="http://schemas.microsoft.com/office/powerpoint/2010/main" val="3035912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"/>
            <a:ext cx="9144003" cy="6250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84F184-E5C5-FD13-F360-028A087B5B2E}"/>
              </a:ext>
            </a:extLst>
          </p:cNvPr>
          <p:cNvSpPr txBox="1"/>
          <p:nvPr/>
        </p:nvSpPr>
        <p:spPr>
          <a:xfrm>
            <a:off x="453628" y="682239"/>
            <a:ext cx="81903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effectLst/>
              </a:rPr>
              <a:t>Privacy</a:t>
            </a:r>
          </a:p>
          <a:p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Elemento cruciale sia per la ricerca per se, sia per la sostenibilità della piattaforma</a:t>
            </a:r>
          </a:p>
          <a:p>
            <a:br>
              <a:rPr lang="it-IT" dirty="0">
                <a:effectLst/>
              </a:rPr>
            </a:b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Fondamentale che le declaratorie di privacy permettano alla piattaforma:</a:t>
            </a:r>
          </a:p>
          <a:p>
            <a:pPr lvl="3"/>
            <a:r>
              <a:rPr lang="it-IT" dirty="0">
                <a:effectLst/>
              </a:rPr>
              <a:t>	1. Caricare.</a:t>
            </a:r>
          </a:p>
          <a:p>
            <a:pPr lvl="1"/>
            <a:r>
              <a:rPr lang="it-IT" dirty="0">
                <a:effectLst/>
              </a:rPr>
              <a:t>	2. Utilizzare per indicatori.</a:t>
            </a:r>
          </a:p>
          <a:p>
            <a:pPr lvl="1"/>
            <a:r>
              <a:rPr lang="it-IT" dirty="0">
                <a:effectLst/>
              </a:rPr>
              <a:t>	3. Potenzialmente mettere a disposizione i dati.</a:t>
            </a:r>
          </a:p>
          <a:p>
            <a:pPr lvl="1"/>
            <a:r>
              <a:rPr lang="it-IT" dirty="0"/>
              <a:t>	4. Match con altre fonti di dati (se possibile)</a:t>
            </a: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Soluzioni tecnico-legali al momento al vaglio del team leagle e di exprivia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Indicativamente informazioni precise per l'inizio del prossimo anno. (Cosa fare nel frattempo?)</a:t>
            </a:r>
          </a:p>
        </p:txBody>
      </p:sp>
    </p:spTree>
    <p:extLst>
      <p:ext uri="{BB962C8B-B14F-4D97-AF65-F5344CB8AC3E}">
        <p14:creationId xmlns:p14="http://schemas.microsoft.com/office/powerpoint/2010/main" val="272669249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1895</TotalTime>
  <Words>1413</Words>
  <Application>Microsoft Office PowerPoint</Application>
  <PresentationFormat>On-screen Show (16:9)</PresentationFormat>
  <Paragraphs>203</Paragraphs>
  <Slides>17</Slides>
  <Notes>17</Notes>
  <HiddenSlides>17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Poppins</vt:lpstr>
      <vt:lpstr>Arial</vt:lpstr>
      <vt:lpstr>Calibri</vt:lpstr>
      <vt:lpstr>Poppins SemiBold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Vincenzo Scrutinio</cp:lastModifiedBy>
  <cp:revision>22</cp:revision>
  <dcterms:modified xsi:type="dcterms:W3CDTF">2023-11-28T00:44:08Z</dcterms:modified>
</cp:coreProperties>
</file>