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01" r:id="rId2"/>
    <p:sldId id="303" r:id="rId3"/>
    <p:sldId id="304" r:id="rId4"/>
    <p:sldId id="311" r:id="rId5"/>
    <p:sldId id="305" r:id="rId6"/>
    <p:sldId id="306" r:id="rId7"/>
    <p:sldId id="308" r:id="rId8"/>
    <p:sldId id="310" r:id="rId9"/>
    <p:sldId id="309" r:id="rId10"/>
    <p:sldId id="267" r:id="rId11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85A06B9-4176-AC7A-79F0-FBC5D02A5209}" name="Marta Giachello" initials="MG" userId="S::marta.giachello@unibo.it::baca9c9b-5a62-47e3-a002-02854e45f4c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nfranco Lippi Bruni" initials="LLB" lastIdx="1" clrIdx="0">
    <p:extLst>
      <p:ext uri="{19B8F6BF-5375-455C-9EA6-DF929625EA0E}">
        <p15:presenceInfo xmlns:p15="http://schemas.microsoft.com/office/powerpoint/2012/main" userId="1d71c92e5c662b9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2D3F"/>
    <a:srgbClr val="9DC3E6"/>
    <a:srgbClr val="A73646"/>
    <a:srgbClr val="CC8B95"/>
    <a:srgbClr val="D934B5"/>
    <a:srgbClr val="1F4E79"/>
    <a:srgbClr val="A5278A"/>
    <a:srgbClr val="B05888"/>
    <a:srgbClr val="2965AF"/>
    <a:srgbClr val="BB7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3FF05-6F31-6CC8-FE1E-D5464875AD33}" v="95" dt="2023-11-27T12:30:47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9"/>
  </p:normalViewPr>
  <p:slideViewPr>
    <p:cSldViewPr snapToGrid="0">
      <p:cViewPr varScale="1">
        <p:scale>
          <a:sx n="81" d="100"/>
          <a:sy n="81" d="100"/>
        </p:scale>
        <p:origin x="6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7BBC-990F-4AB9-A39E-3B10992385E5}" type="datetimeFigureOut">
              <a:rPr lang="it-IT" smtClean="0"/>
              <a:t>28/11/2023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E5A63-F87A-4ABD-89F9-CD04484A27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60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it-IT" sz="60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 dello schema</a:t>
            </a:r>
            <a:endParaRPr lang="it-IT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13EB31C-E6AB-415C-9CC7-D94F23FCA566}" type="datetime">
              <a:rPr lang="it-IT" sz="1200" b="0" strike="noStrike" spc="-1">
                <a:solidFill>
                  <a:srgbClr val="8B8B8B"/>
                </a:solidFill>
                <a:latin typeface="Calibri"/>
              </a:rPr>
              <a:t>28/11/2023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0E440B6-CF62-4EE8-9974-A27C0DC23816}" type="slidenum">
              <a:rPr lang="it-IT" sz="1200" b="0" strike="noStrike" spc="-1">
                <a:solidFill>
                  <a:srgbClr val="8B8B8B"/>
                </a:solidFill>
                <a:latin typeface="Calibri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5" name="CasellaDiTesto 10"/>
          <p:cNvSpPr/>
          <p:nvPr/>
        </p:nvSpPr>
        <p:spPr>
          <a:xfrm>
            <a:off x="2749540" y="1453498"/>
            <a:ext cx="6692903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4000" b="1" strike="noStrike" spc="-1" dirty="0">
                <a:solidFill>
                  <a:srgbClr val="1F4E79"/>
                </a:solidFill>
                <a:latin typeface="Corbel"/>
              </a:rPr>
              <a:t>Kickoff meeting</a:t>
            </a:r>
          </a:p>
          <a:p>
            <a:pPr algn="ctr">
              <a:lnSpc>
                <a:spcPct val="100000"/>
              </a:lnSpc>
            </a:pPr>
            <a:r>
              <a:rPr lang="it-IT" sz="4000" b="1" strike="noStrike" spc="-1" dirty="0">
                <a:solidFill>
                  <a:srgbClr val="1F4E79"/>
                </a:solidFill>
                <a:latin typeface="Corbel"/>
              </a:rPr>
              <a:t>PE9- GRINS</a:t>
            </a:r>
          </a:p>
          <a:p>
            <a:pPr algn="ctr">
              <a:lnSpc>
                <a:spcPct val="100000"/>
              </a:lnSpc>
            </a:pPr>
            <a:endParaRPr lang="it-IT" sz="3200" b="0" strike="noStrike" spc="-1" dirty="0">
              <a:latin typeface="Arial"/>
            </a:endParaRPr>
          </a:p>
        </p:txBody>
      </p:sp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48" name="CasellaDiTesto 14"/>
          <p:cNvSpPr/>
          <p:nvPr/>
        </p:nvSpPr>
        <p:spPr>
          <a:xfrm>
            <a:off x="3391585" y="2720587"/>
            <a:ext cx="5408820" cy="5852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 strike="noStrike" spc="-1" dirty="0">
                <a:solidFill>
                  <a:srgbClr val="002060"/>
                </a:solidFill>
                <a:latin typeface="Corbel"/>
              </a:rPr>
              <a:t>Bologna, 27-28 novembre 2023</a:t>
            </a:r>
            <a:endParaRPr lang="it-IT" sz="2400" b="0" strike="noStrike" spc="-1" dirty="0">
              <a:latin typeface="Arial"/>
            </a:endParaRPr>
          </a:p>
        </p:txBody>
      </p:sp>
      <p:pic>
        <p:nvPicPr>
          <p:cNvPr id="5" name="Immagine 4" descr="Immagine che contiene testo, logo, Carattere, design&#10;&#10;Descrizione generata automaticamente">
            <a:extLst>
              <a:ext uri="{FF2B5EF4-FFF2-40B4-BE49-F238E27FC236}">
                <a16:creationId xmlns:a16="http://schemas.microsoft.com/office/drawing/2014/main" xmlns="" id="{E67E0023-3B8C-B257-2FF2-C1B860896E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373" y="5494133"/>
            <a:ext cx="2387235" cy="124986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177620E-2F6E-3C37-EA01-3CADC75FD870}"/>
              </a:ext>
            </a:extLst>
          </p:cNvPr>
          <p:cNvSpPr txBox="1"/>
          <p:nvPr/>
        </p:nvSpPr>
        <p:spPr>
          <a:xfrm>
            <a:off x="680294" y="3877887"/>
            <a:ext cx="108313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>
                <a:solidFill>
                  <a:srgbClr val="1F4E79"/>
                </a:solidFill>
                <a:latin typeface="Corbel" panose="020B0503020204020204" pitchFamily="34" charset="0"/>
              </a:rPr>
              <a:t>Matteo Lippi Bruni-</a:t>
            </a:r>
            <a:r>
              <a:rPr lang="it-IT" sz="2400" i="1" dirty="0" err="1">
                <a:solidFill>
                  <a:srgbClr val="1F4E79"/>
                </a:solidFill>
                <a:latin typeface="Corbel" panose="020B0503020204020204" pitchFamily="34" charset="0"/>
              </a:rPr>
              <a:t>UniBo</a:t>
            </a:r>
            <a:endParaRPr lang="it-IT" sz="2400" i="1" dirty="0">
              <a:solidFill>
                <a:srgbClr val="1F4E79"/>
              </a:solidFill>
              <a:latin typeface="Corbel" panose="020B0503020204020204" pitchFamily="34" charset="0"/>
            </a:endParaRPr>
          </a:p>
          <a:p>
            <a:pPr algn="ctr"/>
            <a:endParaRPr lang="it-IT" sz="2400" b="1" dirty="0">
              <a:solidFill>
                <a:srgbClr val="1F4E79"/>
              </a:solidFill>
              <a:latin typeface="Corbel" panose="020B0503020204020204" pitchFamily="34" charset="0"/>
            </a:endParaRPr>
          </a:p>
          <a:p>
            <a:pPr algn="ctr"/>
            <a:endParaRPr lang="it-IT" sz="2400" b="1" dirty="0">
              <a:solidFill>
                <a:srgbClr val="1F4E79"/>
              </a:solidFill>
              <a:latin typeface="Corbel" panose="020B0503020204020204" pitchFamily="34" charset="0"/>
            </a:endParaRPr>
          </a:p>
          <a:p>
            <a:pPr algn="ctr"/>
            <a:r>
              <a:rPr lang="it-IT" b="1" dirty="0" err="1">
                <a:solidFill>
                  <a:srgbClr val="1F4E79"/>
                </a:solidFill>
                <a:latin typeface="Corbel" panose="020B0503020204020204" pitchFamily="34" charset="0"/>
              </a:rPr>
              <a:t>Spoke</a:t>
            </a:r>
            <a:r>
              <a:rPr lang="it-IT" b="1" dirty="0">
                <a:solidFill>
                  <a:srgbClr val="1F4E79"/>
                </a:solidFill>
                <a:latin typeface="Corbel" panose="020B0503020204020204" pitchFamily="34" charset="0"/>
              </a:rPr>
              <a:t> 2- WP1 </a:t>
            </a:r>
          </a:p>
          <a:p>
            <a:pPr algn="ctr"/>
            <a:r>
              <a:rPr lang="en-US" b="1" dirty="0">
                <a:solidFill>
                  <a:srgbClr val="1F4E79"/>
                </a:solidFill>
                <a:latin typeface="Corbel" panose="020B0503020204020204" pitchFamily="34" charset="0"/>
              </a:rPr>
              <a:t>Mapping intermediate care facilities</a:t>
            </a:r>
            <a:endParaRPr lang="it-IT" b="1" i="1" dirty="0">
              <a:solidFill>
                <a:srgbClr val="1F4E79"/>
              </a:solidFill>
              <a:latin typeface="Corbel" panose="020B0503020204020204" pitchFamily="34" charset="0"/>
            </a:endParaRPr>
          </a:p>
          <a:p>
            <a:r>
              <a:rPr lang="it-IT" sz="2400" b="1" dirty="0">
                <a:solidFill>
                  <a:srgbClr val="1F4E79"/>
                </a:solidFill>
                <a:latin typeface="Corbel" panose="020B0503020204020204" pitchFamily="34" charset="0"/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5AB3147D-F5BA-0847-90FC-456B7F828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13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5" name="Immagine 4" descr="Immagine che contiene testo, logo, Carattere, design&#10;&#10;Descrizione generata automaticamente">
            <a:extLst>
              <a:ext uri="{FF2B5EF4-FFF2-40B4-BE49-F238E27FC236}">
                <a16:creationId xmlns:a16="http://schemas.microsoft.com/office/drawing/2014/main" xmlns="" id="{E67E0023-3B8C-B257-2FF2-C1B860896E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380" y="5497258"/>
            <a:ext cx="2387235" cy="124986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177620E-2F6E-3C37-EA01-3CADC75FD870}"/>
              </a:ext>
            </a:extLst>
          </p:cNvPr>
          <p:cNvSpPr txBox="1"/>
          <p:nvPr/>
        </p:nvSpPr>
        <p:spPr>
          <a:xfrm>
            <a:off x="765202" y="3660125"/>
            <a:ext cx="10831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>
                <a:solidFill>
                  <a:srgbClr val="1F4E79"/>
                </a:solidFill>
                <a:latin typeface="Corbel" panose="020B0503020204020204" pitchFamily="34" charset="0"/>
              </a:rPr>
              <a:t>Matteo Lippi Bruni </a:t>
            </a:r>
          </a:p>
          <a:p>
            <a:pPr algn="ctr"/>
            <a:r>
              <a:rPr lang="it-IT" sz="2000" i="1" dirty="0">
                <a:solidFill>
                  <a:srgbClr val="1F4E79"/>
                </a:solidFill>
                <a:latin typeface="Corbel" panose="020B0503020204020204" pitchFamily="34" charset="0"/>
              </a:rPr>
              <a:t>Dipartimento di Scienze Economiche (DSE)</a:t>
            </a:r>
          </a:p>
          <a:p>
            <a:pPr algn="ctr"/>
            <a:r>
              <a:rPr lang="it-IT" sz="2000" i="1" dirty="0" err="1">
                <a:solidFill>
                  <a:srgbClr val="1F4E79"/>
                </a:solidFill>
                <a:latin typeface="Corbel" panose="020B0503020204020204" pitchFamily="34" charset="0"/>
              </a:rPr>
              <a:t>Spoke</a:t>
            </a:r>
            <a:r>
              <a:rPr lang="it-IT" sz="2000" i="1" dirty="0">
                <a:solidFill>
                  <a:srgbClr val="1F4E79"/>
                </a:solidFill>
                <a:latin typeface="Corbel" panose="020B0503020204020204" pitchFamily="34" charset="0"/>
              </a:rPr>
              <a:t> 2</a:t>
            </a:r>
          </a:p>
          <a:p>
            <a:pPr algn="ctr"/>
            <a:r>
              <a:rPr lang="it-IT" sz="2000" i="1" dirty="0">
                <a:solidFill>
                  <a:srgbClr val="1F4E79"/>
                </a:solidFill>
                <a:latin typeface="Corbel" panose="020B0503020204020204" pitchFamily="34" charset="0"/>
              </a:rPr>
              <a:t>matteo.lippibruni2@unibo.it</a:t>
            </a:r>
            <a:endParaRPr lang="it-IT" sz="2400" b="1" dirty="0">
              <a:solidFill>
                <a:srgbClr val="1F4E79"/>
              </a:solidFill>
              <a:latin typeface="Corbel" panose="020B0503020204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A9AD3949-79F3-0512-E260-2867CA9CFC66}"/>
              </a:ext>
            </a:extLst>
          </p:cNvPr>
          <p:cNvSpPr txBox="1"/>
          <p:nvPr/>
        </p:nvSpPr>
        <p:spPr>
          <a:xfrm>
            <a:off x="2636361" y="2854321"/>
            <a:ext cx="6919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rgbClr val="2965AF"/>
                </a:solidFill>
                <a:latin typeface="Corbel" panose="020B0503020204020204" pitchFamily="34" charset="0"/>
              </a:rPr>
              <a:t>Grazie per l’attenzione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03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strike="noStrike" spc="-1" dirty="0">
                <a:latin typeface="Corbel" panose="020B0503020204020204" pitchFamily="34" charset="0"/>
              </a:rPr>
              <a:t>Background Istituzionale</a:t>
            </a: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574296" y="1717995"/>
            <a:ext cx="11294001" cy="51255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Nel Piano Nazionale di Ripresa e Resilienza (PNRR) la </a:t>
            </a:r>
            <a:r>
              <a:rPr lang="it-IT" sz="2100" b="1" spc="-1" dirty="0">
                <a:latin typeface="Corbel"/>
              </a:rPr>
              <a:t>riorganizzazione delle cure primarie </a:t>
            </a:r>
            <a:r>
              <a:rPr lang="it-IT" sz="2100" spc="-1" dirty="0">
                <a:latin typeface="Corbel"/>
              </a:rPr>
              <a:t>e </a:t>
            </a:r>
            <a:r>
              <a:rPr lang="it-IT" sz="2100" b="1" spc="-1" dirty="0">
                <a:latin typeface="Corbel"/>
              </a:rPr>
              <a:t>intermedie</a:t>
            </a:r>
            <a:r>
              <a:rPr lang="it-IT" sz="2100" spc="-1" dirty="0">
                <a:latin typeface="Corbel"/>
              </a:rPr>
              <a:t> è al centro della missione relativa alle riforme e assorbe una quota considerevole della dotazione di risorse destinate al SSN. 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L’intento del legislatore è favorire la costituzione di </a:t>
            </a:r>
            <a:r>
              <a:rPr lang="it-IT" sz="2100" b="1" spc="-1" dirty="0">
                <a:latin typeface="Corbel"/>
              </a:rPr>
              <a:t>modelli organizzativi </a:t>
            </a:r>
            <a:r>
              <a:rPr lang="it-IT" sz="2100" spc="-1" dirty="0">
                <a:latin typeface="Corbel"/>
              </a:rPr>
              <a:t>basati su una </a:t>
            </a:r>
            <a:r>
              <a:rPr lang="it-IT" sz="2100" b="1" spc="-1" dirty="0">
                <a:latin typeface="Corbel"/>
              </a:rPr>
              <a:t>rete integrata di assistenza territoriale </a:t>
            </a:r>
            <a:r>
              <a:rPr lang="it-IT" sz="2100" spc="-1" dirty="0">
                <a:latin typeface="Corbel"/>
              </a:rPr>
              <a:t>mediante i quali supportare efficacemente il processo di de-ospedalizzazione.  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Missione 6 </a:t>
            </a:r>
            <a:r>
              <a:rPr lang="it-IT" sz="2100" spc="-1" dirty="0" smtClean="0">
                <a:latin typeface="Corbel"/>
              </a:rPr>
              <a:t>–Salute PNRR </a:t>
            </a:r>
            <a:r>
              <a:rPr lang="it-IT" sz="2100" spc="-1" dirty="0">
                <a:latin typeface="Corbel"/>
              </a:rPr>
              <a:t>(7 mld euro)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M6 C.1 Case di comunità/Ospedali di comunità/Centrali operative integrate / Assistenza domiciliare integrata/Telemedicina.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Obiettivi di policy: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Rafforzamento dei servizi di prevenzione e salute nelle comunità locali;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Modernizzazione e digitalizzazione del sistema sanitario;</a:t>
            </a:r>
          </a:p>
          <a:p>
            <a:pPr marL="800100" lvl="1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Promozione uguaglianza di opportunità nell’accesso alle cure (dimensione rurale/urbana; divario Nord-Sud</a:t>
            </a:r>
            <a:r>
              <a:rPr lang="it-IT" sz="1600" spc="-1" dirty="0">
                <a:latin typeface="Corbel"/>
              </a:rPr>
              <a:t>).</a:t>
            </a:r>
            <a:endParaRPr lang="en-US" sz="1600" spc="-1" dirty="0">
              <a:latin typeface="Corbel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2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strike="noStrike" spc="-1" dirty="0">
                <a:latin typeface="Corbel" panose="020B0503020204020204" pitchFamily="34" charset="0"/>
              </a:rPr>
              <a:t>Background Istituzionale</a:t>
            </a: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574296" y="1726961"/>
            <a:ext cx="11294001" cy="493193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Il </a:t>
            </a:r>
            <a:r>
              <a:rPr lang="it-IT" sz="2100" b="1" spc="-1" dirty="0">
                <a:latin typeface="Corbel"/>
              </a:rPr>
              <a:t>DM 77/2022 </a:t>
            </a:r>
            <a:r>
              <a:rPr lang="it-IT" sz="2100" spc="-1" dirty="0">
                <a:latin typeface="Corbel"/>
              </a:rPr>
              <a:t>costituisce un momento cardine del processo di riforma poiché fissa «</a:t>
            </a:r>
            <a:r>
              <a:rPr lang="it-IT" sz="2100" i="1" spc="-1" dirty="0">
                <a:latin typeface="Corbel"/>
              </a:rPr>
              <a:t>Modelli e standard per lo sviluppo dell’Assistenza Territoriale nel Servizio Sanitario Nazionale</a:t>
            </a:r>
            <a:r>
              <a:rPr lang="it-IT" sz="2100" spc="-1" dirty="0">
                <a:latin typeface="Corbel"/>
              </a:rPr>
              <a:t>».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Uno dei passaggi fondamentali previsti dal legislatore è l’attivazione in tutte le regioni di strutture di prossimità (</a:t>
            </a:r>
            <a:r>
              <a:rPr lang="it-IT" sz="2100" b="1" spc="-1" dirty="0">
                <a:latin typeface="Corbel"/>
              </a:rPr>
              <a:t>Case della Comunità</a:t>
            </a:r>
            <a:r>
              <a:rPr lang="it-IT" sz="2100" spc="-1" dirty="0">
                <a:latin typeface="Corbel"/>
              </a:rPr>
              <a:t>)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La finalità è favorire l’integrazione tra gli ambiti sanitari, sociosanitari e sociali, ferme restando le rispettive competenze e le risorse umane e strumentali di rispettiva competenza.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Punto di partenza in termini di dotazione di strutture di prossimità (</a:t>
            </a:r>
            <a:r>
              <a:rPr lang="it-IT" sz="2100" b="1" spc="-1" dirty="0">
                <a:latin typeface="Corbel"/>
              </a:rPr>
              <a:t>Case della Salute</a:t>
            </a:r>
            <a:r>
              <a:rPr lang="it-IT" sz="2100" spc="-1" dirty="0">
                <a:latin typeface="Corbel"/>
              </a:rPr>
              <a:t>) è estremamente differenziato a livello nazionale. 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Processo di trasformazione fortemente dinamico.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Il legislatore fissa attraverso il decreto standard organizzativi, requisiti tecnologici e strutturali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Una </a:t>
            </a:r>
            <a:r>
              <a:rPr lang="it-IT" spc="-1" dirty="0" err="1">
                <a:latin typeface="Corbel"/>
              </a:rPr>
              <a:t>CdC</a:t>
            </a:r>
            <a:r>
              <a:rPr lang="it-IT" spc="-1" dirty="0">
                <a:latin typeface="Corbel"/>
              </a:rPr>
              <a:t> </a:t>
            </a:r>
            <a:r>
              <a:rPr lang="it-IT" i="1" spc="-1" dirty="0">
                <a:latin typeface="Corbel"/>
              </a:rPr>
              <a:t>hub</a:t>
            </a:r>
            <a:r>
              <a:rPr lang="it-IT" spc="-1" dirty="0">
                <a:latin typeface="Corbel"/>
              </a:rPr>
              <a:t> ogni 40-50.000 ab. / Un ospedale di Comunità ogni 100.000 ab/ un </a:t>
            </a:r>
            <a:r>
              <a:rPr lang="it-IT" spc="-1" dirty="0" err="1">
                <a:latin typeface="Corbel"/>
              </a:rPr>
              <a:t>IFeC</a:t>
            </a:r>
            <a:r>
              <a:rPr lang="it-IT" spc="-1" dirty="0">
                <a:latin typeface="Corbel"/>
              </a:rPr>
              <a:t> ogni 3-000 ab.	</a:t>
            </a:r>
            <a:r>
              <a:rPr lang="it-IT" spc="-1" dirty="0" err="1">
                <a:latin typeface="Corbel"/>
              </a:rPr>
              <a:t>etc</a:t>
            </a:r>
            <a:r>
              <a:rPr lang="it-IT" spc="-1" dirty="0">
                <a:latin typeface="Corbel"/>
              </a:rPr>
              <a:t>…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Servizi diagnostici per monitoraggio cronicità </a:t>
            </a:r>
            <a:r>
              <a:rPr lang="it-IT" spc="-1" dirty="0" err="1">
                <a:latin typeface="Corbel"/>
              </a:rPr>
              <a:t>etc</a:t>
            </a:r>
            <a:r>
              <a:rPr lang="it-IT" spc="-1" dirty="0">
                <a:latin typeface="Corbel"/>
              </a:rPr>
              <a:t>…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9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strike="noStrike" spc="-1" dirty="0">
                <a:latin typeface="Corbel"/>
              </a:rPr>
              <a:t>Background </a:t>
            </a:r>
            <a:r>
              <a:rPr lang="it-IT" sz="2400" b="1" spc="-1" dirty="0">
                <a:latin typeface="Corbel"/>
              </a:rPr>
              <a:t>istituzionale</a:t>
            </a:r>
            <a:endParaRPr lang="it-IT" sz="2400" b="1" strike="noStrike" spc="-1" dirty="0">
              <a:latin typeface="Corbel" panose="020B0503020204020204" pitchFamily="34" charset="0"/>
            </a:endParaRP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377072" y="1816607"/>
            <a:ext cx="11500189" cy="399964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Le differenze tanto fra macro-aree del Paese che all’interno delle singole regioni non si limitano però alla differente numerosità e tipologia di strutture presenti.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z="2100" spc="-1" dirty="0">
              <a:latin typeface="Corbel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Un ulteriore grado di </a:t>
            </a:r>
            <a:r>
              <a:rPr lang="it-IT" sz="2100" b="1" spc="-1" dirty="0">
                <a:latin typeface="Corbel"/>
              </a:rPr>
              <a:t>eterogeneità</a:t>
            </a:r>
            <a:r>
              <a:rPr lang="it-IT" sz="2100" spc="-1" dirty="0">
                <a:latin typeface="Corbel"/>
              </a:rPr>
              <a:t> riguarda le </a:t>
            </a:r>
            <a:r>
              <a:rPr lang="it-IT" sz="2100" b="1" spc="-1" dirty="0">
                <a:latin typeface="Corbel"/>
              </a:rPr>
              <a:t>dotazioni tecnologiche e di capitale umano </a:t>
            </a:r>
            <a:r>
              <a:rPr lang="it-IT" sz="2100" spc="-1" dirty="0">
                <a:latin typeface="Corbel"/>
              </a:rPr>
              <a:t>effettivamente attivate nonché gli </a:t>
            </a:r>
            <a:r>
              <a:rPr lang="it-IT" sz="2100" b="1" spc="-1" dirty="0">
                <a:latin typeface="Corbel"/>
              </a:rPr>
              <a:t>assetti organizzativi </a:t>
            </a:r>
            <a:r>
              <a:rPr lang="it-IT" sz="2100" spc="-1" dirty="0">
                <a:latin typeface="Corbel"/>
              </a:rPr>
              <a:t>e le modalità di interazione fra i soggetti operanti nei diversi contesti.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z="2100" spc="-1" dirty="0">
              <a:latin typeface="Corbel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100" spc="-1" dirty="0">
                <a:latin typeface="Corbel"/>
              </a:rPr>
              <a:t>Ai fini di una efficace ed informata programmazione sanitaria a livello territoriale, emerge quindi il persistere di </a:t>
            </a:r>
            <a:r>
              <a:rPr lang="it-IT" sz="2100" b="1" spc="-1" dirty="0">
                <a:latin typeface="Corbel"/>
              </a:rPr>
              <a:t>significative carenze informative sulle effettive caratteristiche dell’offerta</a:t>
            </a:r>
            <a:r>
              <a:rPr lang="it-IT" sz="2100" spc="-1" dirty="0">
                <a:latin typeface="Corbel"/>
              </a:rPr>
              <a:t>, a fronte di una significativa eterogeneità quale quella sopra descritta.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46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b="1" strike="noStrike" spc="-1" dirty="0">
                <a:solidFill>
                  <a:srgbClr val="BB2D3F"/>
                </a:solidFill>
                <a:latin typeface="Corbel" panose="020B0503020204020204" pitchFamily="34" charset="0"/>
              </a:rPr>
              <a:t>Obiettivi-intermedi</a:t>
            </a: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574295" y="1816607"/>
            <a:ext cx="11123672" cy="46767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Pervenire ad una </a:t>
            </a:r>
            <a:r>
              <a:rPr lang="it-IT" sz="2200" b="1" spc="-1" dirty="0">
                <a:latin typeface="Corbel"/>
              </a:rPr>
              <a:t>mappatura puntuale </a:t>
            </a:r>
            <a:r>
              <a:rPr lang="it-IT" sz="2200" spc="-1" dirty="0">
                <a:latin typeface="Corbel"/>
              </a:rPr>
              <a:t>del complesso </a:t>
            </a:r>
            <a:r>
              <a:rPr lang="it-IT" sz="2200" b="1" spc="-1" dirty="0">
                <a:latin typeface="Corbel"/>
              </a:rPr>
              <a:t>dell’offerta multidimensionale di servizi </a:t>
            </a:r>
            <a:r>
              <a:rPr lang="it-IT" sz="2200" spc="-1" dirty="0">
                <a:latin typeface="Corbel"/>
              </a:rPr>
              <a:t>di assistenza primaria  ed intermedia nei diversi contesti territoriali che vada oltre le indicazioni generali del legislatore.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Ricognizione delle strutture presenti per area territoriale, dei livelli dimensionali, delle dotazioni tecnologiche, della composizione delle equipe multidisciplinari che il dettato legislativo promuove.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Ricostruzione dei modelli organizzativi adottati nelle diverse realtà.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b="1" spc="-1" dirty="0">
                <a:latin typeface="Corbel"/>
              </a:rPr>
              <a:t>Elaborazione di indicatori sintetici </a:t>
            </a:r>
            <a:r>
              <a:rPr lang="it-IT" sz="2200" spc="-1" dirty="0">
                <a:latin typeface="Corbel"/>
              </a:rPr>
              <a:t>in grado di catturare le </a:t>
            </a:r>
            <a:r>
              <a:rPr lang="it-IT" sz="2200" b="1" spc="-1" dirty="0">
                <a:latin typeface="Corbel"/>
              </a:rPr>
              <a:t>caratteristiche salienti dell’offerta </a:t>
            </a:r>
            <a:r>
              <a:rPr lang="it-IT" sz="2200" spc="-1" dirty="0">
                <a:latin typeface="Corbel"/>
              </a:rPr>
              <a:t>dei servizi a livello territoriale.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Sistematizzare il processo di raccolta delle informazioni per arrivare a produrre </a:t>
            </a:r>
            <a:r>
              <a:rPr lang="it-IT" sz="2200" b="1" spc="-1" dirty="0">
                <a:latin typeface="Corbel"/>
              </a:rPr>
              <a:t>indicatori specifici </a:t>
            </a:r>
            <a:r>
              <a:rPr lang="it-IT" sz="2200" spc="-1" dirty="0">
                <a:latin typeface="Corbel"/>
              </a:rPr>
              <a:t>che </a:t>
            </a:r>
            <a:r>
              <a:rPr lang="it-IT" sz="2200" b="1" spc="-1" dirty="0">
                <a:latin typeface="Corbel"/>
              </a:rPr>
              <a:t>associno le dotazioni dei servizi </a:t>
            </a:r>
            <a:r>
              <a:rPr lang="it-IT" sz="2200" spc="-1" dirty="0">
                <a:latin typeface="Corbel"/>
              </a:rPr>
              <a:t>di assistenza territoriale </a:t>
            </a:r>
            <a:r>
              <a:rPr lang="it-IT" sz="2200" b="1" spc="-1" dirty="0">
                <a:latin typeface="Corbel"/>
              </a:rPr>
              <a:t>alle misure di salute della popolazione</a:t>
            </a:r>
            <a:r>
              <a:rPr lang="it-IT" sz="2200" spc="-1" dirty="0">
                <a:latin typeface="Corbel"/>
              </a:rPr>
              <a:t> dei territori di riferimento.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Tracciamento della dinamica del processo di innovazione organizzativa su un orizzonte pluriennale.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40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strike="noStrike" spc="-1" dirty="0">
                <a:latin typeface="Corbel" panose="020B0503020204020204" pitchFamily="34" charset="0"/>
              </a:rPr>
              <a:t>Obiettivi-finali</a:t>
            </a: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681872" y="1816607"/>
            <a:ext cx="10971271" cy="43997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Analisi si propone di </a:t>
            </a:r>
            <a:r>
              <a:rPr lang="it-IT" sz="2200" b="1" spc="-1" dirty="0">
                <a:latin typeface="Corbel"/>
              </a:rPr>
              <a:t>mappare il matching fra domanda di salute </a:t>
            </a:r>
            <a:r>
              <a:rPr lang="it-IT" sz="2200" spc="-1" dirty="0">
                <a:latin typeface="Corbel"/>
              </a:rPr>
              <a:t>legata alle caratteristiche demografiche, epidemiologiche, sociali della popolazione e </a:t>
            </a:r>
            <a:r>
              <a:rPr lang="it-IT" sz="2200" b="1" spc="-1" dirty="0">
                <a:latin typeface="Corbel"/>
              </a:rPr>
              <a:t>offerta di servizi territoriali </a:t>
            </a:r>
            <a:r>
              <a:rPr lang="it-IT" sz="2200" spc="-1" dirty="0">
                <a:latin typeface="Corbel"/>
              </a:rPr>
              <a:t>declinata nelle varie articolazioni.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b="1" spc="-1" dirty="0">
                <a:latin typeface="Corbel"/>
              </a:rPr>
              <a:t>Impianto su base regionale </a:t>
            </a:r>
            <a:r>
              <a:rPr lang="it-IT" spc="-1" dirty="0">
                <a:latin typeface="Corbel"/>
              </a:rPr>
              <a:t>(si parte da </a:t>
            </a:r>
            <a:r>
              <a:rPr lang="it-IT" b="1" spc="-1" dirty="0">
                <a:latin typeface="Corbel"/>
              </a:rPr>
              <a:t>E-R</a:t>
            </a:r>
            <a:r>
              <a:rPr lang="it-IT" spc="-1" dirty="0">
                <a:latin typeface="Corbel"/>
              </a:rPr>
              <a:t>, ma può essere estesa ad altri contesti)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Costruzione di indicatori multidimensionali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Mappatura a livello distretto sanitario (aggregazione di Comuni)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 smtClean="0">
                <a:latin typeface="Corbel"/>
              </a:rPr>
              <a:t>Mettere </a:t>
            </a:r>
            <a:r>
              <a:rPr lang="it-IT" sz="2200" spc="-1" dirty="0">
                <a:latin typeface="Corbel"/>
              </a:rPr>
              <a:t>a punto di strumenti analitici in grado di evidenziare criticità e debolezze in specifici ambiti locali così da realizzare opportuni interventi di supporto e rafforzamento dell’offerta.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b="1" spc="-1" dirty="0">
                <a:latin typeface="Corbel"/>
              </a:rPr>
              <a:t>Obiettivo scientifico a più lungo termine </a:t>
            </a:r>
            <a:r>
              <a:rPr lang="it-IT" sz="2200" spc="-1" dirty="0">
                <a:latin typeface="Corbel"/>
              </a:rPr>
              <a:t>è studiare l’impatto dell’evoluzione del sistema delle cure primarie e intermedie anche su indicatori di esito della popolazione.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8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strike="noStrike" spc="-1" dirty="0">
                <a:latin typeface="Corbel" panose="020B0503020204020204" pitchFamily="34" charset="0"/>
              </a:rPr>
              <a:t>Stato di avanzamento- disponibilità dei dati</a:t>
            </a: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724395" y="2006041"/>
            <a:ext cx="10355283" cy="356875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La prima difficoltà da affrontare ha riguardato l’interpretazione del GPDP in tema di  titolarità dei dati sanitari (AUSL vs Regioni).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La titolarità è riconosciuta oggi in capo alle singole Aziende Sanitarie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Confermata la necessità di procedere a cascata da autorità regionale attraverso coinvolgimento istituzionale delle aziende.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z="2200" spc="-1" dirty="0">
              <a:latin typeface="Corbel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È emersa l’esigenza di spostare il </a:t>
            </a:r>
            <a:r>
              <a:rPr lang="it-IT" sz="2200" b="1" spc="-1" dirty="0">
                <a:latin typeface="Corbel"/>
              </a:rPr>
              <a:t>focus del progetto sul lato dell’offerta</a:t>
            </a:r>
            <a:r>
              <a:rPr lang="it-IT" sz="2200" spc="-1" dirty="0">
                <a:latin typeface="Corbel"/>
              </a:rPr>
              <a:t>, che è afflitto in maniera relativamente meno pesante dagli attuali vincoli legati alla privacy dei dati sanitari.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2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spc="-1" dirty="0">
                <a:latin typeface="Corbel" panose="020B0503020204020204" pitchFamily="34" charset="0"/>
              </a:rPr>
              <a:t>Stato di avanzamento- interlocuzioni istituzionali</a:t>
            </a: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534390" y="1816607"/>
            <a:ext cx="11198431" cy="43381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Interlocuzione in atto con vertici dell’Assessorato Sanità della RER per procedere congiuntamente alla mappatura delle strutture sanitarie intermedie.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I vertici dell’assessorato hanno recentemente dato il via libera a sviluppare attività di raccolta delle informazioni in modo congiunto;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E’ allo studio la redazione di una convenzione che formalizzi il rapporto di collaborazione DSE-UNIBO/RER.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pc="-1" dirty="0">
              <a:latin typeface="Corbel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Parallelamente sono in corso riunioni operative con lo staff dell’assessorato per definire set di indicatori rilevanti e strutturare il processo raccolta delle informazioni a livello aziendale e distrettuale.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pc="-1" dirty="0">
                <a:latin typeface="Corbel"/>
              </a:rPr>
              <a:t>Tale azione sul campo, da svolgere a partire dai primi mesi del 2024,  verrà integrata da informazioni in grado di fornire una ricostruzione retrospettiva degli ultimi 2 anni. 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1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6"/>
          <p:cNvPicPr/>
          <p:nvPr/>
        </p:nvPicPr>
        <p:blipFill>
          <a:blip r:embed="rId2"/>
          <a:stretch/>
        </p:blipFill>
        <p:spPr>
          <a:xfrm>
            <a:off x="0" y="0"/>
            <a:ext cx="12200040" cy="1155240"/>
          </a:xfrm>
          <a:prstGeom prst="rect">
            <a:avLst/>
          </a:prstGeom>
          <a:ln w="0">
            <a:noFill/>
          </a:ln>
        </p:spPr>
      </p:pic>
      <p:sp>
        <p:nvSpPr>
          <p:cNvPr id="47" name="CasellaDiTesto 13"/>
          <p:cNvSpPr/>
          <p:nvPr/>
        </p:nvSpPr>
        <p:spPr>
          <a:xfrm>
            <a:off x="8722800" y="6382440"/>
            <a:ext cx="375696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strike="noStrike" spc="-1">
                <a:solidFill>
                  <a:srgbClr val="FFFFFF"/>
                </a:solidFill>
                <a:latin typeface="Corbel"/>
              </a:rPr>
              <a:t>Missione 4 – Istruzione e Ricerca 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2" name="Immagine 1" descr="Immagine che contiene emblema, simbolo, logo, cerchio&#10;&#10;Descrizione generata automaticamente">
            <a:extLst>
              <a:ext uri="{FF2B5EF4-FFF2-40B4-BE49-F238E27FC236}">
                <a16:creationId xmlns:a16="http://schemas.microsoft.com/office/drawing/2014/main" xmlns="" id="{E82C15E8-3DDE-1691-3287-87AED99807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0" t="-287" r="23975"/>
          <a:stretch/>
        </p:blipFill>
        <p:spPr>
          <a:xfrm>
            <a:off x="106402" y="5818243"/>
            <a:ext cx="932583" cy="928877"/>
          </a:xfrm>
          <a:prstGeom prst="rect">
            <a:avLst/>
          </a:prstGeom>
        </p:spPr>
      </p:pic>
      <p:sp>
        <p:nvSpPr>
          <p:cNvPr id="3" name="CasellaDiTesto 14">
            <a:extLst>
              <a:ext uri="{FF2B5EF4-FFF2-40B4-BE49-F238E27FC236}">
                <a16:creationId xmlns:a16="http://schemas.microsoft.com/office/drawing/2014/main" xmlns="" id="{67DC5E74-CA5E-5339-81F6-D79AAE68ADD0}"/>
              </a:ext>
            </a:extLst>
          </p:cNvPr>
          <p:cNvSpPr/>
          <p:nvPr/>
        </p:nvSpPr>
        <p:spPr>
          <a:xfrm>
            <a:off x="0" y="1155240"/>
            <a:ext cx="12192000" cy="5876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spc="-1" dirty="0">
                <a:latin typeface="Corbel" panose="020B0503020204020204" pitchFamily="34" charset="0"/>
              </a:rPr>
              <a:t>Stato di avanzamento- reclutamento</a:t>
            </a:r>
          </a:p>
        </p:txBody>
      </p:sp>
      <p:sp>
        <p:nvSpPr>
          <p:cNvPr id="4" name="CasellaDiTesto 15">
            <a:extLst>
              <a:ext uri="{FF2B5EF4-FFF2-40B4-BE49-F238E27FC236}">
                <a16:creationId xmlns:a16="http://schemas.microsoft.com/office/drawing/2014/main" xmlns="" id="{6E6B166B-3C47-B80D-B924-741B6AD05C09}"/>
              </a:ext>
            </a:extLst>
          </p:cNvPr>
          <p:cNvSpPr/>
          <p:nvPr/>
        </p:nvSpPr>
        <p:spPr>
          <a:xfrm>
            <a:off x="377072" y="1816607"/>
            <a:ext cx="11527082" cy="41535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z="2200" spc="-1" dirty="0">
              <a:latin typeface="Corbel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Processo di reclutamento ha reso necessaria la riproposizione di bando per Assegno di ricerca perché al primo round il profilo dei candidati si è rivelato troppo distante dalle tematiche del progetto. 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z="2200" spc="-1" dirty="0">
              <a:latin typeface="Corbel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it-IT" sz="2200" spc="-1" dirty="0">
                <a:latin typeface="Corbel"/>
              </a:rPr>
              <a:t>Dal 15/11/2023 ha preso servizio il dr. </a:t>
            </a:r>
            <a:r>
              <a:rPr lang="it-IT" sz="2200" b="1" spc="-1" dirty="0">
                <a:latin typeface="Corbel"/>
              </a:rPr>
              <a:t>Alberto Basso </a:t>
            </a:r>
            <a:r>
              <a:rPr lang="it-IT" sz="2200" spc="-1" dirty="0">
                <a:latin typeface="Corbel"/>
              </a:rPr>
              <a:t>(</a:t>
            </a:r>
            <a:r>
              <a:rPr lang="it-IT" sz="2200" u="sng" spc="-1" dirty="0">
                <a:latin typeface="Corbel"/>
              </a:rPr>
              <a:t>PhD </a:t>
            </a:r>
            <a:r>
              <a:rPr lang="it-IT" sz="2200" u="sng" spc="-1" dirty="0" err="1">
                <a:latin typeface="Corbel"/>
              </a:rPr>
              <a:t>Univ</a:t>
            </a:r>
            <a:r>
              <a:rPr lang="it-IT" sz="2200" u="sng" spc="-1" dirty="0">
                <a:latin typeface="Corbel"/>
              </a:rPr>
              <a:t>. Alicante</a:t>
            </a:r>
            <a:r>
              <a:rPr lang="it-IT" sz="2200" spc="-1" dirty="0">
                <a:latin typeface="Corbel"/>
              </a:rPr>
              <a:t>, precedenti esperienze professionali University of Plymouth UK) con cui sono stati condivisi gli obiettivi generali del progetto e primi scambi di idee e di materiale.</a:t>
            </a: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it-IT" sz="2200" spc="-1" dirty="0">
              <a:latin typeface="Corbel"/>
            </a:endParaRPr>
          </a:p>
          <a:p>
            <a:pPr marL="342900" indent="-342900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600" spc="-1" dirty="0">
              <a:latin typeface="Corbel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33257C64-E1F7-90FB-6FAA-40E91F28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031" y="200534"/>
            <a:ext cx="1953428" cy="7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11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15021</TotalTime>
  <Words>737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DejaVu Sans</vt:lpstr>
      <vt:lpstr>Symbol</vt:lpstr>
      <vt:lpstr>Times New Roman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MARINA PERDICHIZZI</dc:creator>
  <dc:description/>
  <cp:lastModifiedBy>Matteo Lippi Bruni</cp:lastModifiedBy>
  <cp:revision>80</cp:revision>
  <dcterms:created xsi:type="dcterms:W3CDTF">2023-05-11T12:56:18Z</dcterms:created>
  <dcterms:modified xsi:type="dcterms:W3CDTF">2023-11-28T07:50:46Z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4</vt:i4>
  </property>
</Properties>
</file>