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67" r:id="rId6"/>
    <p:sldId id="263" r:id="rId7"/>
    <p:sldId id="266" r:id="rId8"/>
    <p:sldId id="264" r:id="rId9"/>
    <p:sldId id="268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E7E670-B819-50EA-B329-FBB195181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944AF45-F523-F18A-AB2E-350E7CB9A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7203E3-9BB4-0661-02D2-4C7445F9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902EE9-FCCC-66AF-8053-92E982D8A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268754-E617-5C2A-E0A9-B778C460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17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170BE7-CE1A-F416-B709-A91BC0B29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E93695-0E72-ECC6-1EA2-54D61A535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040E26-97A0-0B32-9CC9-87DB00BE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08E349-F936-3511-1A9E-567C41261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FCB5DA-4638-7BE8-97F3-FE9A37A1E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58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495F2F1-060E-A18F-C80E-8895A22B3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F08A79-307B-E263-A893-9AD812AE1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609A1C-ED32-5CBF-BADE-08C0F4F5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0B70E3-A75C-C105-859A-E02ECC8FC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C8B853-D04B-9F2B-E8B8-7DBCA461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7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9F3F52-4C6E-3AAC-A7FD-632FC43EC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D5CE4D-F1EF-3732-C02E-ABCA1B204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F901CA-F6A9-CC1B-7104-04F51E8D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DA4554-8BB1-377B-2031-A3DD652EB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828292-3F81-4D8D-8A41-90DF6A124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07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4E5A9-A341-899D-B4CC-D6A8F0C92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9036AA-34AB-DF6E-EA20-AC72A311E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514556-A37C-6596-218C-3BB56DB0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5FF4BD-EFF4-4BDF-C8A9-A4CDAA17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478965-764F-D139-99C0-1A5C3988D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7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389CE1-2108-B957-2DD9-341192EA5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085B46-0304-F6BB-11E3-F84B05D75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5BDC5C4-EC15-7A3C-5A7A-48899A97B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E7B984-6F11-2DF1-1334-B5932B05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D512D5-A8DA-D58B-EACF-E0B10960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DEA01D-79D4-89FF-8B55-3ECFA895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18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10B310-3EBF-5F39-24F6-212FC27D5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91AF65-C426-DE4F-0CFE-853462D9F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6744E2-A8BC-E98C-C5D3-1F67C7C45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F1C1257-60A6-4676-3ADF-60EC07801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F0578AB-1995-318F-BAE0-462F9F041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266D926-C0C2-8329-6FE7-9E2C549A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D6E8537-A749-7B9C-8179-8667E6476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31C3221-41E5-5339-5603-8351C656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87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AF4D6F-FA91-A814-8FC9-293262BA5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DC335F1-8414-42F5-F1DB-3CE6A8E54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F0C7B4-1518-B896-8356-D74B93FC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F6F4CE4-689A-68C9-4D31-99D44151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80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83313D-3003-36D8-6176-B687509C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563FB90-81F8-B549-D48F-49E59962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229F58-0CC4-F98E-B257-AAAFB5B4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38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7BB7C-B47B-6D0C-04C5-39E1F567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23C34F-4BA9-D4F1-401E-95F7F464E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DBE140-530F-85EC-AE32-3EAA8310A5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FAB5F8-C23E-965E-1395-210B0622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C85805-999C-F685-2DF8-567D9460F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9E03DA-96F3-8387-DD6A-F893AB627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20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9B9E7D-F11A-0399-D16E-317F54548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4DC628C-9B36-E7C1-A17E-3B4D8F671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70ECE5-1646-191D-D229-971F51CC0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EDF32B-1E0E-3515-B2A6-B5E789F68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BCD0AD-F06B-38ED-0F4A-77D0DEB8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1FE5F3-8CC8-A05B-0CED-AE4097CE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14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2B5784E-149B-BD44-441D-133CE1C9C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2423C6-4786-2C59-BF31-0692091CE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9D07C4-9444-01F0-43F3-101CFF3A6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9F69C-9AB9-440A-A7D7-5B2B25E28486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733CD0-EA95-2195-6B87-B14AD457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B97D04-4AAA-854F-8845-A68063879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960C-8BCB-49F6-975C-33005E65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10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432BD-C31D-F1CA-E860-407D52509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1906"/>
            <a:ext cx="9144000" cy="2465294"/>
          </a:xfrm>
        </p:spPr>
        <p:txBody>
          <a:bodyPr>
            <a:normAutofit fontScale="90000"/>
          </a:bodyPr>
          <a:lstStyle/>
          <a:p>
            <a:b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Spoke 2 "Public Sector, Policy Design and Performance"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Growing Resilient, Inclusive, Sustainable (GRINS) </a:t>
            </a:r>
            <a:b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it-IT" sz="1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“Alma Mater </a:t>
            </a:r>
            <a:r>
              <a:rPr lang="it-IT" sz="1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Studiorum</a:t>
            </a:r>
            <a:r>
              <a:rPr lang="it-IT" sz="1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” Università di Bologna </a:t>
            </a:r>
            <a:br>
              <a:rPr lang="it-IT" sz="1800" b="1" i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it-IT" sz="1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27th – 28th November 2023</a:t>
            </a:r>
            <a:br>
              <a:rPr lang="it-IT" sz="1800" b="1" i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it-IT" sz="1800" b="1" i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it-IT" sz="1800" b="1" i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en-US" sz="32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clusterized</a:t>
            </a:r>
            <a:r>
              <a:rPr lang="en-US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map of the resilience of healthcare providers (WP1) </a:t>
            </a:r>
            <a:br>
              <a:rPr lang="en-US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US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it-IT" sz="18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8D632DB-147E-0EEE-CDCD-FE782ACB8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0634"/>
            <a:ext cx="9144000" cy="847165"/>
          </a:xfrm>
        </p:spPr>
        <p:txBody>
          <a:bodyPr>
            <a:normAutofit lnSpcReduction="10000"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Calogero Guccio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, Domenica Romeo and Giacomo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Pignataro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Department of Economics and Business</a:t>
            </a:r>
          </a:p>
          <a:p>
            <a:pPr>
              <a:spcBef>
                <a:spcPts val="0"/>
              </a:spcBef>
            </a:pPr>
            <a:r>
              <a:rPr lang="en-GB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University of Catania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7ECE0C-6189-CE83-D76B-E12F3E5DB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55044"/>
            <a:ext cx="11083636" cy="11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91933C-1E3F-84AB-2BC4-6BEE3F69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25" y="262964"/>
            <a:ext cx="10515600" cy="836146"/>
          </a:xfrm>
        </p:spPr>
        <p:txBody>
          <a:bodyPr>
            <a:normAutofit/>
          </a:bodyPr>
          <a:lstStyle/>
          <a:p>
            <a:r>
              <a:rPr lang="it-IT" sz="3600" b="1" dirty="0" err="1"/>
              <a:t>Objective</a:t>
            </a:r>
            <a:endParaRPr lang="it-IT" sz="36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D7D379-7EFB-5B00-216E-3B88E1B24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9882"/>
            <a:ext cx="10515600" cy="4877081"/>
          </a:xfrm>
        </p:spPr>
        <p:txBody>
          <a:bodyPr/>
          <a:lstStyle/>
          <a:p>
            <a:r>
              <a:rPr lang="en-US" dirty="0"/>
              <a:t>The main aim of the research is to map the </a:t>
            </a:r>
            <a:r>
              <a:rPr lang="en-US" b="1" dirty="0">
                <a:solidFill>
                  <a:srgbClr val="FF0000"/>
                </a:solidFill>
              </a:rPr>
              <a:t>fragility/resilience</a:t>
            </a:r>
            <a:r>
              <a:rPr lang="en-US" dirty="0"/>
              <a:t> of the </a:t>
            </a:r>
            <a:r>
              <a:rPr lang="en-US" b="1" dirty="0"/>
              <a:t>local</a:t>
            </a:r>
            <a:r>
              <a:rPr lang="en-US" dirty="0"/>
              <a:t> </a:t>
            </a:r>
            <a:r>
              <a:rPr lang="en-US" b="1" dirty="0"/>
              <a:t>community</a:t>
            </a:r>
            <a:r>
              <a:rPr lang="en-US" dirty="0"/>
              <a:t> </a:t>
            </a:r>
            <a:r>
              <a:rPr lang="en-US" b="1" dirty="0"/>
              <a:t>health</a:t>
            </a:r>
            <a:r>
              <a:rPr lang="en-US" dirty="0"/>
              <a:t> and </a:t>
            </a:r>
            <a:r>
              <a:rPr lang="en-US" b="1" dirty="0"/>
              <a:t>local healthcare systems </a:t>
            </a:r>
            <a:r>
              <a:rPr lang="en-US" dirty="0"/>
              <a:t>against exogenous health shocks (e.g. COVID19 pandemic or simple seasonal flu) with </a:t>
            </a:r>
            <a:r>
              <a:rPr lang="en-US" b="1" dirty="0"/>
              <a:t>conditional</a:t>
            </a:r>
            <a:r>
              <a:rPr lang="en-US" dirty="0"/>
              <a:t> </a:t>
            </a:r>
            <a:r>
              <a:rPr lang="en-US" b="1" dirty="0"/>
              <a:t>composite indicators</a:t>
            </a:r>
            <a:r>
              <a:rPr lang="en-US" dirty="0"/>
              <a:t>.</a:t>
            </a:r>
            <a:endParaRPr lang="it-IT" dirty="0"/>
          </a:p>
          <a:p>
            <a:endParaRPr lang="it-IT" dirty="0"/>
          </a:p>
          <a:p>
            <a:r>
              <a:rPr lang="en-US" dirty="0"/>
              <a:t>This mapping and its methodology </a:t>
            </a:r>
            <a:r>
              <a:rPr lang="en-US" b="1" dirty="0"/>
              <a:t>will feed into </a:t>
            </a:r>
            <a:r>
              <a:rPr lang="en-US" b="1" dirty="0">
                <a:solidFill>
                  <a:srgbClr val="FF0000"/>
                </a:solidFill>
              </a:rPr>
              <a:t>AMELIA</a:t>
            </a:r>
            <a:r>
              <a:rPr lang="en-US" dirty="0"/>
              <a:t>, to provide this information to interested subjects (public or private).</a:t>
            </a:r>
          </a:p>
          <a:p>
            <a:endParaRPr lang="en-US" dirty="0"/>
          </a:p>
          <a:p>
            <a:r>
              <a:rPr lang="en-US" dirty="0"/>
              <a:t>To achieve this result, the research project consists of </a:t>
            </a:r>
            <a:r>
              <a:rPr lang="en-US" b="1" dirty="0">
                <a:solidFill>
                  <a:srgbClr val="FF0000"/>
                </a:solidFill>
              </a:rPr>
              <a:t>several steps </a:t>
            </a:r>
            <a:r>
              <a:rPr lang="en-US" dirty="0"/>
              <a:t>(</a:t>
            </a:r>
            <a:r>
              <a:rPr lang="en-US" i="1" dirty="0"/>
              <a:t>with some non-trivial empirical and methodological challenges</a:t>
            </a:r>
            <a:r>
              <a:rPr lang="en-US" dirty="0"/>
              <a:t>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929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21FCCF-EFD9-9529-7F13-A8CF29C8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24" y="280285"/>
            <a:ext cx="10515600" cy="656850"/>
          </a:xfrm>
        </p:spPr>
        <p:txBody>
          <a:bodyPr/>
          <a:lstStyle/>
          <a:p>
            <a:r>
              <a:rPr lang="it-IT" sz="3600" b="1" dirty="0" err="1"/>
              <a:t>Research</a:t>
            </a:r>
            <a:r>
              <a:rPr lang="it-IT" sz="3600" b="1" dirty="0"/>
              <a:t> steps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F7BC63-3A09-587E-49DD-658E9AA0E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2660"/>
            <a:ext cx="10515600" cy="488576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Definition of </a:t>
            </a:r>
            <a:r>
              <a:rPr lang="en-US" sz="2600" b="1" dirty="0"/>
              <a:t>appropriate metrics </a:t>
            </a:r>
            <a:r>
              <a:rPr lang="en-US" sz="2600" dirty="0"/>
              <a:t>to capture </a:t>
            </a:r>
            <a:r>
              <a:rPr lang="en-US" sz="2600" b="1" dirty="0"/>
              <a:t>fragility/resilience </a:t>
            </a:r>
            <a:r>
              <a:rPr lang="en-US" sz="2600" dirty="0"/>
              <a:t>of both local communities’ health and local healthcare systems: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systematic literature review </a:t>
            </a:r>
            <a:r>
              <a:rPr lang="en-US" dirty="0"/>
              <a:t>related to the measurement of resilience in the healthcare sector;</a:t>
            </a:r>
          </a:p>
          <a:p>
            <a:pPr lvl="1"/>
            <a:r>
              <a:rPr lang="en-US" dirty="0"/>
              <a:t>review of fragility/resilience metrics used in </a:t>
            </a:r>
            <a:r>
              <a:rPr lang="en-US" b="1" dirty="0">
                <a:solidFill>
                  <a:srgbClr val="FF0000"/>
                </a:solidFill>
              </a:rPr>
              <a:t>other research fields </a:t>
            </a:r>
            <a:r>
              <a:rPr lang="en-US" dirty="0"/>
              <a:t>(e.g. in regional economics);</a:t>
            </a:r>
          </a:p>
          <a:p>
            <a:pPr lvl="1"/>
            <a:r>
              <a:rPr lang="en-US" dirty="0"/>
              <a:t>assessment of the </a:t>
            </a:r>
            <a:r>
              <a:rPr lang="en-US" b="1" dirty="0">
                <a:solidFill>
                  <a:srgbClr val="FF0000"/>
                </a:solidFill>
              </a:rPr>
              <a:t>uniqueness of the healthcare sector </a:t>
            </a:r>
            <a:r>
              <a:rPr lang="en-US" dirty="0"/>
              <a:t>(e.g. in terms of the availability of health measures and available administrative data);</a:t>
            </a:r>
          </a:p>
          <a:p>
            <a:pPr lvl="1"/>
            <a:r>
              <a:rPr lang="en-US" dirty="0"/>
              <a:t>level of </a:t>
            </a:r>
            <a:r>
              <a:rPr lang="en-US" b="1" dirty="0">
                <a:solidFill>
                  <a:srgbClr val="FF0000"/>
                </a:solidFill>
              </a:rPr>
              <a:t>granularity allowed by available data </a:t>
            </a:r>
            <a:r>
              <a:rPr lang="en-US" dirty="0"/>
              <a:t>(e.g. municipalities, </a:t>
            </a:r>
            <a:r>
              <a:rPr lang="it-IT" i="1" dirty="0"/>
              <a:t>sistemi locali del lavoro </a:t>
            </a:r>
            <a:r>
              <a:rPr lang="it-IT" dirty="0"/>
              <a:t>SLL, etc.</a:t>
            </a:r>
            <a:r>
              <a:rPr lang="en-US" dirty="0"/>
              <a:t>)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cooperation with AMELIA database </a:t>
            </a:r>
            <a:r>
              <a:rPr lang="en-US" dirty="0"/>
              <a:t>for the checking of available data</a:t>
            </a:r>
          </a:p>
          <a:p>
            <a:pPr lvl="2"/>
            <a:r>
              <a:rPr lang="en-US" dirty="0"/>
              <a:t>definition of appropriate </a:t>
            </a:r>
            <a:r>
              <a:rPr lang="en-US" b="1" dirty="0">
                <a:solidFill>
                  <a:srgbClr val="FF0000"/>
                </a:solidFill>
              </a:rPr>
              <a:t>spatial clusters </a:t>
            </a:r>
            <a:r>
              <a:rPr lang="en-US" b="1" dirty="0"/>
              <a:t>for benchmarking.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Evaluating the most </a:t>
            </a:r>
            <a:r>
              <a:rPr lang="en-US" sz="2600" b="1" dirty="0"/>
              <a:t>appropriate methodologies </a:t>
            </a:r>
            <a:r>
              <a:rPr lang="en-US" sz="2600" dirty="0"/>
              <a:t>for composite indicators (available and/or offering the use of new methodologies for the purpose).</a:t>
            </a:r>
          </a:p>
          <a:p>
            <a:pPr>
              <a:spcBef>
                <a:spcPts val="1800"/>
              </a:spcBef>
            </a:pPr>
            <a:r>
              <a:rPr lang="en-US" sz="2600" b="1" dirty="0"/>
              <a:t>Validation</a:t>
            </a:r>
            <a:r>
              <a:rPr lang="en-US" sz="2600" dirty="0"/>
              <a:t> of proposed composite indicators and transfer to </a:t>
            </a:r>
            <a:r>
              <a:rPr lang="en-US" sz="2600" b="1" dirty="0"/>
              <a:t>AMELIA</a:t>
            </a:r>
          </a:p>
        </p:txBody>
      </p:sp>
    </p:spTree>
    <p:extLst>
      <p:ext uri="{BB962C8B-B14F-4D97-AF65-F5344CB8AC3E}">
        <p14:creationId xmlns:p14="http://schemas.microsoft.com/office/powerpoint/2010/main" val="1461485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A20C2-56BE-3163-2640-9115893E2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3" y="289858"/>
            <a:ext cx="10515600" cy="782357"/>
          </a:xfrm>
        </p:spPr>
        <p:txBody>
          <a:bodyPr/>
          <a:lstStyle/>
          <a:p>
            <a:r>
              <a:rPr lang="it-IT" sz="3600" b="1" dirty="0"/>
              <a:t>State of the play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6F4C44-A4A4-9C19-D9EF-B6EF5882D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Systematic literature review </a:t>
            </a:r>
            <a:r>
              <a:rPr lang="en-US" dirty="0"/>
              <a:t>of </a:t>
            </a:r>
            <a:r>
              <a:rPr lang="en-US" b="1" dirty="0">
                <a:solidFill>
                  <a:srgbClr val="FF0000"/>
                </a:solidFill>
              </a:rPr>
              <a:t>fragility/resilience</a:t>
            </a:r>
            <a:r>
              <a:rPr lang="en-US" dirty="0"/>
              <a:t> measurement in the healthcare sector (</a:t>
            </a:r>
            <a:r>
              <a:rPr lang="en-US" dirty="0">
                <a:solidFill>
                  <a:schemeClr val="accent6"/>
                </a:solidFill>
              </a:rPr>
              <a:t>largely completed</a:t>
            </a:r>
            <a:r>
              <a:rPr lang="en-US" dirty="0"/>
              <a:t>);</a:t>
            </a:r>
          </a:p>
          <a:p>
            <a:endParaRPr lang="en-US" dirty="0"/>
          </a:p>
          <a:p>
            <a:r>
              <a:rPr lang="en-US" dirty="0"/>
              <a:t>Review of fragility/resilience metrics used in </a:t>
            </a:r>
            <a:r>
              <a:rPr lang="en-US" b="1" dirty="0"/>
              <a:t>other research fields </a:t>
            </a:r>
            <a:r>
              <a:rPr lang="en-US" dirty="0"/>
              <a:t>(</a:t>
            </a:r>
            <a:r>
              <a:rPr lang="en-US" dirty="0">
                <a:solidFill>
                  <a:schemeClr val="accent6"/>
                </a:solidFill>
              </a:rPr>
              <a:t>completed</a:t>
            </a:r>
            <a:r>
              <a:rPr lang="en-US" dirty="0"/>
              <a:t>);</a:t>
            </a:r>
          </a:p>
          <a:p>
            <a:endParaRPr lang="en-US" dirty="0"/>
          </a:p>
          <a:p>
            <a:r>
              <a:rPr lang="en-US" dirty="0"/>
              <a:t>Preliminary results on </a:t>
            </a:r>
            <a:r>
              <a:rPr lang="en-US" dirty="0">
                <a:solidFill>
                  <a:srgbClr val="FF0000"/>
                </a:solidFill>
              </a:rPr>
              <a:t>unconditional</a:t>
            </a:r>
            <a:r>
              <a:rPr lang="en-US" dirty="0"/>
              <a:t> </a:t>
            </a:r>
            <a:r>
              <a:rPr lang="en-US" b="1" dirty="0"/>
              <a:t>Composite index of excess mortality </a:t>
            </a:r>
            <a:r>
              <a:rPr lang="en-US" dirty="0"/>
              <a:t>using monthly mortality data at SSL level (</a:t>
            </a:r>
            <a:r>
              <a:rPr lang="en-US" dirty="0">
                <a:solidFill>
                  <a:schemeClr val="accent6"/>
                </a:solidFill>
              </a:rPr>
              <a:t>ongoing</a:t>
            </a:r>
            <a:r>
              <a:rPr lang="en-US" dirty="0"/>
              <a:t>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188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643FBA-5971-1E31-B03A-36535EE4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71" y="24858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Preliminary results: methods.</a:t>
            </a:r>
            <a:endParaRPr lang="it-IT" sz="36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07977C-036E-3001-1607-C10782455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47"/>
            <a:ext cx="10515600" cy="4602816"/>
          </a:xfrm>
        </p:spPr>
        <p:txBody>
          <a:bodyPr>
            <a:normAutofit lnSpcReduction="10000"/>
          </a:bodyPr>
          <a:lstStyle/>
          <a:p>
            <a:pPr algn="l"/>
            <a:r>
              <a:rPr lang="en-US" i="0" u="none" strike="noStrike" baseline="0" dirty="0"/>
              <a:t>Interrupted time series regression for the evaluation of health </a:t>
            </a:r>
            <a:r>
              <a:rPr lang="en-US" i="0" u="none" strike="noStrike" baseline="0"/>
              <a:t>shock (e.g. </a:t>
            </a:r>
            <a:r>
              <a:rPr lang="it-IT" i="0" u="none" strike="noStrike" baseline="0"/>
              <a:t>Bernal </a:t>
            </a:r>
            <a:r>
              <a:rPr lang="it-IT" i="0" u="none" strike="noStrike" baseline="0" dirty="0"/>
              <a:t>et al, 2017 – Turner et al, 2021)</a:t>
            </a:r>
          </a:p>
          <a:p>
            <a:pPr lvl="1"/>
            <a:r>
              <a:rPr lang="en-US" dirty="0"/>
              <a:t>Reconstruct - separately for each SLL - the counterfactual time series, i.e. how the measure would have evolved in the absence of the shock and in the presence of local stationarity (post-shock)</a:t>
            </a:r>
          </a:p>
          <a:p>
            <a:pPr lvl="2"/>
            <a:r>
              <a:rPr lang="en-US" dirty="0"/>
              <a:t>Time series regression methods: </a:t>
            </a:r>
            <a:r>
              <a:rPr lang="en-US" dirty="0" err="1"/>
              <a:t>Prais-Winsten</a:t>
            </a:r>
            <a:r>
              <a:rPr lang="en-US" dirty="0"/>
              <a:t> GLS, ARIMA, </a:t>
            </a:r>
            <a:r>
              <a:rPr lang="en-US" b="1" dirty="0"/>
              <a:t>machine learning </a:t>
            </a:r>
            <a:r>
              <a:rPr lang="it-IT" b="1" dirty="0" err="1"/>
              <a:t>XGBoost</a:t>
            </a:r>
            <a:r>
              <a:rPr lang="it-IT" dirty="0"/>
              <a:t>, ...</a:t>
            </a:r>
            <a:r>
              <a:rPr lang="en-US" dirty="0"/>
              <a:t> </a:t>
            </a:r>
          </a:p>
          <a:p>
            <a:pPr algn="l"/>
            <a:r>
              <a:rPr lang="en-US" dirty="0"/>
              <a:t>Challenges: </a:t>
            </a:r>
          </a:p>
          <a:p>
            <a:pPr lvl="1"/>
            <a:r>
              <a:rPr lang="en-US" dirty="0"/>
              <a:t>availability and quality of data at local level</a:t>
            </a:r>
          </a:p>
          <a:p>
            <a:pPr lvl="1"/>
            <a:r>
              <a:rPr lang="en-US" dirty="0"/>
              <a:t>very long forecast, seasonality, time-varying confounders,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identification of appropriate time intervals and sensitivity analysis</a:t>
            </a:r>
          </a:p>
          <a:p>
            <a:pPr lvl="1"/>
            <a:r>
              <a:rPr lang="en-US" dirty="0"/>
              <a:t>identification of spatial clusters (yet to be defined)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888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C2135AD-CD12-49D6-E8D1-F8F80039F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/>
              <a:t>SLL - Bergamo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8A51E39-528A-24C4-DE4B-07A154010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36" y="1944654"/>
            <a:ext cx="5687517" cy="396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004D40B-C8A2-9C27-875A-1AD84384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715" y="2132697"/>
            <a:ext cx="6556236" cy="3240000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856360C-7D7A-5845-557B-C2BB61CE0793}"/>
              </a:ext>
            </a:extLst>
          </p:cNvPr>
          <p:cNvCxnSpPr/>
          <p:nvPr/>
        </p:nvCxnSpPr>
        <p:spPr>
          <a:xfrm>
            <a:off x="4303064" y="1944654"/>
            <a:ext cx="0" cy="3694146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53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2135AD-CD12-49D6-E8D1-F8F80039F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/>
              <a:t>SLL - Catania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B8C272-7CE4-5585-B5DA-384DDD5AD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1294"/>
            <a:ext cx="5718027" cy="396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224F6EB-5056-CBD0-3FA5-178E4F9D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167" y="2381294"/>
            <a:ext cx="6538833" cy="3240000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DA7DA0F-C9E2-91E0-0650-7F26FE5331B7}"/>
              </a:ext>
            </a:extLst>
          </p:cNvPr>
          <p:cNvCxnSpPr/>
          <p:nvPr/>
        </p:nvCxnSpPr>
        <p:spPr>
          <a:xfrm>
            <a:off x="4303064" y="1944654"/>
            <a:ext cx="0" cy="3694146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56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4DDAC7-7254-EC54-FE4F-9D493AC11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4" y="141007"/>
            <a:ext cx="11174506" cy="800287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Unconditional Composite indexes of excess mortality at the SLL level</a:t>
            </a:r>
            <a:endParaRPr lang="it-IT" sz="36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7CA43A-BF71-9D73-88F6-C997CE579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9" y="1028700"/>
            <a:ext cx="10860741" cy="80028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b="1" dirty="0"/>
              <a:t>Health </a:t>
            </a:r>
            <a:r>
              <a:rPr lang="it-IT" b="1" dirty="0">
                <a:solidFill>
                  <a:srgbClr val="FF0000"/>
                </a:solidFill>
              </a:rPr>
              <a:t>impact</a:t>
            </a:r>
            <a:r>
              <a:rPr lang="it-IT" b="1" dirty="0"/>
              <a:t> composite index 	</a:t>
            </a:r>
            <a:r>
              <a:rPr lang="it-IT" dirty="0"/>
              <a:t>				</a:t>
            </a:r>
            <a:r>
              <a:rPr lang="it-IT" b="1" dirty="0"/>
              <a:t>Health</a:t>
            </a:r>
            <a:r>
              <a:rPr lang="it-IT" dirty="0"/>
              <a:t> </a:t>
            </a:r>
            <a:r>
              <a:rPr lang="it-IT" b="1" dirty="0">
                <a:solidFill>
                  <a:srgbClr val="FF0000"/>
                </a:solidFill>
              </a:rPr>
              <a:t>recovery</a:t>
            </a:r>
            <a:r>
              <a:rPr lang="it-IT" b="1" dirty="0"/>
              <a:t> composite index</a:t>
            </a:r>
          </a:p>
          <a:p>
            <a:pPr marL="0" indent="0">
              <a:buNone/>
            </a:pPr>
            <a:r>
              <a:rPr lang="it-IT" dirty="0"/>
              <a:t>(from the </a:t>
            </a:r>
            <a:r>
              <a:rPr lang="it-IT" b="1" dirty="0"/>
              <a:t>start</a:t>
            </a:r>
            <a:r>
              <a:rPr lang="it-IT" dirty="0"/>
              <a:t> to the </a:t>
            </a:r>
            <a:r>
              <a:rPr lang="it-IT" b="1" dirty="0"/>
              <a:t>end</a:t>
            </a:r>
            <a:r>
              <a:rPr lang="it-IT" dirty="0"/>
              <a:t> of health shock)	                                  (from the </a:t>
            </a:r>
            <a:r>
              <a:rPr lang="it-IT" b="1" dirty="0"/>
              <a:t>end</a:t>
            </a:r>
            <a:r>
              <a:rPr lang="it-IT" dirty="0"/>
              <a:t> of health shock to </a:t>
            </a:r>
            <a:r>
              <a:rPr lang="it-IT" b="1" dirty="0"/>
              <a:t>August 2023</a:t>
            </a:r>
            <a:r>
              <a:rPr lang="it-IT" dirty="0"/>
              <a:t>)</a:t>
            </a:r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B9EA366A-9A74-F55F-6BBA-A5BB228F9D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60625"/>
              </p:ext>
            </p:extLst>
          </p:nvPr>
        </p:nvGraphicFramePr>
        <p:xfrm>
          <a:off x="271370" y="1828987"/>
          <a:ext cx="4800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800340" imgH="4800484" progId="Acrobat.Document.DC">
                  <p:embed/>
                </p:oleObj>
              </mc:Choice>
              <mc:Fallback>
                <p:oleObj name="Acrobat Document" r:id="rId2" imgW="4800340" imgH="480048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1370" y="1828987"/>
                        <a:ext cx="48006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13CE38D7-8FD1-7D17-0A27-D8E2B8413A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025073"/>
              </p:ext>
            </p:extLst>
          </p:nvPr>
        </p:nvGraphicFramePr>
        <p:xfrm>
          <a:off x="6985934" y="1828987"/>
          <a:ext cx="4800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800340" imgH="4800484" progId="Acrobat.Document.DC">
                  <p:embed/>
                </p:oleObj>
              </mc:Choice>
              <mc:Fallback>
                <p:oleObj name="Acrobat Document" r:id="rId4" imgW="4800340" imgH="480048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85934" y="1828987"/>
                        <a:ext cx="48006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32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E77C6C3-D59D-F0B4-795B-065335A6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9" y="284443"/>
            <a:ext cx="11551025" cy="701676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Composite index </a:t>
            </a:r>
            <a:br>
              <a:rPr lang="en-US" sz="3200" b="1" dirty="0"/>
            </a:br>
            <a:r>
              <a:rPr lang="en-US" sz="3200" b="1" dirty="0"/>
              <a:t>of excess mortality at the SLL level</a:t>
            </a:r>
            <a:endParaRPr lang="it-IT" sz="3200" b="1" dirty="0"/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46800144-411C-5B4D-8DE5-12FF9586908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902018"/>
              </p:ext>
            </p:extLst>
          </p:nvPr>
        </p:nvGraphicFramePr>
        <p:xfrm>
          <a:off x="5580532" y="284443"/>
          <a:ext cx="6400799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800340" imgH="4800484" progId="Acrobat.Document.DC">
                  <p:embed/>
                </p:oleObj>
              </mc:Choice>
              <mc:Fallback>
                <p:oleObj name="Acrobat Document" r:id="rId2" imgW="4800340" imgH="480048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80532" y="284443"/>
                        <a:ext cx="6400799" cy="64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B6DF50-2E23-D6A5-038F-44B6A368726C}"/>
              </a:ext>
            </a:extLst>
          </p:cNvPr>
          <p:cNvSpPr txBox="1"/>
          <p:nvPr/>
        </p:nvSpPr>
        <p:spPr>
          <a:xfrm>
            <a:off x="1219200" y="2482335"/>
            <a:ext cx="4141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/>
              <a:t>Overall composite index </a:t>
            </a:r>
          </a:p>
          <a:p>
            <a:pPr algn="ctr"/>
            <a:r>
              <a:rPr lang="it-IT" sz="2400" b="1" dirty="0"/>
              <a:t>(</a:t>
            </a:r>
            <a:r>
              <a:rPr lang="it-IT" sz="2400" b="1" dirty="0">
                <a:solidFill>
                  <a:srgbClr val="FF0000"/>
                </a:solidFill>
              </a:rPr>
              <a:t>impact</a:t>
            </a:r>
            <a:r>
              <a:rPr lang="it-IT" sz="2400" b="1" dirty="0"/>
              <a:t> and </a:t>
            </a:r>
            <a:r>
              <a:rPr lang="it-IT" sz="2400" b="1" dirty="0">
                <a:solidFill>
                  <a:srgbClr val="FF0000"/>
                </a:solidFill>
              </a:rPr>
              <a:t>recovery</a:t>
            </a:r>
            <a:r>
              <a:rPr lang="it-IT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012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562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Acrobat Document</vt:lpstr>
      <vt:lpstr>   Spoke 2 "Public Sector, Policy Design and Performance" Growing Resilient, Inclusive, Sustainable (GRINS)  “Alma Mater Studiorum” Università di Bologna  27th – 28th November 2023     A clusterized map of the resilience of healthcare providers (WP1)   </vt:lpstr>
      <vt:lpstr>Objective</vt:lpstr>
      <vt:lpstr>Research steps</vt:lpstr>
      <vt:lpstr>State of the play</vt:lpstr>
      <vt:lpstr>Preliminary results: methods.</vt:lpstr>
      <vt:lpstr>SLL - Bergamo</vt:lpstr>
      <vt:lpstr>SLL - Catania</vt:lpstr>
      <vt:lpstr>Unconditional Composite indexes of excess mortality at the SLL level</vt:lpstr>
      <vt:lpstr>Composite index  of excess mortality at the SLL level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Spoke 2 "Public Sector, Policy Design and Performance" Growing Resilient, Inclusive, Sustainable (GRINS)  “Alma Mater Studiorum” Università di Bologna  27th – 28th November 2023     A clusterized map of the resilience of healthcare providers (WP1)</dc:title>
  <dc:creator>Calogero Guccio</dc:creator>
  <cp:lastModifiedBy>Calogero Guccio</cp:lastModifiedBy>
  <cp:revision>10</cp:revision>
  <dcterms:created xsi:type="dcterms:W3CDTF">2023-11-20T09:49:01Z</dcterms:created>
  <dcterms:modified xsi:type="dcterms:W3CDTF">2023-11-27T09:42:52Z</dcterms:modified>
</cp:coreProperties>
</file>