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9" r:id="rId2"/>
    <p:sldId id="274" r:id="rId3"/>
    <p:sldId id="265" r:id="rId4"/>
    <p:sldId id="271" r:id="rId5"/>
    <p:sldId id="268" r:id="rId6"/>
    <p:sldId id="273" r:id="rId7"/>
    <p:sldId id="269" r:id="rId8"/>
    <p:sldId id="270" r:id="rId9"/>
  </p:sldIdLst>
  <p:sldSz cx="9144000" cy="5143500" type="screen16x9"/>
  <p:notesSz cx="6858000" cy="9144000"/>
  <p:embeddedFontLst>
    <p:embeddedFont>
      <p:font typeface="Poppins" pitchFamily="2" charset="77"/>
      <p:regular r:id="rId11"/>
      <p:bold r:id="rId12"/>
      <p:italic r:id="rId13"/>
      <p:boldItalic r:id="rId14"/>
    </p:embeddedFont>
    <p:embeddedFont>
      <p:font typeface="Poppins SemiBold" panose="020B0604020202020204" pitchFamily="3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245">
          <p15:clr>
            <a:srgbClr val="747775"/>
          </p15:clr>
        </p15:guide>
        <p15:guide id="2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FF59"/>
    <a:srgbClr val="00606D"/>
    <a:srgbClr val="AABF45"/>
    <a:srgbClr val="004E5A"/>
    <a:srgbClr val="00A0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67"/>
    <p:restoredTop sz="94580"/>
  </p:normalViewPr>
  <p:slideViewPr>
    <p:cSldViewPr snapToGrid="0">
      <p:cViewPr varScale="1">
        <p:scale>
          <a:sx n="125" d="100"/>
          <a:sy n="125" d="100"/>
        </p:scale>
        <p:origin x="176" y="448"/>
      </p:cViewPr>
      <p:guideLst>
        <p:guide pos="245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emanuelepadovani/Library/Containers/com.apple.mail/Data/Library/Mail%20Downloads/00BE7A32-9094-4BCA-8A91-ED555AD69481/SAD%20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emanuelepadovani/Library/Containers/com.apple.mail/Data/Library/Mail%20Downloads/00BE7A32-9094-4BCA-8A91-ED555AD69481/SAD%20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emanuelepadovani/Library/Containers/com.apple.mail/Data/Library/Mail%20Downloads/00BE7A32-9094-4BCA-8A91-ED555AD69481/SAD%20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emanuelepadovani/Library/Containers/com.apple.mail/Data/Library/Mail%20Downloads/00BE7A32-9094-4BCA-8A91-ED555AD69481/SAD%2020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emanuelepadovani/Library/Containers/com.apple.mail/Data/Library/Mail%20Downloads/00BE7A32-9094-4BCA-8A91-ED555AD69481/SAD%20202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bg1"/>
              </a:solidFill>
              <a:latin typeface="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1"/>
              </a:solidFill>
              <a:latin typeface="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606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600-1842-9F26-2435B673A725}"/>
              </c:ext>
            </c:extLst>
          </c:dPt>
          <c:dPt>
            <c:idx val="1"/>
            <c:bubble3D val="0"/>
            <c:spPr>
              <a:solidFill>
                <a:srgbClr val="E2FF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600-1842-9F26-2435B673A725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600-1842-9F26-2435B673A725}"/>
              </c:ext>
            </c:extLst>
          </c:dPt>
          <c:dLbls>
            <c:dLbl>
              <c:idx val="0"/>
              <c:layout>
                <c:manualLayout>
                  <c:x val="-9.737844589217852E-2"/>
                  <c:y val="8.5438174394867297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Poppins" pitchFamily="2" charset="77"/>
                      <a:ea typeface="+mn-ea"/>
                      <a:cs typeface="Poppins" pitchFamily="2" charset="77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803037853020862"/>
                      <c:h val="0.122685185185185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600-1842-9F26-2435B673A725}"/>
                </c:ext>
              </c:extLst>
            </c:dLbl>
            <c:dLbl>
              <c:idx val="1"/>
              <c:layout>
                <c:manualLayout>
                  <c:x val="-0.24413702111059604"/>
                  <c:y val="1.9882254301545596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Poppins" pitchFamily="2" charset="77"/>
                      <a:ea typeface="+mn-ea"/>
                      <a:cs typeface="Poppins" pitchFamily="2" charset="77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00-1842-9F26-2435B673A725}"/>
                </c:ext>
              </c:extLst>
            </c:dLbl>
            <c:dLbl>
              <c:idx val="2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Poppins" pitchFamily="2" charset="77"/>
                      <a:ea typeface="+mn-ea"/>
                      <a:cs typeface="Poppins" pitchFamily="2" charset="77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7600-1842-9F26-2435B673A725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oppins" pitchFamily="2" charset="77"/>
                    <a:ea typeface="+mn-ea"/>
                    <a:cs typeface="Poppins" pitchFamily="2" charset="77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'Quadro riassuntivo'!$A$12:$A$14</c:f>
              <c:strCache>
                <c:ptCount val="3"/>
                <c:pt idx="0">
                  <c:v>Interventi e servizi - SAD</c:v>
                </c:pt>
                <c:pt idx="1">
                  <c:v>Interventi e servizi - altro</c:v>
                </c:pt>
                <c:pt idx="2">
                  <c:v>Altro</c:v>
                </c:pt>
              </c:strCache>
            </c:strRef>
          </c:cat>
          <c:val>
            <c:numRef>
              <c:f>'Quadro riassuntivo'!$B$12:$B$14</c:f>
              <c:numCache>
                <c:formatCode>#,##0\ "€"</c:formatCode>
                <c:ptCount val="3"/>
                <c:pt idx="0">
                  <c:v>824.98336600000005</c:v>
                </c:pt>
                <c:pt idx="1">
                  <c:v>2029.1113889999999</c:v>
                </c:pt>
                <c:pt idx="2">
                  <c:v>4994.1754739999997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00-1842-9F26-2435B673A72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 w="3175">
          <a:solidFill>
            <a:srgbClr val="004E5A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1"/>
              </a:solidFill>
              <a:latin typeface="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01036004504697"/>
          <c:y val="3.7856256185175713E-2"/>
          <c:w val="0.46886537255116717"/>
          <c:h val="0.57279662016165256"/>
        </c:manualLayout>
      </c:layout>
      <c:pieChart>
        <c:varyColors val="1"/>
        <c:ser>
          <c:idx val="0"/>
          <c:order val="0"/>
          <c:explosion val="1"/>
          <c:dPt>
            <c:idx val="0"/>
            <c:bubble3D val="0"/>
            <c:spPr>
              <a:solidFill>
                <a:srgbClr val="00606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E65-5244-A78A-CAA95153DB05}"/>
              </c:ext>
            </c:extLst>
          </c:dPt>
          <c:dPt>
            <c:idx val="1"/>
            <c:bubble3D val="0"/>
            <c:spPr>
              <a:solidFill>
                <a:srgbClr val="E2FF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E65-5244-A78A-CAA95153DB05}"/>
              </c:ext>
            </c:extLst>
          </c:dPt>
          <c:dPt>
            <c:idx val="2"/>
            <c:bubble3D val="0"/>
            <c:spPr>
              <a:solidFill>
                <a:srgbClr val="AABF4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E65-5244-A78A-CAA95153DB05}"/>
              </c:ext>
            </c:extLst>
          </c:dPt>
          <c:dPt>
            <c:idx val="3"/>
            <c:bubble3D val="0"/>
            <c:explosion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E65-5244-A78A-CAA95153DB05}"/>
              </c:ext>
            </c:extLst>
          </c:dPt>
          <c:dLbls>
            <c:dLbl>
              <c:idx val="0"/>
              <c:layout>
                <c:manualLayout>
                  <c:x val="-3.7404360577499178E-2"/>
                  <c:y val="4.027435352907744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Poppins" pitchFamily="2" charset="77"/>
                      <a:ea typeface="+mn-ea"/>
                      <a:cs typeface="Poppins" pitchFamily="2" charset="77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718613108409327"/>
                      <c:h val="5.67843842777635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E65-5244-A78A-CAA95153DB05}"/>
                </c:ext>
              </c:extLst>
            </c:dLbl>
            <c:dLbl>
              <c:idx val="1"/>
              <c:layout>
                <c:manualLayout>
                  <c:x val="-1.2440512563865799E-2"/>
                  <c:y val="6.8585070260946505E-3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Poppins" pitchFamily="2" charset="77"/>
                      <a:ea typeface="+mn-ea"/>
                      <a:cs typeface="Poppins" pitchFamily="2" charset="77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65-5244-A78A-CAA95153DB05}"/>
                </c:ext>
              </c:extLst>
            </c:dLbl>
            <c:dLbl>
              <c:idx val="2"/>
              <c:layout>
                <c:manualLayout>
                  <c:x val="-3.6414145877806017E-2"/>
                  <c:y val="0.12477362422482445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Poppins" pitchFamily="2" charset="77"/>
                      <a:ea typeface="+mn-ea"/>
                      <a:cs typeface="Poppins" pitchFamily="2" charset="77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9.4115535621431906E-2"/>
                      <c:h val="3.78562561851757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E65-5244-A78A-CAA95153DB05}"/>
                </c:ext>
              </c:extLst>
            </c:dLbl>
            <c:dLbl>
              <c:idx val="3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Poppins" pitchFamily="2" charset="77"/>
                      <a:ea typeface="+mn-ea"/>
                      <a:cs typeface="Poppins" pitchFamily="2" charset="77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E65-5244-A78A-CAA95153DB05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oppins" pitchFamily="2" charset="77"/>
                    <a:ea typeface="+mn-ea"/>
                    <a:cs typeface="Poppins" pitchFamily="2" charset="77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'Quadro riassuntivo'!$A$18:$A$21</c:f>
              <c:strCache>
                <c:ptCount val="4"/>
                <c:pt idx="0">
                  <c:v>Interventi e servizi anziani - SAD</c:v>
                </c:pt>
                <c:pt idx="1">
                  <c:v>Interventi e servizi anziani - altro</c:v>
                </c:pt>
                <c:pt idx="2">
                  <c:v>Anziani - altro</c:v>
                </c:pt>
                <c:pt idx="3">
                  <c:v>Altro</c:v>
                </c:pt>
              </c:strCache>
            </c:strRef>
          </c:cat>
          <c:val>
            <c:numRef>
              <c:f>'Quadro riassuntivo'!$B$18:$B$21</c:f>
              <c:numCache>
                <c:formatCode>#,##0\ "€"</c:formatCode>
                <c:ptCount val="4"/>
                <c:pt idx="0">
                  <c:v>447.146817</c:v>
                </c:pt>
                <c:pt idx="1">
                  <c:v>125.80566899999999</c:v>
                </c:pt>
                <c:pt idx="2">
                  <c:v>224.814919</c:v>
                </c:pt>
                <c:pt idx="3">
                  <c:v>6603.3560070000003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65-5244-A78A-CAA95153DB0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 w="3175">
          <a:solidFill>
            <a:srgbClr val="004E5A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1"/>
              </a:solidFill>
              <a:latin typeface="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bg1"/>
              </a:solidFill>
              <a:latin typeface="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1"/>
              </a:solidFill>
              <a:latin typeface="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bg1"/>
              </a:solidFill>
              <a:latin typeface="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1"/>
              </a:solidFill>
              <a:latin typeface="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8ADC48-1672-5242-B97A-2FCADA15AF2B}" type="doc">
      <dgm:prSet loTypeId="urn:microsoft.com/office/officeart/2005/8/layout/vList5" loCatId="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it-IT"/>
        </a:p>
      </dgm:t>
    </dgm:pt>
    <dgm:pt modelId="{A9AC8BC5-18E2-4942-965F-5836E01D9AEA}">
      <dgm:prSet phldrT="[Testo]" custT="1"/>
      <dgm:spPr>
        <a:solidFill>
          <a:srgbClr val="00A0B7"/>
        </a:solidFill>
      </dgm:spPr>
      <dgm:t>
        <a:bodyPr/>
        <a:lstStyle/>
        <a:p>
          <a:r>
            <a:rPr lang="it-IT" sz="1600" dirty="0">
              <a:latin typeface="Poppins" pitchFamily="2" charset="77"/>
              <a:cs typeface="Poppins" pitchFamily="2" charset="77"/>
            </a:rPr>
            <a:t>Contesto</a:t>
          </a:r>
        </a:p>
      </dgm:t>
    </dgm:pt>
    <dgm:pt modelId="{8106EFFF-62DD-0944-8B9D-C18FF0C5FDEE}" type="parTrans" cxnId="{6D725C0C-F48C-5441-AF5C-A146C6289A63}">
      <dgm:prSet/>
      <dgm:spPr/>
      <dgm:t>
        <a:bodyPr/>
        <a:lstStyle/>
        <a:p>
          <a:endParaRPr lang="it-IT"/>
        </a:p>
      </dgm:t>
    </dgm:pt>
    <dgm:pt modelId="{323AC588-62EE-A94F-8ABD-71DE514D7F01}" type="sibTrans" cxnId="{6D725C0C-F48C-5441-AF5C-A146C6289A63}">
      <dgm:prSet/>
      <dgm:spPr/>
      <dgm:t>
        <a:bodyPr/>
        <a:lstStyle/>
        <a:p>
          <a:endParaRPr lang="it-IT"/>
        </a:p>
      </dgm:t>
    </dgm:pt>
    <dgm:pt modelId="{D0D0ABC8-B65E-FB49-A0D0-5BA2DB00B51B}">
      <dgm:prSet phldrT="[Testo]" custT="1"/>
      <dgm:spPr/>
      <dgm:t>
        <a:bodyPr/>
        <a:lstStyle/>
        <a:p>
          <a:pPr>
            <a:spcAft>
              <a:spcPts val="0"/>
            </a:spcAft>
          </a:pPr>
          <a:r>
            <a:rPr lang="it-IT" sz="1100" dirty="0">
              <a:latin typeface="Poppins" pitchFamily="2" charset="77"/>
              <a:cs typeface="Poppins" pitchFamily="2" charset="77"/>
            </a:rPr>
            <a:t>Domanda Potenziale (over 65; over 75; % non autosufficienti)</a:t>
          </a:r>
        </a:p>
      </dgm:t>
    </dgm:pt>
    <dgm:pt modelId="{6F89E0BE-1914-A34A-AF6B-7EC46D2F807B}" type="parTrans" cxnId="{3377373F-9FCE-C64D-918C-493AE2283984}">
      <dgm:prSet/>
      <dgm:spPr/>
      <dgm:t>
        <a:bodyPr/>
        <a:lstStyle/>
        <a:p>
          <a:endParaRPr lang="it-IT"/>
        </a:p>
      </dgm:t>
    </dgm:pt>
    <dgm:pt modelId="{852CDE5E-FE24-D441-B2D5-3F4F7D5F158B}" type="sibTrans" cxnId="{3377373F-9FCE-C64D-918C-493AE2283984}">
      <dgm:prSet/>
      <dgm:spPr/>
      <dgm:t>
        <a:bodyPr/>
        <a:lstStyle/>
        <a:p>
          <a:endParaRPr lang="it-IT"/>
        </a:p>
      </dgm:t>
    </dgm:pt>
    <dgm:pt modelId="{7E916EA1-F447-CB4E-AEE7-47F1F6ADF536}">
      <dgm:prSet phldrT="[Testo]" custT="1"/>
      <dgm:spPr>
        <a:solidFill>
          <a:srgbClr val="E2FF59"/>
        </a:solidFill>
      </dgm:spPr>
      <dgm:t>
        <a:bodyPr/>
        <a:lstStyle/>
        <a:p>
          <a:r>
            <a:rPr lang="it-IT" sz="1600" dirty="0">
              <a:solidFill>
                <a:srgbClr val="00606D"/>
              </a:solidFill>
              <a:latin typeface="Poppins" pitchFamily="2" charset="77"/>
              <a:cs typeface="Poppins" pitchFamily="2" charset="77"/>
            </a:rPr>
            <a:t>Efficacia sociale</a:t>
          </a:r>
        </a:p>
      </dgm:t>
    </dgm:pt>
    <dgm:pt modelId="{89E9FA99-F9D1-324E-A1AC-7AC29E4548FF}" type="parTrans" cxnId="{A362100E-9C99-C747-A2F5-A6B4771A64AC}">
      <dgm:prSet/>
      <dgm:spPr/>
      <dgm:t>
        <a:bodyPr/>
        <a:lstStyle/>
        <a:p>
          <a:endParaRPr lang="it-IT"/>
        </a:p>
      </dgm:t>
    </dgm:pt>
    <dgm:pt modelId="{F06C77F7-EA66-024A-B155-CED4C2B339A0}" type="sibTrans" cxnId="{A362100E-9C99-C747-A2F5-A6B4771A64AC}">
      <dgm:prSet/>
      <dgm:spPr/>
      <dgm:t>
        <a:bodyPr/>
        <a:lstStyle/>
        <a:p>
          <a:endParaRPr lang="it-IT"/>
        </a:p>
      </dgm:t>
    </dgm:pt>
    <dgm:pt modelId="{249EC89C-5A70-8940-AB1F-ECFEACD44CB0}">
      <dgm:prSet phldrT="[Testo]" custT="1"/>
      <dgm:spPr/>
      <dgm:t>
        <a:bodyPr/>
        <a:lstStyle/>
        <a:p>
          <a:pPr>
            <a:spcAft>
              <a:spcPts val="0"/>
            </a:spcAft>
          </a:pPr>
          <a:r>
            <a:rPr lang="it-IT" sz="1100" dirty="0">
              <a:latin typeface="Poppins" pitchFamily="2" charset="77"/>
              <a:cs typeface="Poppins" pitchFamily="2" charset="77"/>
            </a:rPr>
            <a:t>Copertura Domanda Effettiva Annuale</a:t>
          </a:r>
        </a:p>
      </dgm:t>
    </dgm:pt>
    <dgm:pt modelId="{11B64FAF-E164-764C-9793-C825608B3340}" type="parTrans" cxnId="{19801293-86E7-CB4D-BC17-4A5395666B7A}">
      <dgm:prSet/>
      <dgm:spPr/>
      <dgm:t>
        <a:bodyPr/>
        <a:lstStyle/>
        <a:p>
          <a:endParaRPr lang="it-IT"/>
        </a:p>
      </dgm:t>
    </dgm:pt>
    <dgm:pt modelId="{400DDA89-A5BC-FD46-B74E-2FC61390F559}" type="sibTrans" cxnId="{19801293-86E7-CB4D-BC17-4A5395666B7A}">
      <dgm:prSet/>
      <dgm:spPr/>
      <dgm:t>
        <a:bodyPr/>
        <a:lstStyle/>
        <a:p>
          <a:endParaRPr lang="it-IT"/>
        </a:p>
      </dgm:t>
    </dgm:pt>
    <dgm:pt modelId="{76640257-4BDC-884B-AC6E-10C00FB73AFB}">
      <dgm:prSet phldrT="[Testo]" custT="1"/>
      <dgm:spPr>
        <a:solidFill>
          <a:srgbClr val="AABF45"/>
        </a:solidFill>
      </dgm:spPr>
      <dgm:t>
        <a:bodyPr/>
        <a:lstStyle/>
        <a:p>
          <a:r>
            <a:rPr lang="it-IT" sz="1600" dirty="0">
              <a:solidFill>
                <a:srgbClr val="00606D"/>
              </a:solidFill>
              <a:latin typeface="Poppins" pitchFamily="2" charset="77"/>
              <a:cs typeface="Poppins" pitchFamily="2" charset="77"/>
            </a:rPr>
            <a:t>Qualità assistenziale</a:t>
          </a:r>
        </a:p>
      </dgm:t>
    </dgm:pt>
    <dgm:pt modelId="{AAE55937-6F9B-3249-84A7-9449E656476A}" type="parTrans" cxnId="{B1B1E156-FDDC-2E48-AF3A-39AAE98336E3}">
      <dgm:prSet/>
      <dgm:spPr/>
      <dgm:t>
        <a:bodyPr/>
        <a:lstStyle/>
        <a:p>
          <a:endParaRPr lang="it-IT"/>
        </a:p>
      </dgm:t>
    </dgm:pt>
    <dgm:pt modelId="{E643C2C9-A5C5-EA4E-8935-DE1EC939CB57}" type="sibTrans" cxnId="{B1B1E156-FDDC-2E48-AF3A-39AAE98336E3}">
      <dgm:prSet/>
      <dgm:spPr/>
      <dgm:t>
        <a:bodyPr/>
        <a:lstStyle/>
        <a:p>
          <a:endParaRPr lang="it-IT"/>
        </a:p>
      </dgm:t>
    </dgm:pt>
    <dgm:pt modelId="{05589B56-83D6-7145-8A01-6BED7140EBBE}">
      <dgm:prSet phldrT="[Testo]" custT="1"/>
      <dgm:spPr/>
      <dgm:t>
        <a:bodyPr/>
        <a:lstStyle/>
        <a:p>
          <a:pPr>
            <a:spcAft>
              <a:spcPts val="0"/>
            </a:spcAft>
          </a:pPr>
          <a:r>
            <a:rPr lang="it-IT" sz="1100" dirty="0">
              <a:latin typeface="Poppins" pitchFamily="2" charset="77"/>
              <a:cs typeface="Poppins" pitchFamily="2" charset="77"/>
            </a:rPr>
            <a:t>Intensità degli interventi assistenziali</a:t>
          </a:r>
        </a:p>
      </dgm:t>
    </dgm:pt>
    <dgm:pt modelId="{5E3D4FBB-E093-7943-807D-D2204D7CFBD4}" type="parTrans" cxnId="{0F9C6185-DFA7-3B40-A552-EEF156142F07}">
      <dgm:prSet/>
      <dgm:spPr/>
      <dgm:t>
        <a:bodyPr/>
        <a:lstStyle/>
        <a:p>
          <a:endParaRPr lang="it-IT"/>
        </a:p>
      </dgm:t>
    </dgm:pt>
    <dgm:pt modelId="{F1194DC7-90D9-824F-BC34-BEC676748096}" type="sibTrans" cxnId="{0F9C6185-DFA7-3B40-A552-EEF156142F07}">
      <dgm:prSet/>
      <dgm:spPr/>
      <dgm:t>
        <a:bodyPr/>
        <a:lstStyle/>
        <a:p>
          <a:endParaRPr lang="it-IT"/>
        </a:p>
      </dgm:t>
    </dgm:pt>
    <dgm:pt modelId="{D1E9E4D9-DD47-4C40-9DFD-CEB0932EFB29}">
      <dgm:prSet phldrT="[Testo]" custT="1"/>
      <dgm:spPr/>
      <dgm:t>
        <a:bodyPr/>
        <a:lstStyle/>
        <a:p>
          <a:pPr>
            <a:spcAft>
              <a:spcPts val="0"/>
            </a:spcAft>
          </a:pPr>
          <a:r>
            <a:rPr lang="it-IT" sz="1100" dirty="0">
              <a:latin typeface="Poppins" pitchFamily="2" charset="77"/>
              <a:cs typeface="Poppins" pitchFamily="2" charset="77"/>
            </a:rPr>
            <a:t>Intensità assistenziale della prestazione</a:t>
          </a:r>
        </a:p>
      </dgm:t>
    </dgm:pt>
    <dgm:pt modelId="{703D5260-D55C-DF46-8AA8-CA007F744C0A}" type="parTrans" cxnId="{9705688F-974F-574B-8F04-BC5B1F3AC1E8}">
      <dgm:prSet/>
      <dgm:spPr/>
      <dgm:t>
        <a:bodyPr/>
        <a:lstStyle/>
        <a:p>
          <a:endParaRPr lang="it-IT"/>
        </a:p>
      </dgm:t>
    </dgm:pt>
    <dgm:pt modelId="{D654D115-9E6E-5042-9F31-C9352DF868F9}" type="sibTrans" cxnId="{9705688F-974F-574B-8F04-BC5B1F3AC1E8}">
      <dgm:prSet/>
      <dgm:spPr/>
      <dgm:t>
        <a:bodyPr/>
        <a:lstStyle/>
        <a:p>
          <a:endParaRPr lang="it-IT"/>
        </a:p>
      </dgm:t>
    </dgm:pt>
    <dgm:pt modelId="{6CDDA33B-FBB9-8241-ADCF-EBB033C25361}">
      <dgm:prSet phldrT="[Testo]" custT="1"/>
      <dgm:spPr/>
      <dgm:t>
        <a:bodyPr/>
        <a:lstStyle/>
        <a:p>
          <a:pPr>
            <a:spcAft>
              <a:spcPts val="0"/>
            </a:spcAft>
          </a:pPr>
          <a:r>
            <a:rPr lang="it-IT" sz="1100" dirty="0">
              <a:latin typeface="Poppins" pitchFamily="2" charset="77"/>
              <a:cs typeface="Poppins" pitchFamily="2" charset="77"/>
            </a:rPr>
            <a:t>Continuità assistenziale</a:t>
          </a:r>
        </a:p>
      </dgm:t>
    </dgm:pt>
    <dgm:pt modelId="{9F166FAE-4F6E-BF4F-933E-0310117DD127}" type="parTrans" cxnId="{ED972019-28D9-8844-BB1F-40561CBB69B9}">
      <dgm:prSet/>
      <dgm:spPr/>
      <dgm:t>
        <a:bodyPr/>
        <a:lstStyle/>
        <a:p>
          <a:endParaRPr lang="it-IT"/>
        </a:p>
      </dgm:t>
    </dgm:pt>
    <dgm:pt modelId="{3D774337-809A-2446-A70B-FA731888A07A}" type="sibTrans" cxnId="{ED972019-28D9-8844-BB1F-40561CBB69B9}">
      <dgm:prSet/>
      <dgm:spPr/>
      <dgm:t>
        <a:bodyPr/>
        <a:lstStyle/>
        <a:p>
          <a:endParaRPr lang="it-IT"/>
        </a:p>
      </dgm:t>
    </dgm:pt>
    <dgm:pt modelId="{181BF7D1-F892-1D40-A002-689DB8787CF4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it-IT" sz="1100" dirty="0">
              <a:latin typeface="Poppins" pitchFamily="2" charset="77"/>
              <a:cs typeface="Poppins" pitchFamily="2" charset="77"/>
            </a:rPr>
            <a:t>Costo orario medio SAD</a:t>
          </a:r>
        </a:p>
      </dgm:t>
    </dgm:pt>
    <dgm:pt modelId="{B869254D-F4B7-644E-8A2E-7D5CF3224C52}" type="parTrans" cxnId="{6BDB90B2-2616-B54A-A244-ECB27CB36047}">
      <dgm:prSet/>
      <dgm:spPr/>
      <dgm:t>
        <a:bodyPr/>
        <a:lstStyle/>
        <a:p>
          <a:endParaRPr lang="it-IT"/>
        </a:p>
      </dgm:t>
    </dgm:pt>
    <dgm:pt modelId="{AE6B856F-9412-6C42-A62D-332860253F9B}" type="sibTrans" cxnId="{6BDB90B2-2616-B54A-A244-ECB27CB36047}">
      <dgm:prSet/>
      <dgm:spPr/>
      <dgm:t>
        <a:bodyPr/>
        <a:lstStyle/>
        <a:p>
          <a:endParaRPr lang="it-IT"/>
        </a:p>
      </dgm:t>
    </dgm:pt>
    <dgm:pt modelId="{01646E6C-F180-CB49-B6E6-804DFE6DEB73}">
      <dgm:prSet custT="1"/>
      <dgm:spPr>
        <a:solidFill>
          <a:srgbClr val="004E5A"/>
        </a:solidFill>
      </dgm:spPr>
      <dgm:t>
        <a:bodyPr/>
        <a:lstStyle/>
        <a:p>
          <a:r>
            <a:rPr lang="it-IT" sz="1600" dirty="0">
              <a:latin typeface="Poppins" pitchFamily="2" charset="77"/>
              <a:cs typeface="Poppins" pitchFamily="2" charset="77"/>
            </a:rPr>
            <a:t>Efficienza</a:t>
          </a:r>
        </a:p>
      </dgm:t>
    </dgm:pt>
    <dgm:pt modelId="{D784E86A-F9E5-F34B-BE64-5CFA2104623B}" type="parTrans" cxnId="{03BC90CF-253C-E445-9277-684CCFF4609C}">
      <dgm:prSet/>
      <dgm:spPr/>
      <dgm:t>
        <a:bodyPr/>
        <a:lstStyle/>
        <a:p>
          <a:endParaRPr lang="it-IT"/>
        </a:p>
      </dgm:t>
    </dgm:pt>
    <dgm:pt modelId="{1350CD2F-D882-1347-A8C8-8D95376B524A}" type="sibTrans" cxnId="{03BC90CF-253C-E445-9277-684CCFF4609C}">
      <dgm:prSet/>
      <dgm:spPr/>
      <dgm:t>
        <a:bodyPr/>
        <a:lstStyle/>
        <a:p>
          <a:endParaRPr lang="it-IT"/>
        </a:p>
      </dgm:t>
    </dgm:pt>
    <dgm:pt modelId="{0C9A4969-A187-CD4D-85CE-BE8D375F0CFF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it-IT" sz="1100" dirty="0">
              <a:latin typeface="Poppins" pitchFamily="2" charset="77"/>
              <a:cs typeface="Poppins" pitchFamily="2" charset="77"/>
            </a:rPr>
            <a:t>Contributo medio utenza per ora SAD erogata</a:t>
          </a:r>
        </a:p>
      </dgm:t>
    </dgm:pt>
    <dgm:pt modelId="{C0A2C1D8-89F5-C14D-86D0-74673F04FDA6}" type="parTrans" cxnId="{62CF8FA6-8612-3A4E-B1A4-F9D3A812E29B}">
      <dgm:prSet/>
      <dgm:spPr/>
      <dgm:t>
        <a:bodyPr/>
        <a:lstStyle/>
        <a:p>
          <a:endParaRPr lang="it-IT"/>
        </a:p>
      </dgm:t>
    </dgm:pt>
    <dgm:pt modelId="{9C3F3FB8-6FDC-524C-99D6-3C35C2C8AAA5}" type="sibTrans" cxnId="{62CF8FA6-8612-3A4E-B1A4-F9D3A812E29B}">
      <dgm:prSet/>
      <dgm:spPr/>
      <dgm:t>
        <a:bodyPr/>
        <a:lstStyle/>
        <a:p>
          <a:endParaRPr lang="it-IT"/>
        </a:p>
      </dgm:t>
    </dgm:pt>
    <dgm:pt modelId="{73DD59B5-9745-7C45-9B81-D72C593FC4AD}">
      <dgm:prSet phldrT="[Testo]" custT="1"/>
      <dgm:spPr/>
      <dgm:t>
        <a:bodyPr/>
        <a:lstStyle/>
        <a:p>
          <a:pPr>
            <a:spcAft>
              <a:spcPts val="0"/>
            </a:spcAft>
          </a:pPr>
          <a:r>
            <a:rPr lang="it-IT" sz="1100" dirty="0">
              <a:latin typeface="Poppins" pitchFamily="2" charset="77"/>
              <a:cs typeface="Poppins" pitchFamily="2" charset="77"/>
            </a:rPr>
            <a:t>Assetti di governance</a:t>
          </a:r>
        </a:p>
      </dgm:t>
    </dgm:pt>
    <dgm:pt modelId="{5988BA7E-C97C-374C-9818-DAA7D444CEF7}" type="parTrans" cxnId="{A32B2D6C-F35B-DE4D-9D5B-D694B2C119D2}">
      <dgm:prSet/>
      <dgm:spPr/>
      <dgm:t>
        <a:bodyPr/>
        <a:lstStyle/>
        <a:p>
          <a:endParaRPr lang="it-IT"/>
        </a:p>
      </dgm:t>
    </dgm:pt>
    <dgm:pt modelId="{7087F9EA-168D-124C-9570-C9122AE33DAB}" type="sibTrans" cxnId="{A32B2D6C-F35B-DE4D-9D5B-D694B2C119D2}">
      <dgm:prSet/>
      <dgm:spPr/>
      <dgm:t>
        <a:bodyPr/>
        <a:lstStyle/>
        <a:p>
          <a:endParaRPr lang="it-IT"/>
        </a:p>
      </dgm:t>
    </dgm:pt>
    <dgm:pt modelId="{7A457B08-2D99-F247-8159-1DDD615F3A13}">
      <dgm:prSet phldrT="[Testo]" custT="1"/>
      <dgm:spPr/>
      <dgm:t>
        <a:bodyPr/>
        <a:lstStyle/>
        <a:p>
          <a:pPr>
            <a:spcAft>
              <a:spcPts val="0"/>
            </a:spcAft>
          </a:pPr>
          <a:r>
            <a:rPr lang="it-IT" sz="1100" dirty="0">
              <a:latin typeface="Poppins" pitchFamily="2" charset="77"/>
              <a:cs typeface="Poppins" pitchFamily="2" charset="77"/>
            </a:rPr>
            <a:t>Tasso di abbandono del servizio (per insoddisfazione)</a:t>
          </a:r>
        </a:p>
      </dgm:t>
    </dgm:pt>
    <dgm:pt modelId="{C630EC57-1E69-9A40-95CD-D9A6C9469BCC}" type="parTrans" cxnId="{2BCFE848-3D29-DA4C-BF50-4924BCD6702A}">
      <dgm:prSet/>
      <dgm:spPr/>
      <dgm:t>
        <a:bodyPr/>
        <a:lstStyle/>
        <a:p>
          <a:endParaRPr lang="it-IT"/>
        </a:p>
      </dgm:t>
    </dgm:pt>
    <dgm:pt modelId="{A12333A1-E50A-0F4E-A5F9-8BDB0A389C76}" type="sibTrans" cxnId="{2BCFE848-3D29-DA4C-BF50-4924BCD6702A}">
      <dgm:prSet/>
      <dgm:spPr/>
      <dgm:t>
        <a:bodyPr/>
        <a:lstStyle/>
        <a:p>
          <a:endParaRPr lang="it-IT"/>
        </a:p>
      </dgm:t>
    </dgm:pt>
    <dgm:pt modelId="{275E58DA-7AC4-D346-B7DF-7571A9880A1E}">
      <dgm:prSet phldrT="[Testo]" custT="1"/>
      <dgm:spPr/>
      <dgm:t>
        <a:bodyPr/>
        <a:lstStyle/>
        <a:p>
          <a:pPr>
            <a:spcAft>
              <a:spcPts val="0"/>
            </a:spcAft>
          </a:pPr>
          <a:r>
            <a:rPr lang="it-IT" sz="1100" dirty="0">
              <a:latin typeface="Poppins" pitchFamily="2" charset="77"/>
              <a:cs typeface="Poppins" pitchFamily="2" charset="77"/>
            </a:rPr>
            <a:t>Offerta totale effettiva</a:t>
          </a:r>
        </a:p>
      </dgm:t>
    </dgm:pt>
    <dgm:pt modelId="{F4AA4DBE-DB8F-184A-9019-379FE4166E65}" type="parTrans" cxnId="{96F44075-1C23-EA43-97E4-C7B65D8F717A}">
      <dgm:prSet/>
      <dgm:spPr/>
      <dgm:t>
        <a:bodyPr/>
        <a:lstStyle/>
        <a:p>
          <a:endParaRPr lang="it-IT"/>
        </a:p>
      </dgm:t>
    </dgm:pt>
    <dgm:pt modelId="{787F25F7-2A34-074B-985A-4AE721EAB4DE}" type="sibTrans" cxnId="{96F44075-1C23-EA43-97E4-C7B65D8F717A}">
      <dgm:prSet/>
      <dgm:spPr/>
      <dgm:t>
        <a:bodyPr/>
        <a:lstStyle/>
        <a:p>
          <a:endParaRPr lang="it-IT"/>
        </a:p>
      </dgm:t>
    </dgm:pt>
    <dgm:pt modelId="{E431901E-9A5D-2A49-B6CB-8BF13F7E525B}">
      <dgm:prSet phldrT="[Testo]" custT="1"/>
      <dgm:spPr/>
      <dgm:t>
        <a:bodyPr/>
        <a:lstStyle/>
        <a:p>
          <a:pPr>
            <a:spcAft>
              <a:spcPts val="0"/>
            </a:spcAft>
          </a:pPr>
          <a:r>
            <a:rPr lang="it-IT" sz="1100" dirty="0">
              <a:latin typeface="Poppins" pitchFamily="2" charset="77"/>
              <a:cs typeface="Poppins" pitchFamily="2" charset="77"/>
            </a:rPr>
            <a:t>Meccanismi di valutazione multidimensionale</a:t>
          </a:r>
        </a:p>
      </dgm:t>
    </dgm:pt>
    <dgm:pt modelId="{68A27A39-6AE0-FB4E-85F7-6FF7658C2B86}" type="parTrans" cxnId="{7C5920E0-6029-4F41-9F99-415C0F8483A6}">
      <dgm:prSet/>
      <dgm:spPr/>
      <dgm:t>
        <a:bodyPr/>
        <a:lstStyle/>
        <a:p>
          <a:endParaRPr lang="it-IT"/>
        </a:p>
      </dgm:t>
    </dgm:pt>
    <dgm:pt modelId="{FBF3B303-E772-DB47-9600-5168DD920195}" type="sibTrans" cxnId="{7C5920E0-6029-4F41-9F99-415C0F8483A6}">
      <dgm:prSet/>
      <dgm:spPr/>
      <dgm:t>
        <a:bodyPr/>
        <a:lstStyle/>
        <a:p>
          <a:endParaRPr lang="it-IT"/>
        </a:p>
      </dgm:t>
    </dgm:pt>
    <dgm:pt modelId="{2A9B3E7A-F7CA-7E46-B95C-C84A169C662E}" type="pres">
      <dgm:prSet presAssocID="{6E8ADC48-1672-5242-B97A-2FCADA15AF2B}" presName="Name0" presStyleCnt="0">
        <dgm:presLayoutVars>
          <dgm:dir/>
          <dgm:animLvl val="lvl"/>
          <dgm:resizeHandles val="exact"/>
        </dgm:presLayoutVars>
      </dgm:prSet>
      <dgm:spPr/>
    </dgm:pt>
    <dgm:pt modelId="{C0BE5979-21E4-4E46-8821-3469CD21A5AF}" type="pres">
      <dgm:prSet presAssocID="{A9AC8BC5-18E2-4942-965F-5836E01D9AEA}" presName="linNode" presStyleCnt="0"/>
      <dgm:spPr/>
    </dgm:pt>
    <dgm:pt modelId="{C98B1180-F3C7-0545-B4F8-8CE3A61ED4AF}" type="pres">
      <dgm:prSet presAssocID="{A9AC8BC5-18E2-4942-965F-5836E01D9AEA}" presName="parentText" presStyleLbl="node1" presStyleIdx="0" presStyleCnt="4" custScaleY="23549" custLinFactNeighborY="1980">
        <dgm:presLayoutVars>
          <dgm:chMax val="1"/>
          <dgm:bulletEnabled val="1"/>
        </dgm:presLayoutVars>
      </dgm:prSet>
      <dgm:spPr/>
    </dgm:pt>
    <dgm:pt modelId="{7C72B989-20C9-D74C-BFE1-95624731CB63}" type="pres">
      <dgm:prSet presAssocID="{A9AC8BC5-18E2-4942-965F-5836E01D9AEA}" presName="descendantText" presStyleLbl="alignAccFollowNode1" presStyleIdx="0" presStyleCnt="4" custScaleY="29477" custLinFactNeighborX="346" custLinFactNeighborY="1889">
        <dgm:presLayoutVars>
          <dgm:bulletEnabled val="1"/>
        </dgm:presLayoutVars>
      </dgm:prSet>
      <dgm:spPr/>
    </dgm:pt>
    <dgm:pt modelId="{EF7519D9-46AF-9245-8589-44E306E8B391}" type="pres">
      <dgm:prSet presAssocID="{323AC588-62EE-A94F-8ABD-71DE514D7F01}" presName="sp" presStyleCnt="0"/>
      <dgm:spPr/>
    </dgm:pt>
    <dgm:pt modelId="{E8D6F2FE-5090-CB4B-A7BF-E8627C962945}" type="pres">
      <dgm:prSet presAssocID="{01646E6C-F180-CB49-B6E6-804DFE6DEB73}" presName="linNode" presStyleCnt="0"/>
      <dgm:spPr/>
    </dgm:pt>
    <dgm:pt modelId="{2081169D-DC48-1A49-A87D-5713F711546D}" type="pres">
      <dgm:prSet presAssocID="{01646E6C-F180-CB49-B6E6-804DFE6DEB73}" presName="parentText" presStyleLbl="node1" presStyleIdx="1" presStyleCnt="4" custScaleY="23538" custLinFactNeighborY="2376">
        <dgm:presLayoutVars>
          <dgm:chMax val="1"/>
          <dgm:bulletEnabled val="1"/>
        </dgm:presLayoutVars>
      </dgm:prSet>
      <dgm:spPr/>
    </dgm:pt>
    <dgm:pt modelId="{4F35F633-DD1A-1F4F-8D80-FADE16506B2A}" type="pres">
      <dgm:prSet presAssocID="{01646E6C-F180-CB49-B6E6-804DFE6DEB73}" presName="descendantText" presStyleLbl="alignAccFollowNode1" presStyleIdx="1" presStyleCnt="4" custScaleY="30436" custLinFactNeighborY="1477">
        <dgm:presLayoutVars>
          <dgm:bulletEnabled val="1"/>
        </dgm:presLayoutVars>
      </dgm:prSet>
      <dgm:spPr/>
    </dgm:pt>
    <dgm:pt modelId="{648848A4-BF7C-B849-B0E7-E8151C5FF6F8}" type="pres">
      <dgm:prSet presAssocID="{1350CD2F-D882-1347-A8C8-8D95376B524A}" presName="sp" presStyleCnt="0"/>
      <dgm:spPr/>
    </dgm:pt>
    <dgm:pt modelId="{48216054-966F-464B-A66C-E108FEC7864B}" type="pres">
      <dgm:prSet presAssocID="{76640257-4BDC-884B-AC6E-10C00FB73AFB}" presName="linNode" presStyleCnt="0"/>
      <dgm:spPr/>
    </dgm:pt>
    <dgm:pt modelId="{24F5E2C0-4C07-CA4B-83AE-2086DAA499B4}" type="pres">
      <dgm:prSet presAssocID="{76640257-4BDC-884B-AC6E-10C00FB73AFB}" presName="parentText" presStyleLbl="node1" presStyleIdx="2" presStyleCnt="4" custScaleY="23538" custLinFactNeighborY="-1472">
        <dgm:presLayoutVars>
          <dgm:chMax val="1"/>
          <dgm:bulletEnabled val="1"/>
        </dgm:presLayoutVars>
      </dgm:prSet>
      <dgm:spPr/>
    </dgm:pt>
    <dgm:pt modelId="{6723693F-4B62-B341-AA35-D13350935108}" type="pres">
      <dgm:prSet presAssocID="{76640257-4BDC-884B-AC6E-10C00FB73AFB}" presName="descendantText" presStyleLbl="alignAccFollowNode1" presStyleIdx="2" presStyleCnt="4" custScaleY="50812" custLinFactNeighborX="-346" custLinFactNeighborY="984">
        <dgm:presLayoutVars>
          <dgm:bulletEnabled val="1"/>
        </dgm:presLayoutVars>
      </dgm:prSet>
      <dgm:spPr/>
    </dgm:pt>
    <dgm:pt modelId="{2C9E0819-48A6-1C4D-AC4F-B7843D4557DD}" type="pres">
      <dgm:prSet presAssocID="{E643C2C9-A5C5-EA4E-8935-DE1EC939CB57}" presName="sp" presStyleCnt="0"/>
      <dgm:spPr/>
    </dgm:pt>
    <dgm:pt modelId="{1018642B-3DDF-E344-8B56-A9C90BE59046}" type="pres">
      <dgm:prSet presAssocID="{7E916EA1-F447-CB4E-AEE7-47F1F6ADF536}" presName="linNode" presStyleCnt="0"/>
      <dgm:spPr/>
    </dgm:pt>
    <dgm:pt modelId="{4BCF2790-F043-B247-9D48-C808C7694CF8}" type="pres">
      <dgm:prSet presAssocID="{7E916EA1-F447-CB4E-AEE7-47F1F6ADF536}" presName="parentText" presStyleLbl="node1" presStyleIdx="3" presStyleCnt="4" custScaleY="23538" custLinFactNeighborY="-2219">
        <dgm:presLayoutVars>
          <dgm:chMax val="1"/>
          <dgm:bulletEnabled val="1"/>
        </dgm:presLayoutVars>
      </dgm:prSet>
      <dgm:spPr/>
    </dgm:pt>
    <dgm:pt modelId="{5E04496C-323E-744E-84AB-73D20C465285}" type="pres">
      <dgm:prSet presAssocID="{7E916EA1-F447-CB4E-AEE7-47F1F6ADF536}" presName="descendantText" presStyleLbl="alignAccFollowNode1" presStyleIdx="3" presStyleCnt="4" custScaleY="41636" custLinFactNeighborY="2820">
        <dgm:presLayoutVars>
          <dgm:bulletEnabled val="1"/>
        </dgm:presLayoutVars>
      </dgm:prSet>
      <dgm:spPr/>
    </dgm:pt>
  </dgm:ptLst>
  <dgm:cxnLst>
    <dgm:cxn modelId="{6D725C0C-F48C-5441-AF5C-A146C6289A63}" srcId="{6E8ADC48-1672-5242-B97A-2FCADA15AF2B}" destId="{A9AC8BC5-18E2-4942-965F-5836E01D9AEA}" srcOrd="0" destOrd="0" parTransId="{8106EFFF-62DD-0944-8B9D-C18FF0C5FDEE}" sibTransId="{323AC588-62EE-A94F-8ABD-71DE514D7F01}"/>
    <dgm:cxn modelId="{A362100E-9C99-C747-A2F5-A6B4771A64AC}" srcId="{6E8ADC48-1672-5242-B97A-2FCADA15AF2B}" destId="{7E916EA1-F447-CB4E-AEE7-47F1F6ADF536}" srcOrd="3" destOrd="0" parTransId="{89E9FA99-F9D1-324E-A1AC-7AC29E4548FF}" sibTransId="{F06C77F7-EA66-024A-B155-CED4C2B339A0}"/>
    <dgm:cxn modelId="{FC60AC17-51E2-B04E-A99C-23F7465C2BEF}" type="presOf" srcId="{D1E9E4D9-DD47-4C40-9DFD-CEB0932EFB29}" destId="{6723693F-4B62-B341-AA35-D13350935108}" srcOrd="0" destOrd="1" presId="urn:microsoft.com/office/officeart/2005/8/layout/vList5"/>
    <dgm:cxn modelId="{ED972019-28D9-8844-BB1F-40561CBB69B9}" srcId="{76640257-4BDC-884B-AC6E-10C00FB73AFB}" destId="{6CDDA33B-FBB9-8241-ADCF-EBB033C25361}" srcOrd="2" destOrd="0" parTransId="{9F166FAE-4F6E-BF4F-933E-0310117DD127}" sibTransId="{3D774337-809A-2446-A70B-FA731888A07A}"/>
    <dgm:cxn modelId="{44E4B81E-8126-784B-B217-868ED8CBE9E8}" type="presOf" srcId="{76640257-4BDC-884B-AC6E-10C00FB73AFB}" destId="{24F5E2C0-4C07-CA4B-83AE-2086DAA499B4}" srcOrd="0" destOrd="0" presId="urn:microsoft.com/office/officeart/2005/8/layout/vList5"/>
    <dgm:cxn modelId="{84E0C82B-4EC8-3742-8181-BBCE4C199460}" type="presOf" srcId="{73DD59B5-9745-7C45-9B81-D72C593FC4AD}" destId="{7C72B989-20C9-D74C-BFE1-95624731CB63}" srcOrd="0" destOrd="1" presId="urn:microsoft.com/office/officeart/2005/8/layout/vList5"/>
    <dgm:cxn modelId="{A612AE34-0304-7745-8789-054794E9DA63}" type="presOf" srcId="{7A457B08-2D99-F247-8159-1DDD615F3A13}" destId="{5E04496C-323E-744E-84AB-73D20C465285}" srcOrd="0" destOrd="2" presId="urn:microsoft.com/office/officeart/2005/8/layout/vList5"/>
    <dgm:cxn modelId="{B49CFF37-13B9-2E45-943B-E22DD88BD900}" type="presOf" srcId="{6CDDA33B-FBB9-8241-ADCF-EBB033C25361}" destId="{6723693F-4B62-B341-AA35-D13350935108}" srcOrd="0" destOrd="2" presId="urn:microsoft.com/office/officeart/2005/8/layout/vList5"/>
    <dgm:cxn modelId="{3377373F-9FCE-C64D-918C-493AE2283984}" srcId="{A9AC8BC5-18E2-4942-965F-5836E01D9AEA}" destId="{D0D0ABC8-B65E-FB49-A0D0-5BA2DB00B51B}" srcOrd="0" destOrd="0" parTransId="{6F89E0BE-1914-A34A-AF6B-7EC46D2F807B}" sibTransId="{852CDE5E-FE24-D441-B2D5-3F4F7D5F158B}"/>
    <dgm:cxn modelId="{2BCFE848-3D29-DA4C-BF50-4924BCD6702A}" srcId="{7E916EA1-F447-CB4E-AEE7-47F1F6ADF536}" destId="{7A457B08-2D99-F247-8159-1DDD615F3A13}" srcOrd="2" destOrd="0" parTransId="{C630EC57-1E69-9A40-95CD-D9A6C9469BCC}" sibTransId="{A12333A1-E50A-0F4E-A5F9-8BDB0A389C76}"/>
    <dgm:cxn modelId="{00CE9656-2735-324F-934C-CD75A3006735}" type="presOf" srcId="{275E58DA-7AC4-D346-B7DF-7571A9880A1E}" destId="{5E04496C-323E-744E-84AB-73D20C465285}" srcOrd="0" destOrd="0" presId="urn:microsoft.com/office/officeart/2005/8/layout/vList5"/>
    <dgm:cxn modelId="{B1B1E156-FDDC-2E48-AF3A-39AAE98336E3}" srcId="{6E8ADC48-1672-5242-B97A-2FCADA15AF2B}" destId="{76640257-4BDC-884B-AC6E-10C00FB73AFB}" srcOrd="2" destOrd="0" parTransId="{AAE55937-6F9B-3249-84A7-9449E656476A}" sibTransId="{E643C2C9-A5C5-EA4E-8935-DE1EC939CB57}"/>
    <dgm:cxn modelId="{14E64068-6DD0-714C-B3F7-F63BC6AACA66}" type="presOf" srcId="{0C9A4969-A187-CD4D-85CE-BE8D375F0CFF}" destId="{4F35F633-DD1A-1F4F-8D80-FADE16506B2A}" srcOrd="0" destOrd="1" presId="urn:microsoft.com/office/officeart/2005/8/layout/vList5"/>
    <dgm:cxn modelId="{A32B2D6C-F35B-DE4D-9D5B-D694B2C119D2}" srcId="{A9AC8BC5-18E2-4942-965F-5836E01D9AEA}" destId="{73DD59B5-9745-7C45-9B81-D72C593FC4AD}" srcOrd="1" destOrd="0" parTransId="{5988BA7E-C97C-374C-9818-DAA7D444CEF7}" sibTransId="{7087F9EA-168D-124C-9570-C9122AE33DAB}"/>
    <dgm:cxn modelId="{96F44075-1C23-EA43-97E4-C7B65D8F717A}" srcId="{7E916EA1-F447-CB4E-AEE7-47F1F6ADF536}" destId="{275E58DA-7AC4-D346-B7DF-7571A9880A1E}" srcOrd="0" destOrd="0" parTransId="{F4AA4DBE-DB8F-184A-9019-379FE4166E65}" sibTransId="{787F25F7-2A34-074B-985A-4AE721EAB4DE}"/>
    <dgm:cxn modelId="{7BD7047B-D110-5E48-8929-B887BD6E92ED}" type="presOf" srcId="{6E8ADC48-1672-5242-B97A-2FCADA15AF2B}" destId="{2A9B3E7A-F7CA-7E46-B95C-C84A169C662E}" srcOrd="0" destOrd="0" presId="urn:microsoft.com/office/officeart/2005/8/layout/vList5"/>
    <dgm:cxn modelId="{0F9C6185-DFA7-3B40-A552-EEF156142F07}" srcId="{76640257-4BDC-884B-AC6E-10C00FB73AFB}" destId="{05589B56-83D6-7145-8A01-6BED7140EBBE}" srcOrd="0" destOrd="0" parTransId="{5E3D4FBB-E093-7943-807D-D2204D7CFBD4}" sibTransId="{F1194DC7-90D9-824F-BC34-BEC676748096}"/>
    <dgm:cxn modelId="{5DC3FA86-78A5-684C-8794-450F607D7801}" type="presOf" srcId="{A9AC8BC5-18E2-4942-965F-5836E01D9AEA}" destId="{C98B1180-F3C7-0545-B4F8-8CE3A61ED4AF}" srcOrd="0" destOrd="0" presId="urn:microsoft.com/office/officeart/2005/8/layout/vList5"/>
    <dgm:cxn modelId="{8C4E168F-D3CE-EE47-885D-37D3D99F80D4}" type="presOf" srcId="{D0D0ABC8-B65E-FB49-A0D0-5BA2DB00B51B}" destId="{7C72B989-20C9-D74C-BFE1-95624731CB63}" srcOrd="0" destOrd="0" presId="urn:microsoft.com/office/officeart/2005/8/layout/vList5"/>
    <dgm:cxn modelId="{9705688F-974F-574B-8F04-BC5B1F3AC1E8}" srcId="{76640257-4BDC-884B-AC6E-10C00FB73AFB}" destId="{D1E9E4D9-DD47-4C40-9DFD-CEB0932EFB29}" srcOrd="1" destOrd="0" parTransId="{703D5260-D55C-DF46-8AA8-CA007F744C0A}" sibTransId="{D654D115-9E6E-5042-9F31-C9352DF868F9}"/>
    <dgm:cxn modelId="{19801293-86E7-CB4D-BC17-4A5395666B7A}" srcId="{7E916EA1-F447-CB4E-AEE7-47F1F6ADF536}" destId="{249EC89C-5A70-8940-AB1F-ECFEACD44CB0}" srcOrd="1" destOrd="0" parTransId="{11B64FAF-E164-764C-9793-C825608B3340}" sibTransId="{400DDA89-A5BC-FD46-B74E-2FC61390F559}"/>
    <dgm:cxn modelId="{7C82EF95-EA79-5646-831F-EBCDEA3EDBBC}" type="presOf" srcId="{05589B56-83D6-7145-8A01-6BED7140EBBE}" destId="{6723693F-4B62-B341-AA35-D13350935108}" srcOrd="0" destOrd="0" presId="urn:microsoft.com/office/officeart/2005/8/layout/vList5"/>
    <dgm:cxn modelId="{62CF8FA6-8612-3A4E-B1A4-F9D3A812E29B}" srcId="{01646E6C-F180-CB49-B6E6-804DFE6DEB73}" destId="{0C9A4969-A187-CD4D-85CE-BE8D375F0CFF}" srcOrd="1" destOrd="0" parTransId="{C0A2C1D8-89F5-C14D-86D0-74673F04FDA6}" sibTransId="{9C3F3FB8-6FDC-524C-99D6-3C35C2C8AAA5}"/>
    <dgm:cxn modelId="{049022AF-0DF4-1B44-81BA-512B0AFE386E}" type="presOf" srcId="{E431901E-9A5D-2A49-B6CB-8BF13F7E525B}" destId="{6723693F-4B62-B341-AA35-D13350935108}" srcOrd="0" destOrd="3" presId="urn:microsoft.com/office/officeart/2005/8/layout/vList5"/>
    <dgm:cxn modelId="{6BDB90B2-2616-B54A-A244-ECB27CB36047}" srcId="{01646E6C-F180-CB49-B6E6-804DFE6DEB73}" destId="{181BF7D1-F892-1D40-A002-689DB8787CF4}" srcOrd="0" destOrd="0" parTransId="{B869254D-F4B7-644E-8A2E-7D5CF3224C52}" sibTransId="{AE6B856F-9412-6C42-A62D-332860253F9B}"/>
    <dgm:cxn modelId="{03BC90CF-253C-E445-9277-684CCFF4609C}" srcId="{6E8ADC48-1672-5242-B97A-2FCADA15AF2B}" destId="{01646E6C-F180-CB49-B6E6-804DFE6DEB73}" srcOrd="1" destOrd="0" parTransId="{D784E86A-F9E5-F34B-BE64-5CFA2104623B}" sibTransId="{1350CD2F-D882-1347-A8C8-8D95376B524A}"/>
    <dgm:cxn modelId="{C67521D2-20D0-B146-BFB5-34080567B9D5}" type="presOf" srcId="{7E916EA1-F447-CB4E-AEE7-47F1F6ADF536}" destId="{4BCF2790-F043-B247-9D48-C808C7694CF8}" srcOrd="0" destOrd="0" presId="urn:microsoft.com/office/officeart/2005/8/layout/vList5"/>
    <dgm:cxn modelId="{7C5920E0-6029-4F41-9F99-415C0F8483A6}" srcId="{76640257-4BDC-884B-AC6E-10C00FB73AFB}" destId="{E431901E-9A5D-2A49-B6CB-8BF13F7E525B}" srcOrd="3" destOrd="0" parTransId="{68A27A39-6AE0-FB4E-85F7-6FF7658C2B86}" sibTransId="{FBF3B303-E772-DB47-9600-5168DD920195}"/>
    <dgm:cxn modelId="{90D8BFE6-06A0-CE4B-AD70-25A219D81501}" type="presOf" srcId="{181BF7D1-F892-1D40-A002-689DB8787CF4}" destId="{4F35F633-DD1A-1F4F-8D80-FADE16506B2A}" srcOrd="0" destOrd="0" presId="urn:microsoft.com/office/officeart/2005/8/layout/vList5"/>
    <dgm:cxn modelId="{7CE36DF3-E50B-0045-8FF2-4E04C041102B}" type="presOf" srcId="{01646E6C-F180-CB49-B6E6-804DFE6DEB73}" destId="{2081169D-DC48-1A49-A87D-5713F711546D}" srcOrd="0" destOrd="0" presId="urn:microsoft.com/office/officeart/2005/8/layout/vList5"/>
    <dgm:cxn modelId="{77E86CFD-A2C6-904F-B619-862FDB42572B}" type="presOf" srcId="{249EC89C-5A70-8940-AB1F-ECFEACD44CB0}" destId="{5E04496C-323E-744E-84AB-73D20C465285}" srcOrd="0" destOrd="1" presId="urn:microsoft.com/office/officeart/2005/8/layout/vList5"/>
    <dgm:cxn modelId="{A1205C92-01BB-9D4C-B27D-E0116D4CC3FA}" type="presParOf" srcId="{2A9B3E7A-F7CA-7E46-B95C-C84A169C662E}" destId="{C0BE5979-21E4-4E46-8821-3469CD21A5AF}" srcOrd="0" destOrd="0" presId="urn:microsoft.com/office/officeart/2005/8/layout/vList5"/>
    <dgm:cxn modelId="{18D75501-9A07-7148-B7FA-F35D3F940205}" type="presParOf" srcId="{C0BE5979-21E4-4E46-8821-3469CD21A5AF}" destId="{C98B1180-F3C7-0545-B4F8-8CE3A61ED4AF}" srcOrd="0" destOrd="0" presId="urn:microsoft.com/office/officeart/2005/8/layout/vList5"/>
    <dgm:cxn modelId="{41EEB13B-4678-2B46-A911-DAC000F802BA}" type="presParOf" srcId="{C0BE5979-21E4-4E46-8821-3469CD21A5AF}" destId="{7C72B989-20C9-D74C-BFE1-95624731CB63}" srcOrd="1" destOrd="0" presId="urn:microsoft.com/office/officeart/2005/8/layout/vList5"/>
    <dgm:cxn modelId="{3E054BDB-10C1-E742-8879-BE3BBA2813CC}" type="presParOf" srcId="{2A9B3E7A-F7CA-7E46-B95C-C84A169C662E}" destId="{EF7519D9-46AF-9245-8589-44E306E8B391}" srcOrd="1" destOrd="0" presId="urn:microsoft.com/office/officeart/2005/8/layout/vList5"/>
    <dgm:cxn modelId="{889391BE-D06F-4B41-921F-FE7AC0F54A83}" type="presParOf" srcId="{2A9B3E7A-F7CA-7E46-B95C-C84A169C662E}" destId="{E8D6F2FE-5090-CB4B-A7BF-E8627C962945}" srcOrd="2" destOrd="0" presId="urn:microsoft.com/office/officeart/2005/8/layout/vList5"/>
    <dgm:cxn modelId="{85F1EF82-E462-3349-835A-948933174B86}" type="presParOf" srcId="{E8D6F2FE-5090-CB4B-A7BF-E8627C962945}" destId="{2081169D-DC48-1A49-A87D-5713F711546D}" srcOrd="0" destOrd="0" presId="urn:microsoft.com/office/officeart/2005/8/layout/vList5"/>
    <dgm:cxn modelId="{20670F4A-407D-2446-BAFE-F5E839B64865}" type="presParOf" srcId="{E8D6F2FE-5090-CB4B-A7BF-E8627C962945}" destId="{4F35F633-DD1A-1F4F-8D80-FADE16506B2A}" srcOrd="1" destOrd="0" presId="urn:microsoft.com/office/officeart/2005/8/layout/vList5"/>
    <dgm:cxn modelId="{82F9F1F0-6990-7D42-A2AA-C3B66D9AC3B0}" type="presParOf" srcId="{2A9B3E7A-F7CA-7E46-B95C-C84A169C662E}" destId="{648848A4-BF7C-B849-B0E7-E8151C5FF6F8}" srcOrd="3" destOrd="0" presId="urn:microsoft.com/office/officeart/2005/8/layout/vList5"/>
    <dgm:cxn modelId="{69ABF57B-A3C5-CC41-A7F7-5140AFAA4475}" type="presParOf" srcId="{2A9B3E7A-F7CA-7E46-B95C-C84A169C662E}" destId="{48216054-966F-464B-A66C-E108FEC7864B}" srcOrd="4" destOrd="0" presId="urn:microsoft.com/office/officeart/2005/8/layout/vList5"/>
    <dgm:cxn modelId="{90244548-AEC7-8D44-9EDA-90B06D9403CD}" type="presParOf" srcId="{48216054-966F-464B-A66C-E108FEC7864B}" destId="{24F5E2C0-4C07-CA4B-83AE-2086DAA499B4}" srcOrd="0" destOrd="0" presId="urn:microsoft.com/office/officeart/2005/8/layout/vList5"/>
    <dgm:cxn modelId="{6D6820CF-DF56-0445-BFC3-5CB84BCEAC4D}" type="presParOf" srcId="{48216054-966F-464B-A66C-E108FEC7864B}" destId="{6723693F-4B62-B341-AA35-D13350935108}" srcOrd="1" destOrd="0" presId="urn:microsoft.com/office/officeart/2005/8/layout/vList5"/>
    <dgm:cxn modelId="{74A64B30-7EC6-A54C-87C9-FA6E93F15B58}" type="presParOf" srcId="{2A9B3E7A-F7CA-7E46-B95C-C84A169C662E}" destId="{2C9E0819-48A6-1C4D-AC4F-B7843D4557DD}" srcOrd="5" destOrd="0" presId="urn:microsoft.com/office/officeart/2005/8/layout/vList5"/>
    <dgm:cxn modelId="{623A8B5D-C286-F246-81C6-C57394CD82A7}" type="presParOf" srcId="{2A9B3E7A-F7CA-7E46-B95C-C84A169C662E}" destId="{1018642B-3DDF-E344-8B56-A9C90BE59046}" srcOrd="6" destOrd="0" presId="urn:microsoft.com/office/officeart/2005/8/layout/vList5"/>
    <dgm:cxn modelId="{3A4AF4C1-9043-E841-9EBB-A0EBFB4E5553}" type="presParOf" srcId="{1018642B-3DDF-E344-8B56-A9C90BE59046}" destId="{4BCF2790-F043-B247-9D48-C808C7694CF8}" srcOrd="0" destOrd="0" presId="urn:microsoft.com/office/officeart/2005/8/layout/vList5"/>
    <dgm:cxn modelId="{74D77770-D84C-1945-BD23-A96057FE32D9}" type="presParOf" srcId="{1018642B-3DDF-E344-8B56-A9C90BE59046}" destId="{5E04496C-323E-744E-84AB-73D20C46528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72B989-20C9-D74C-BFE1-95624731CB63}">
      <dsp:nvSpPr>
        <dsp:cNvPr id="0" name=""/>
        <dsp:cNvSpPr/>
      </dsp:nvSpPr>
      <dsp:spPr>
        <a:xfrm rot="5400000">
          <a:off x="4862111" y="-2112443"/>
          <a:ext cx="533778" cy="4827294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it-IT" sz="1100" kern="1200" dirty="0">
              <a:latin typeface="Poppins" pitchFamily="2" charset="77"/>
              <a:cs typeface="Poppins" pitchFamily="2" charset="77"/>
            </a:rPr>
            <a:t>Domanda Potenziale (over 65; over 75; % non autosufficienti)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it-IT" sz="1100" kern="1200" dirty="0">
              <a:latin typeface="Poppins" pitchFamily="2" charset="77"/>
              <a:cs typeface="Poppins" pitchFamily="2" charset="77"/>
            </a:rPr>
            <a:t>Assetti di governance</a:t>
          </a:r>
        </a:p>
      </dsp:txBody>
      <dsp:txXfrm rot="-5400000">
        <a:off x="2715354" y="60371"/>
        <a:ext cx="4801237" cy="481664"/>
      </dsp:txXfrm>
    </dsp:sp>
    <dsp:sp modelId="{C98B1180-F3C7-0545-B4F8-8CE3A61ED4AF}">
      <dsp:nvSpPr>
        <dsp:cNvPr id="0" name=""/>
        <dsp:cNvSpPr/>
      </dsp:nvSpPr>
      <dsp:spPr>
        <a:xfrm>
          <a:off x="0" y="45295"/>
          <a:ext cx="2715353" cy="533040"/>
        </a:xfrm>
        <a:prstGeom prst="roundRect">
          <a:avLst/>
        </a:prstGeom>
        <a:solidFill>
          <a:srgbClr val="00A0B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latin typeface="Poppins" pitchFamily="2" charset="77"/>
              <a:cs typeface="Poppins" pitchFamily="2" charset="77"/>
            </a:rPr>
            <a:t>Contesto</a:t>
          </a:r>
        </a:p>
      </dsp:txBody>
      <dsp:txXfrm>
        <a:off x="26021" y="71316"/>
        <a:ext cx="2663311" cy="480998"/>
      </dsp:txXfrm>
    </dsp:sp>
    <dsp:sp modelId="{4F35F633-DD1A-1F4F-8D80-FADE16506B2A}">
      <dsp:nvSpPr>
        <dsp:cNvPr id="0" name=""/>
        <dsp:cNvSpPr/>
      </dsp:nvSpPr>
      <dsp:spPr>
        <a:xfrm rot="5400000">
          <a:off x="4853428" y="-1464265"/>
          <a:ext cx="551144" cy="4827294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it-IT" sz="1100" kern="1200" dirty="0">
              <a:latin typeface="Poppins" pitchFamily="2" charset="77"/>
              <a:cs typeface="Poppins" pitchFamily="2" charset="77"/>
            </a:rPr>
            <a:t>Costo orario medio SAD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it-IT" sz="1100" kern="1200" dirty="0">
              <a:latin typeface="Poppins" pitchFamily="2" charset="77"/>
              <a:cs typeface="Poppins" pitchFamily="2" charset="77"/>
            </a:rPr>
            <a:t>Contributo medio utenza per ora SAD erogata</a:t>
          </a:r>
        </a:p>
      </dsp:txBody>
      <dsp:txXfrm rot="-5400000">
        <a:off x="2715354" y="700714"/>
        <a:ext cx="4800389" cy="497334"/>
      </dsp:txXfrm>
    </dsp:sp>
    <dsp:sp modelId="{2081169D-DC48-1A49-A87D-5713F711546D}">
      <dsp:nvSpPr>
        <dsp:cNvPr id="0" name=""/>
        <dsp:cNvSpPr/>
      </dsp:nvSpPr>
      <dsp:spPr>
        <a:xfrm>
          <a:off x="0" y="710021"/>
          <a:ext cx="2715353" cy="532791"/>
        </a:xfrm>
        <a:prstGeom prst="roundRect">
          <a:avLst/>
        </a:prstGeom>
        <a:solidFill>
          <a:srgbClr val="004E5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latin typeface="Poppins" pitchFamily="2" charset="77"/>
              <a:cs typeface="Poppins" pitchFamily="2" charset="77"/>
            </a:rPr>
            <a:t>Efficienza</a:t>
          </a:r>
        </a:p>
      </dsp:txBody>
      <dsp:txXfrm>
        <a:off x="26009" y="736030"/>
        <a:ext cx="2663335" cy="480773"/>
      </dsp:txXfrm>
    </dsp:sp>
    <dsp:sp modelId="{6723693F-4B62-B341-AA35-D13350935108}">
      <dsp:nvSpPr>
        <dsp:cNvPr id="0" name=""/>
        <dsp:cNvSpPr/>
      </dsp:nvSpPr>
      <dsp:spPr>
        <a:xfrm rot="5400000">
          <a:off x="4659546" y="-624384"/>
          <a:ext cx="920118" cy="4827294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it-IT" sz="1100" kern="1200" dirty="0">
              <a:latin typeface="Poppins" pitchFamily="2" charset="77"/>
              <a:cs typeface="Poppins" pitchFamily="2" charset="77"/>
            </a:rPr>
            <a:t>Intensità degli interventi assistenziali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it-IT" sz="1100" kern="1200" dirty="0">
              <a:latin typeface="Poppins" pitchFamily="2" charset="77"/>
              <a:cs typeface="Poppins" pitchFamily="2" charset="77"/>
            </a:rPr>
            <a:t>Intensità assistenziale della prestazione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it-IT" sz="1100" kern="1200" dirty="0">
              <a:latin typeface="Poppins" pitchFamily="2" charset="77"/>
              <a:cs typeface="Poppins" pitchFamily="2" charset="77"/>
            </a:rPr>
            <a:t>Continuità assistenziale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it-IT" sz="1100" kern="1200" dirty="0">
              <a:latin typeface="Poppins" pitchFamily="2" charset="77"/>
              <a:cs typeface="Poppins" pitchFamily="2" charset="77"/>
            </a:rPr>
            <a:t>Meccanismi di valutazione multidimensionale</a:t>
          </a:r>
        </a:p>
      </dsp:txBody>
      <dsp:txXfrm rot="-5400000">
        <a:off x="2705958" y="1374120"/>
        <a:ext cx="4782378" cy="830286"/>
      </dsp:txXfrm>
    </dsp:sp>
    <dsp:sp modelId="{24F5E2C0-4C07-CA4B-83AE-2086DAA499B4}">
      <dsp:nvSpPr>
        <dsp:cNvPr id="0" name=""/>
        <dsp:cNvSpPr/>
      </dsp:nvSpPr>
      <dsp:spPr>
        <a:xfrm>
          <a:off x="0" y="1471729"/>
          <a:ext cx="2715353" cy="532791"/>
        </a:xfrm>
        <a:prstGeom prst="roundRect">
          <a:avLst/>
        </a:prstGeom>
        <a:solidFill>
          <a:srgbClr val="AABF4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rgbClr val="00606D"/>
              </a:solidFill>
              <a:latin typeface="Poppins" pitchFamily="2" charset="77"/>
              <a:cs typeface="Poppins" pitchFamily="2" charset="77"/>
            </a:rPr>
            <a:t>Qualità assistenziale</a:t>
          </a:r>
        </a:p>
      </dsp:txBody>
      <dsp:txXfrm>
        <a:off x="26009" y="1497738"/>
        <a:ext cx="2663335" cy="480773"/>
      </dsp:txXfrm>
    </dsp:sp>
    <dsp:sp modelId="{5E04496C-323E-744E-84AB-73D20C465285}">
      <dsp:nvSpPr>
        <dsp:cNvPr id="0" name=""/>
        <dsp:cNvSpPr/>
      </dsp:nvSpPr>
      <dsp:spPr>
        <a:xfrm rot="5400000">
          <a:off x="4752022" y="308120"/>
          <a:ext cx="753957" cy="4827294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it-IT" sz="1100" kern="1200" dirty="0">
              <a:latin typeface="Poppins" pitchFamily="2" charset="77"/>
              <a:cs typeface="Poppins" pitchFamily="2" charset="77"/>
            </a:rPr>
            <a:t>Offerta totale effettiva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it-IT" sz="1100" kern="1200" dirty="0">
              <a:latin typeface="Poppins" pitchFamily="2" charset="77"/>
              <a:cs typeface="Poppins" pitchFamily="2" charset="77"/>
            </a:rPr>
            <a:t>Copertura Domanda Effettiva Annuale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it-IT" sz="1100" kern="1200" dirty="0">
              <a:latin typeface="Poppins" pitchFamily="2" charset="77"/>
              <a:cs typeface="Poppins" pitchFamily="2" charset="77"/>
            </a:rPr>
            <a:t>Tasso di abbandono del servizio (per insoddisfazione)</a:t>
          </a:r>
        </a:p>
      </dsp:txBody>
      <dsp:txXfrm rot="-5400000">
        <a:off x="2715354" y="2381594"/>
        <a:ext cx="4790489" cy="680347"/>
      </dsp:txXfrm>
    </dsp:sp>
    <dsp:sp modelId="{4BCF2790-F043-B247-9D48-C808C7694CF8}">
      <dsp:nvSpPr>
        <dsp:cNvPr id="0" name=""/>
        <dsp:cNvSpPr/>
      </dsp:nvSpPr>
      <dsp:spPr>
        <a:xfrm>
          <a:off x="0" y="2405035"/>
          <a:ext cx="2715353" cy="532791"/>
        </a:xfrm>
        <a:prstGeom prst="roundRect">
          <a:avLst/>
        </a:prstGeom>
        <a:solidFill>
          <a:srgbClr val="E2FF5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rgbClr val="00606D"/>
              </a:solidFill>
              <a:latin typeface="Poppins" pitchFamily="2" charset="77"/>
              <a:cs typeface="Poppins" pitchFamily="2" charset="77"/>
            </a:rPr>
            <a:t>Efficacia sociale</a:t>
          </a:r>
        </a:p>
      </dsp:txBody>
      <dsp:txXfrm>
        <a:off x="26009" y="2431044"/>
        <a:ext cx="2663335" cy="4807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9102945415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9102945415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8d2ef8a937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8d2ef8a937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7.901 comuni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Pop &gt; 60.000 circa 100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Pop &gt; 15.000  745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Pop &gt; 40.000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01916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8d2ef8a937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8d2ef8a937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8d2ef8a937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8d2ef8a937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85174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8d2ef8a937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8d2ef8a937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5739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8d2ef8a937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8d2ef8a937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3669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8d2ef8a937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8d2ef8a937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9412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8d2ef8a937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8d2ef8a937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7.901 comuni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Pop &gt; 60.000 circa 100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Pop &gt; 15.000  745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Pop &gt; 40.000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72637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6F3E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image" Target="../media/image5.pn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openxmlformats.org/officeDocument/2006/relationships/image" Target="../media/image5.png"/><Relationship Id="rId7" Type="http://schemas.openxmlformats.org/officeDocument/2006/relationships/chart" Target="../charts/chart5.xml"/><Relationship Id="rId12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diagramColors" Target="../diagrams/colors1.xml"/><Relationship Id="rId5" Type="http://schemas.openxmlformats.org/officeDocument/2006/relationships/image" Target="../media/image7.svg"/><Relationship Id="rId10" Type="http://schemas.openxmlformats.org/officeDocument/2006/relationships/diagramQuickStyle" Target="../diagrams/quickStyle1.xml"/><Relationship Id="rId4" Type="http://schemas.openxmlformats.org/officeDocument/2006/relationships/image" Target="../media/image6.png"/><Relationship Id="rId9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9525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312350" y="2294225"/>
            <a:ext cx="5217600" cy="151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dirty="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S2-WP1. Misurazione della performance dei servizi sociali per anziani</a:t>
            </a:r>
          </a:p>
          <a:p>
            <a:endParaRPr lang="it-IT" sz="1200" dirty="0">
              <a:solidFill>
                <a:srgbClr val="FFFFFF"/>
              </a:solidFill>
              <a:latin typeface="Poppins"/>
              <a:ea typeface="Poppins SemiBold"/>
              <a:cs typeface="Poppins"/>
              <a:sym typeface="Poppins"/>
            </a:endParaRPr>
          </a:p>
          <a:p>
            <a:r>
              <a:rPr lang="it-IT" sz="1200" dirty="0">
                <a:solidFill>
                  <a:srgbClr val="FFFFFF"/>
                </a:solidFill>
                <a:latin typeface="Poppins"/>
                <a:ea typeface="Poppins SemiBold"/>
                <a:cs typeface="Poppins"/>
                <a:sym typeface="Poppins"/>
              </a:rPr>
              <a:t>Situazione al 28/11/2023</a:t>
            </a:r>
            <a:endParaRPr lang="it-IT" sz="2800" dirty="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36450" y="692816"/>
            <a:ext cx="2809450" cy="15171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74;p15">
            <a:extLst>
              <a:ext uri="{FF2B5EF4-FFF2-40B4-BE49-F238E27FC236}">
                <a16:creationId xmlns:a16="http://schemas.microsoft.com/office/drawing/2014/main" id="{D98B183C-DE6E-BCF2-F717-B15B682FAC67}"/>
              </a:ext>
            </a:extLst>
          </p:cNvPr>
          <p:cNvSpPr txBox="1"/>
          <p:nvPr/>
        </p:nvSpPr>
        <p:spPr>
          <a:xfrm>
            <a:off x="293850" y="244900"/>
            <a:ext cx="52176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GRINS – </a:t>
            </a:r>
            <a:r>
              <a:rPr lang="it-IT" sz="1200" dirty="0" err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Growing</a:t>
            </a:r>
            <a:r>
              <a:rPr lang="it-IT" sz="1200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it-IT" sz="1200" dirty="0" err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Resilient</a:t>
            </a:r>
            <a:r>
              <a:rPr lang="it-IT" sz="1200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, </a:t>
            </a:r>
            <a:r>
              <a:rPr lang="it-IT" sz="1200" dirty="0" err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INclusive</a:t>
            </a:r>
            <a:r>
              <a:rPr lang="it-IT" sz="1200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and </a:t>
            </a:r>
            <a:r>
              <a:rPr lang="it-IT" sz="1200" dirty="0" err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Sustainable</a:t>
            </a:r>
            <a:endParaRPr lang="it-IT" sz="1200" dirty="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dirty="0" err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Spoke</a:t>
            </a:r>
            <a:r>
              <a:rPr lang="it-IT" sz="1200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2 - Public </a:t>
            </a:r>
            <a:r>
              <a:rPr lang="it-IT" sz="1200" dirty="0" err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sector</a:t>
            </a:r>
            <a:r>
              <a:rPr lang="it-IT" sz="1200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, policy design and performance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3C3222C-F6CD-735B-C6BA-41A35C38B9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30049" y="1190229"/>
            <a:ext cx="1219585" cy="480553"/>
          </a:xfrm>
          <a:prstGeom prst="rect">
            <a:avLst/>
          </a:prstGeom>
        </p:spPr>
      </p:pic>
      <p:pic>
        <p:nvPicPr>
          <p:cNvPr id="4" name="Immagine 3" descr="Immagine che contiene testo, Carattere, simbolo, logo&#10;&#10;Descrizione generata automaticamente">
            <a:extLst>
              <a:ext uri="{FF2B5EF4-FFF2-40B4-BE49-F238E27FC236}">
                <a16:creationId xmlns:a16="http://schemas.microsoft.com/office/drawing/2014/main" id="{7A866033-78DF-8CFE-3DE6-5E7F54AE86E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4288" y="1110896"/>
            <a:ext cx="1090896" cy="6928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E5A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/>
          <p:nvPr/>
        </p:nvSpPr>
        <p:spPr>
          <a:xfrm>
            <a:off x="18500" y="4551450"/>
            <a:ext cx="9144000" cy="592200"/>
          </a:xfrm>
          <a:prstGeom prst="rect">
            <a:avLst/>
          </a:prstGeom>
          <a:solidFill>
            <a:srgbClr val="F6F3E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134" name="Google Shape;13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204" cy="6042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Elemento grafico 4">
            <a:extLst>
              <a:ext uri="{FF2B5EF4-FFF2-40B4-BE49-F238E27FC236}">
                <a16:creationId xmlns:a16="http://schemas.microsoft.com/office/drawing/2014/main" id="{873ADFA1-6114-A363-ED7E-DE1030AB01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03216" y="335365"/>
            <a:ext cx="687604" cy="271759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92AA332D-B36A-9019-665F-94D5EF6CE5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43124" y="336945"/>
            <a:ext cx="1076653" cy="268599"/>
          </a:xfrm>
          <a:prstGeom prst="rect">
            <a:avLst/>
          </a:prstGeom>
        </p:spPr>
      </p:pic>
      <p:sp>
        <p:nvSpPr>
          <p:cNvPr id="7" name="Google Shape;144;p23">
            <a:extLst>
              <a:ext uri="{FF2B5EF4-FFF2-40B4-BE49-F238E27FC236}">
                <a16:creationId xmlns:a16="http://schemas.microsoft.com/office/drawing/2014/main" id="{A5AB4AB5-6CB2-517D-EA50-0308AE10E367}"/>
              </a:ext>
            </a:extLst>
          </p:cNvPr>
          <p:cNvSpPr txBox="1"/>
          <p:nvPr/>
        </p:nvSpPr>
        <p:spPr>
          <a:xfrm>
            <a:off x="256785" y="745624"/>
            <a:ext cx="8630430" cy="592200"/>
          </a:xfrm>
          <a:prstGeom prst="rect">
            <a:avLst/>
          </a:prstGeom>
          <a:noFill/>
          <a:ln w="9525" cap="flat" cmpd="sng">
            <a:solidFill>
              <a:srgbClr val="004E5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2800" b="0" i="0" u="none" strike="noStrike" kern="0" cap="none" spc="0" normalizeH="0" baseline="0" noProof="0" dirty="0">
                <a:ln>
                  <a:noFill/>
                </a:ln>
                <a:solidFill>
                  <a:srgbClr val="E2FF59"/>
                </a:solidFill>
                <a:effectLst/>
                <a:uLnTx/>
                <a:uFillTx/>
                <a:latin typeface="Poppins SemiBold"/>
                <a:ea typeface="Poppins SemiBold"/>
                <a:cs typeface="Poppins SemiBold"/>
                <a:sym typeface="Poppins SemiBold"/>
              </a:rPr>
              <a:t>Team</a:t>
            </a:r>
            <a:endParaRPr kumimoji="0" sz="2800" b="0" i="0" u="none" strike="noStrike" kern="0" cap="none" spc="0" normalizeH="0" baseline="0" noProof="0" dirty="0">
              <a:ln>
                <a:noFill/>
              </a:ln>
              <a:solidFill>
                <a:srgbClr val="E2FF59"/>
              </a:solidFill>
              <a:effectLst/>
              <a:uLnTx/>
              <a:uFillTx/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" name="Google Shape;146;p23">
            <a:extLst>
              <a:ext uri="{FF2B5EF4-FFF2-40B4-BE49-F238E27FC236}">
                <a16:creationId xmlns:a16="http://schemas.microsoft.com/office/drawing/2014/main" id="{07DED43A-B513-F4C4-5254-EB460EB3B165}"/>
              </a:ext>
            </a:extLst>
          </p:cNvPr>
          <p:cNvSpPr txBox="1"/>
          <p:nvPr/>
        </p:nvSpPr>
        <p:spPr>
          <a:xfrm>
            <a:off x="358003" y="1971163"/>
            <a:ext cx="3462534" cy="371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buFont typeface="Arial"/>
              <a:buNone/>
              <a:tabLst/>
              <a:defRPr/>
            </a:pPr>
            <a:r>
              <a:rPr lang="it-IT" dirty="0">
                <a:solidFill>
                  <a:srgbClr val="004E5A"/>
                </a:solidFill>
                <a:highlight>
                  <a:srgbClr val="E2FF59"/>
                </a:highlight>
                <a:latin typeface="Poppins"/>
                <a:cs typeface="Poppins"/>
                <a:sym typeface="Poppins"/>
              </a:rPr>
              <a:t>Emanuele Padovani</a:t>
            </a:r>
            <a:r>
              <a:rPr kumimoji="0" lang="it-IT" sz="1400" b="0" u="none" strike="noStrike" kern="0" cap="none" spc="0" normalizeH="0" baseline="0" noProof="0" dirty="0">
                <a:ln>
                  <a:noFill/>
                </a:ln>
                <a:solidFill>
                  <a:srgbClr val="F6F3EC"/>
                </a:solidFill>
                <a:effectLst/>
                <a:uLnTx/>
                <a:uFillTx/>
                <a:latin typeface="Poppins"/>
                <a:ea typeface="Poppins"/>
                <a:cs typeface="Poppins"/>
                <a:sym typeface="Poppins"/>
              </a:rPr>
              <a:t>,</a:t>
            </a:r>
            <a:br>
              <a:rPr kumimoji="0" lang="it-IT" sz="1400" b="0" u="none" strike="noStrike" kern="0" cap="none" spc="0" normalizeH="0" baseline="0" noProof="0" dirty="0">
                <a:ln>
                  <a:noFill/>
                </a:ln>
                <a:solidFill>
                  <a:srgbClr val="F6F3EC"/>
                </a:solidFill>
                <a:effectLst/>
                <a:uLnTx/>
                <a:uFillTx/>
                <a:latin typeface="Poppins"/>
                <a:ea typeface="Poppins"/>
                <a:cs typeface="Poppins"/>
                <a:sym typeface="Poppins"/>
              </a:rPr>
            </a:br>
            <a:r>
              <a:rPr kumimoji="0" lang="it-IT" sz="1400" b="0" u="none" strike="noStrike" kern="0" cap="none" spc="0" normalizeH="0" baseline="0" noProof="0" dirty="0">
                <a:ln>
                  <a:noFill/>
                </a:ln>
                <a:solidFill>
                  <a:srgbClr val="F6F3EC"/>
                </a:solidFill>
                <a:effectLst/>
                <a:uLnTx/>
                <a:uFillTx/>
                <a:latin typeface="Poppins"/>
                <a:ea typeface="Poppins"/>
                <a:cs typeface="Poppins"/>
                <a:sym typeface="Poppins"/>
              </a:rPr>
              <a:t>professore public </a:t>
            </a:r>
            <a:r>
              <a:rPr kumimoji="0" lang="it-IT" sz="1400" b="0" u="none" strike="noStrike" kern="0" cap="none" spc="0" normalizeH="0" baseline="0" noProof="0" dirty="0" err="1">
                <a:ln>
                  <a:noFill/>
                </a:ln>
                <a:solidFill>
                  <a:srgbClr val="F6F3EC"/>
                </a:solidFill>
                <a:effectLst/>
                <a:uLnTx/>
                <a:uFillTx/>
                <a:latin typeface="Poppins"/>
                <a:ea typeface="Poppins"/>
                <a:cs typeface="Poppins"/>
                <a:sym typeface="Poppins"/>
              </a:rPr>
              <a:t>managemnet</a:t>
            </a:r>
            <a:r>
              <a:rPr kumimoji="0" lang="it-IT" sz="1400" b="0" u="none" strike="noStrike" kern="0" cap="none" spc="0" normalizeH="0" baseline="0" noProof="0" dirty="0">
                <a:ln>
                  <a:noFill/>
                </a:ln>
                <a:solidFill>
                  <a:srgbClr val="F6F3EC"/>
                </a:solidFill>
                <a:effectLst/>
                <a:uLnTx/>
                <a:uFillTx/>
                <a:latin typeface="Poppins"/>
                <a:ea typeface="Poppins"/>
                <a:cs typeface="Poppins"/>
                <a:sym typeface="Poppins"/>
              </a:rPr>
              <a:t> &amp; accounting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F20FAD54-D0A9-D950-7A99-0CD8D598DBAE}"/>
              </a:ext>
            </a:extLst>
          </p:cNvPr>
          <p:cNvSpPr txBox="1"/>
          <p:nvPr/>
        </p:nvSpPr>
        <p:spPr>
          <a:xfrm>
            <a:off x="358003" y="1435636"/>
            <a:ext cx="442857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F6F3EC"/>
                </a:solidFill>
                <a:effectLst/>
                <a:uLnTx/>
                <a:uFillTx/>
                <a:latin typeface="Poppins"/>
                <a:cs typeface="Poppins"/>
                <a:sym typeface="Poppins"/>
              </a:rPr>
              <a:t>Alma Mater </a:t>
            </a:r>
            <a:r>
              <a:rPr kumimoji="0" lang="it-IT" sz="1400" b="0" i="0" u="none" strike="noStrike" kern="0" cap="none" spc="0" normalizeH="0" baseline="0" noProof="0" dirty="0" err="1">
                <a:ln>
                  <a:noFill/>
                </a:ln>
                <a:solidFill>
                  <a:srgbClr val="F6F3EC"/>
                </a:solidFill>
                <a:effectLst/>
                <a:uLnTx/>
                <a:uFillTx/>
                <a:latin typeface="Poppins"/>
                <a:cs typeface="Poppins"/>
                <a:sym typeface="Poppins"/>
              </a:rPr>
              <a:t>Studiorum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F6F3EC"/>
                </a:solidFill>
                <a:effectLst/>
                <a:uLnTx/>
                <a:uFillTx/>
                <a:latin typeface="Poppins"/>
                <a:cs typeface="Poppins"/>
                <a:sym typeface="Poppins"/>
              </a:rPr>
              <a:t> Università di Bologna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2" name="Google Shape;146;p23">
            <a:extLst>
              <a:ext uri="{FF2B5EF4-FFF2-40B4-BE49-F238E27FC236}">
                <a16:creationId xmlns:a16="http://schemas.microsoft.com/office/drawing/2014/main" id="{7DAF9FD5-4DB0-A6D9-EE18-54C7A8176C50}"/>
              </a:ext>
            </a:extLst>
          </p:cNvPr>
          <p:cNvSpPr txBox="1"/>
          <p:nvPr/>
        </p:nvSpPr>
        <p:spPr>
          <a:xfrm>
            <a:off x="358003" y="2827327"/>
            <a:ext cx="3351215" cy="359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buFont typeface="Arial"/>
              <a:buNone/>
              <a:tabLst/>
              <a:defRPr/>
            </a:pPr>
            <a:r>
              <a:rPr lang="it-IT" dirty="0">
                <a:solidFill>
                  <a:srgbClr val="004E5A"/>
                </a:solidFill>
                <a:highlight>
                  <a:srgbClr val="E2FF59"/>
                </a:highlight>
                <a:latin typeface="Poppins"/>
                <a:cs typeface="Poppins"/>
                <a:sym typeface="Poppins"/>
              </a:rPr>
              <a:t>Gian Lorenzo Preite</a:t>
            </a:r>
            <a:r>
              <a:rPr kumimoji="0" lang="it-IT" sz="1400" b="0" u="none" strike="noStrike" kern="0" cap="none" spc="0" normalizeH="0" baseline="0" noProof="0" dirty="0">
                <a:ln>
                  <a:noFill/>
                </a:ln>
                <a:solidFill>
                  <a:srgbClr val="F6F3EC"/>
                </a:solidFill>
                <a:effectLst/>
                <a:uLnTx/>
                <a:uFillTx/>
                <a:latin typeface="Poppins"/>
                <a:ea typeface="Poppins"/>
                <a:cs typeface="Poppins"/>
                <a:sym typeface="Poppins"/>
              </a:rPr>
              <a:t>,</a:t>
            </a:r>
            <a:br>
              <a:rPr kumimoji="0" lang="it-IT" sz="1400" b="0" u="none" strike="noStrike" kern="0" cap="none" spc="0" normalizeH="0" baseline="0" noProof="0" dirty="0">
                <a:ln>
                  <a:noFill/>
                </a:ln>
                <a:solidFill>
                  <a:srgbClr val="F6F3EC"/>
                </a:solidFill>
                <a:effectLst/>
                <a:uLnTx/>
                <a:uFillTx/>
                <a:latin typeface="Poppins"/>
                <a:ea typeface="Poppins"/>
                <a:cs typeface="Poppins"/>
                <a:sym typeface="Poppins"/>
              </a:rPr>
            </a:br>
            <a:r>
              <a:rPr kumimoji="0" lang="it-IT" sz="1400" b="0" u="none" strike="noStrike" kern="0" cap="none" spc="0" normalizeH="0" baseline="0" noProof="0" dirty="0">
                <a:ln>
                  <a:noFill/>
                </a:ln>
                <a:solidFill>
                  <a:srgbClr val="F6F3EC"/>
                </a:solidFill>
                <a:effectLst/>
                <a:uLnTx/>
                <a:uFillTx/>
                <a:latin typeface="Poppins"/>
                <a:ea typeface="Poppins"/>
                <a:cs typeface="Poppins"/>
                <a:sym typeface="Poppins"/>
              </a:rPr>
              <a:t>dottorando public governance management e policy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A013160-618C-A640-DD88-79380D2138DE}"/>
              </a:ext>
            </a:extLst>
          </p:cNvPr>
          <p:cNvSpPr txBox="1"/>
          <p:nvPr/>
        </p:nvSpPr>
        <p:spPr>
          <a:xfrm>
            <a:off x="4786576" y="1438070"/>
            <a:ext cx="34559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F6F3EC"/>
                </a:solidFill>
                <a:effectLst/>
                <a:uLnTx/>
                <a:uFillTx/>
                <a:latin typeface="Poppins"/>
                <a:cs typeface="Poppins"/>
                <a:sym typeface="Poppins"/>
              </a:rPr>
              <a:t>Università degli Studi di Bergamo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" name="Google Shape;146;p23">
            <a:extLst>
              <a:ext uri="{FF2B5EF4-FFF2-40B4-BE49-F238E27FC236}">
                <a16:creationId xmlns:a16="http://schemas.microsoft.com/office/drawing/2014/main" id="{9EB0F64C-F763-CC37-D818-E8A78BCB6BA0}"/>
              </a:ext>
            </a:extLst>
          </p:cNvPr>
          <p:cNvSpPr txBox="1"/>
          <p:nvPr/>
        </p:nvSpPr>
        <p:spPr>
          <a:xfrm>
            <a:off x="4786576" y="1976133"/>
            <a:ext cx="2697994" cy="371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buFont typeface="Arial"/>
              <a:buNone/>
              <a:tabLst/>
              <a:defRPr/>
            </a:pPr>
            <a:r>
              <a:rPr lang="it-IT" dirty="0">
                <a:solidFill>
                  <a:srgbClr val="004E5A"/>
                </a:solidFill>
                <a:highlight>
                  <a:srgbClr val="E2FF59"/>
                </a:highlight>
                <a:latin typeface="Poppins"/>
                <a:cs typeface="Poppins"/>
                <a:sym typeface="Poppins"/>
              </a:rPr>
              <a:t>Maria Francesca Sicilia</a:t>
            </a:r>
            <a:r>
              <a:rPr kumimoji="0" lang="it-IT" sz="1400" b="0" u="none" strike="noStrike" kern="0" cap="none" spc="0" normalizeH="0" baseline="0" noProof="0" dirty="0">
                <a:ln>
                  <a:noFill/>
                </a:ln>
                <a:solidFill>
                  <a:srgbClr val="F6F3EC"/>
                </a:solidFill>
                <a:effectLst/>
                <a:uLnTx/>
                <a:uFillTx/>
                <a:latin typeface="Poppins"/>
                <a:ea typeface="Poppins"/>
                <a:cs typeface="Poppins"/>
                <a:sym typeface="Poppins"/>
              </a:rPr>
              <a:t>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buFont typeface="Arial"/>
              <a:buNone/>
              <a:tabLst/>
              <a:defRPr/>
            </a:pPr>
            <a:r>
              <a:rPr lang="it-IT" dirty="0">
                <a:solidFill>
                  <a:srgbClr val="F6F3EC"/>
                </a:solidFill>
                <a:latin typeface="Poppins"/>
                <a:ea typeface="Poppins"/>
                <a:cs typeface="Poppins"/>
                <a:sym typeface="Poppins"/>
              </a:rPr>
              <a:t>professoressa public </a:t>
            </a:r>
            <a:r>
              <a:rPr lang="it-IT" dirty="0" err="1">
                <a:solidFill>
                  <a:srgbClr val="F6F3EC"/>
                </a:solidFill>
                <a:latin typeface="Poppins"/>
                <a:ea typeface="Poppins"/>
                <a:cs typeface="Poppins"/>
                <a:sym typeface="Poppins"/>
              </a:rPr>
              <a:t>sector</a:t>
            </a:r>
            <a:r>
              <a:rPr lang="it-IT" dirty="0">
                <a:solidFill>
                  <a:srgbClr val="F6F3EC"/>
                </a:solidFill>
                <a:latin typeface="Poppins"/>
                <a:ea typeface="Poppins"/>
                <a:cs typeface="Poppins"/>
                <a:sym typeface="Poppins"/>
              </a:rPr>
              <a:t> accounting &amp; management  </a:t>
            </a:r>
            <a:endParaRPr kumimoji="0" lang="it-IT" sz="1400" b="0" u="none" strike="noStrike" kern="0" cap="none" spc="0" normalizeH="0" baseline="0" noProof="0" dirty="0">
              <a:ln>
                <a:noFill/>
              </a:ln>
              <a:solidFill>
                <a:srgbClr val="F6F3EC"/>
              </a:solidFill>
              <a:effectLst/>
              <a:uLnTx/>
              <a:uFillTx/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" name="Google Shape;146;p23">
            <a:extLst>
              <a:ext uri="{FF2B5EF4-FFF2-40B4-BE49-F238E27FC236}">
                <a16:creationId xmlns:a16="http://schemas.microsoft.com/office/drawing/2014/main" id="{ADD1570A-D35E-F60C-2BBF-863BA0D8D15A}"/>
              </a:ext>
            </a:extLst>
          </p:cNvPr>
          <p:cNvSpPr txBox="1"/>
          <p:nvPr/>
        </p:nvSpPr>
        <p:spPr>
          <a:xfrm>
            <a:off x="4786576" y="2827327"/>
            <a:ext cx="2525486" cy="359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buFont typeface="Arial"/>
              <a:buNone/>
              <a:tabLst/>
              <a:defRPr/>
            </a:pPr>
            <a:r>
              <a:rPr lang="it-IT" dirty="0">
                <a:solidFill>
                  <a:srgbClr val="004E5A"/>
                </a:solidFill>
                <a:highlight>
                  <a:srgbClr val="E2FF59"/>
                </a:highlight>
                <a:latin typeface="Poppins"/>
                <a:cs typeface="Poppins"/>
                <a:sym typeface="Poppins"/>
              </a:rPr>
              <a:t>Francesco Paolo Ricapito</a:t>
            </a:r>
            <a:r>
              <a:rPr lang="it-IT" dirty="0">
                <a:solidFill>
                  <a:srgbClr val="F6F3EC"/>
                </a:solidFill>
                <a:latin typeface="Poppins"/>
                <a:ea typeface="Poppins"/>
                <a:cs typeface="Poppins"/>
                <a:sym typeface="Poppins"/>
              </a:rPr>
              <a:t>,</a:t>
            </a:r>
            <a:br>
              <a:rPr lang="it-IT" dirty="0">
                <a:solidFill>
                  <a:srgbClr val="F6F3EC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lang="it-IT" dirty="0">
                <a:solidFill>
                  <a:srgbClr val="F6F3EC"/>
                </a:solidFill>
                <a:latin typeface="Poppins"/>
                <a:ea typeface="Poppins"/>
                <a:cs typeface="Poppins"/>
                <a:sym typeface="Poppins"/>
              </a:rPr>
              <a:t>assegnista di ricerca</a:t>
            </a:r>
            <a:endParaRPr kumimoji="0" lang="it-IT" sz="1400" b="0" u="none" strike="noStrike" kern="0" cap="none" spc="0" normalizeH="0" baseline="0" noProof="0" dirty="0">
              <a:ln>
                <a:noFill/>
              </a:ln>
              <a:solidFill>
                <a:srgbClr val="F6F3EC"/>
              </a:solidFill>
              <a:effectLst/>
              <a:uLnTx/>
              <a:uFillTx/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" name="Google Shape;146;p23">
            <a:extLst>
              <a:ext uri="{FF2B5EF4-FFF2-40B4-BE49-F238E27FC236}">
                <a16:creationId xmlns:a16="http://schemas.microsoft.com/office/drawing/2014/main" id="{65DE1F5B-436C-300A-CA50-EABBE7A508F8}"/>
              </a:ext>
            </a:extLst>
          </p:cNvPr>
          <p:cNvSpPr txBox="1"/>
          <p:nvPr/>
        </p:nvSpPr>
        <p:spPr>
          <a:xfrm>
            <a:off x="358002" y="3733076"/>
            <a:ext cx="3351215" cy="359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buFont typeface="Arial"/>
              <a:buNone/>
              <a:tabLst/>
              <a:defRPr/>
            </a:pPr>
            <a:r>
              <a:rPr lang="it-IT" dirty="0">
                <a:solidFill>
                  <a:srgbClr val="004E5A"/>
                </a:solidFill>
                <a:highlight>
                  <a:srgbClr val="E2FF59"/>
                </a:highlight>
                <a:latin typeface="Poppins"/>
                <a:cs typeface="Poppins"/>
                <a:sym typeface="Poppins"/>
              </a:rPr>
              <a:t>TBD</a:t>
            </a:r>
            <a:r>
              <a:rPr kumimoji="0" lang="it-IT" sz="1400" b="0" u="none" strike="noStrike" kern="0" cap="none" spc="0" normalizeH="0" baseline="0" noProof="0" dirty="0">
                <a:ln>
                  <a:noFill/>
                </a:ln>
                <a:solidFill>
                  <a:srgbClr val="F6F3EC"/>
                </a:solidFill>
                <a:effectLst/>
                <a:uLnTx/>
                <a:uFillTx/>
                <a:latin typeface="Poppins"/>
                <a:ea typeface="Poppins"/>
                <a:cs typeface="Poppins"/>
                <a:sym typeface="Poppins"/>
              </a:rPr>
              <a:t>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buFont typeface="Arial"/>
              <a:buNone/>
              <a:tabLst/>
              <a:defRPr/>
            </a:pPr>
            <a:r>
              <a:rPr lang="it-IT" dirty="0">
                <a:solidFill>
                  <a:srgbClr val="F6F3EC"/>
                </a:solidFill>
                <a:latin typeface="Poppins"/>
                <a:ea typeface="Poppins"/>
                <a:cs typeface="Poppins"/>
                <a:sym typeface="Poppins"/>
              </a:rPr>
              <a:t>assegnista di ricerca </a:t>
            </a:r>
            <a:r>
              <a:rPr kumimoji="0" lang="it-IT" sz="1400" b="0" u="none" strike="noStrike" kern="0" cap="none" spc="0" normalizeH="0" baseline="0" noProof="0" dirty="0">
                <a:ln>
                  <a:noFill/>
                </a:ln>
                <a:solidFill>
                  <a:srgbClr val="F6F3EC"/>
                </a:solidFill>
                <a:effectLst/>
                <a:uLnTx/>
                <a:uFillTx/>
                <a:latin typeface="Poppins"/>
                <a:ea typeface="Poppins"/>
                <a:cs typeface="Poppins"/>
                <a:sym typeface="Poppins"/>
              </a:rPr>
              <a:t>(da 2/24)</a:t>
            </a:r>
          </a:p>
        </p:txBody>
      </p:sp>
    </p:spTree>
    <p:extLst>
      <p:ext uri="{BB962C8B-B14F-4D97-AF65-F5344CB8AC3E}">
        <p14:creationId xmlns:p14="http://schemas.microsoft.com/office/powerpoint/2010/main" val="1925505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E5A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/>
          <p:nvPr/>
        </p:nvSpPr>
        <p:spPr>
          <a:xfrm>
            <a:off x="18500" y="4551450"/>
            <a:ext cx="9144000" cy="592200"/>
          </a:xfrm>
          <a:prstGeom prst="rect">
            <a:avLst/>
          </a:prstGeom>
          <a:solidFill>
            <a:srgbClr val="F6F3E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4" name="Google Shape;13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204" cy="6042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Elemento grafico 4">
            <a:extLst>
              <a:ext uri="{FF2B5EF4-FFF2-40B4-BE49-F238E27FC236}">
                <a16:creationId xmlns:a16="http://schemas.microsoft.com/office/drawing/2014/main" id="{873ADFA1-6114-A363-ED7E-DE1030AB01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03216" y="335365"/>
            <a:ext cx="687604" cy="271759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92AA332D-B36A-9019-665F-94D5EF6CE5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43124" y="336945"/>
            <a:ext cx="1076653" cy="268599"/>
          </a:xfrm>
          <a:prstGeom prst="rect">
            <a:avLst/>
          </a:prstGeom>
        </p:spPr>
      </p:pic>
      <p:sp>
        <p:nvSpPr>
          <p:cNvPr id="8" name="Google Shape;146;p23">
            <a:extLst>
              <a:ext uri="{FF2B5EF4-FFF2-40B4-BE49-F238E27FC236}">
                <a16:creationId xmlns:a16="http://schemas.microsoft.com/office/drawing/2014/main" id="{B402D065-46FD-DE7E-9B2E-21B54FC03394}"/>
              </a:ext>
            </a:extLst>
          </p:cNvPr>
          <p:cNvSpPr txBox="1"/>
          <p:nvPr/>
        </p:nvSpPr>
        <p:spPr>
          <a:xfrm>
            <a:off x="256784" y="1752321"/>
            <a:ext cx="8196934" cy="1609445"/>
          </a:xfrm>
          <a:prstGeom prst="rect">
            <a:avLst/>
          </a:prstGeom>
          <a:solidFill>
            <a:srgbClr val="004E5A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dirty="0">
              <a:solidFill>
                <a:srgbClr val="F6F3EC"/>
              </a:solidFill>
              <a:highlight>
                <a:srgbClr val="004E5A"/>
              </a:highlight>
              <a:latin typeface="Poppins"/>
              <a:ea typeface="Poppins"/>
              <a:cs typeface="Poppins"/>
              <a:sym typeface="Poppins"/>
            </a:endParaRPr>
          </a:p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rabicPeriod"/>
            </a:pPr>
            <a:r>
              <a:rPr lang="it-IT" dirty="0">
                <a:solidFill>
                  <a:srgbClr val="F6F3EC"/>
                </a:solidFill>
                <a:highlight>
                  <a:srgbClr val="004E5A"/>
                </a:highlight>
                <a:latin typeface="Poppins"/>
                <a:ea typeface="Poppins"/>
                <a:cs typeface="Poppins"/>
                <a:sym typeface="Poppins"/>
              </a:rPr>
              <a:t>elaborare </a:t>
            </a:r>
            <a:r>
              <a:rPr lang="it-IT" dirty="0">
                <a:solidFill>
                  <a:srgbClr val="004E5A"/>
                </a:solidFill>
                <a:highlight>
                  <a:srgbClr val="E2FF59"/>
                </a:highlight>
                <a:latin typeface="Poppins"/>
                <a:cs typeface="Poppins"/>
                <a:sym typeface="Poppins"/>
              </a:rPr>
              <a:t>nuovi indicatori </a:t>
            </a:r>
            <a:r>
              <a:rPr lang="it-IT" dirty="0">
                <a:solidFill>
                  <a:srgbClr val="F6F3EC"/>
                </a:solidFill>
                <a:highlight>
                  <a:srgbClr val="004E5A"/>
                </a:highlight>
                <a:latin typeface="Poppins"/>
                <a:ea typeface="Poppins"/>
                <a:cs typeface="Poppins"/>
                <a:sym typeface="Poppins"/>
              </a:rPr>
              <a:t>di servizi sociali locali derivati da algoritmi specifici basati su dati </a:t>
            </a:r>
            <a:r>
              <a:rPr lang="it-IT" dirty="0">
                <a:solidFill>
                  <a:srgbClr val="004E5A"/>
                </a:solidFill>
                <a:highlight>
                  <a:srgbClr val="E2FF59"/>
                </a:highlight>
                <a:latin typeface="Poppins"/>
                <a:cs typeface="Poppins"/>
                <a:sym typeface="Poppins"/>
              </a:rPr>
              <a:t>già raccolti </a:t>
            </a:r>
            <a:r>
              <a:rPr lang="it-IT" dirty="0">
                <a:solidFill>
                  <a:srgbClr val="F6F3EC"/>
                </a:solidFill>
                <a:highlight>
                  <a:srgbClr val="004E5A"/>
                </a:highlight>
                <a:latin typeface="Poppins"/>
                <a:ea typeface="Poppins"/>
                <a:cs typeface="Poppins"/>
                <a:sym typeface="Poppins"/>
              </a:rPr>
              <a:t>disponibili su diverse piattaforme.</a:t>
            </a:r>
          </a:p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rabicPeriod"/>
            </a:pPr>
            <a:endParaRPr lang="it-IT" dirty="0">
              <a:solidFill>
                <a:srgbClr val="F6F3EC"/>
              </a:solidFill>
              <a:highlight>
                <a:srgbClr val="004E5A"/>
              </a:highlight>
              <a:latin typeface="Poppins"/>
              <a:ea typeface="Poppins"/>
              <a:cs typeface="Poppins"/>
              <a:sym typeface="Poppins"/>
            </a:endParaRPr>
          </a:p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rabicPeriod"/>
            </a:pPr>
            <a:r>
              <a:rPr lang="it-IT" dirty="0">
                <a:solidFill>
                  <a:srgbClr val="004E5A"/>
                </a:solidFill>
                <a:highlight>
                  <a:srgbClr val="E2FF59"/>
                </a:highlight>
                <a:latin typeface="Poppins"/>
                <a:cs typeface="Poppins"/>
                <a:sym typeface="Poppins"/>
              </a:rPr>
              <a:t>co-creare</a:t>
            </a:r>
            <a:r>
              <a:rPr lang="it-IT" dirty="0">
                <a:solidFill>
                  <a:srgbClr val="F6F3EC"/>
                </a:solidFill>
                <a:highlight>
                  <a:srgbClr val="004E5A"/>
                </a:highlight>
                <a:latin typeface="Poppins"/>
                <a:ea typeface="Poppins"/>
                <a:cs typeface="Poppins"/>
                <a:sym typeface="Poppins"/>
              </a:rPr>
              <a:t> con esperti rilevanti e </a:t>
            </a:r>
            <a:r>
              <a:rPr lang="it-IT" dirty="0">
                <a:solidFill>
                  <a:srgbClr val="004E5A"/>
                </a:solidFill>
                <a:highlight>
                  <a:srgbClr val="E2FF59"/>
                </a:highlight>
                <a:latin typeface="Poppins"/>
                <a:cs typeface="Poppins"/>
                <a:sym typeface="Poppins"/>
              </a:rPr>
              <a:t>raccogliere un nuovo insieme di indicatori </a:t>
            </a:r>
            <a:r>
              <a:rPr lang="it-IT" dirty="0">
                <a:solidFill>
                  <a:srgbClr val="F6F3EC"/>
                </a:solidFill>
                <a:highlight>
                  <a:srgbClr val="004E5A"/>
                </a:highlight>
                <a:latin typeface="Poppins"/>
                <a:ea typeface="Poppins"/>
                <a:cs typeface="Poppins"/>
                <a:sym typeface="Poppins"/>
              </a:rPr>
              <a:t>chiave di performance per un campione di enti locali.</a:t>
            </a:r>
          </a:p>
        </p:txBody>
      </p:sp>
      <p:sp>
        <p:nvSpPr>
          <p:cNvPr id="9" name="Google Shape;144;p23">
            <a:extLst>
              <a:ext uri="{FF2B5EF4-FFF2-40B4-BE49-F238E27FC236}">
                <a16:creationId xmlns:a16="http://schemas.microsoft.com/office/drawing/2014/main" id="{0EA6C2D7-8A42-76D8-EB9B-AA61F74B5FB4}"/>
              </a:ext>
            </a:extLst>
          </p:cNvPr>
          <p:cNvSpPr txBox="1"/>
          <p:nvPr/>
        </p:nvSpPr>
        <p:spPr>
          <a:xfrm>
            <a:off x="256785" y="745624"/>
            <a:ext cx="8630430" cy="592200"/>
          </a:xfrm>
          <a:prstGeom prst="rect">
            <a:avLst/>
          </a:prstGeom>
          <a:noFill/>
          <a:ln w="9525" cap="flat" cmpd="sng">
            <a:solidFill>
              <a:srgbClr val="004E5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2800" b="0" i="0" u="none" strike="noStrike" kern="0" cap="none" spc="0" normalizeH="0" baseline="0" noProof="0" dirty="0">
                <a:ln>
                  <a:noFill/>
                </a:ln>
                <a:solidFill>
                  <a:srgbClr val="E2FF59"/>
                </a:solidFill>
                <a:effectLst/>
                <a:uLnTx/>
                <a:uFillTx/>
                <a:latin typeface="Poppins SemiBold"/>
                <a:ea typeface="Poppins SemiBold"/>
                <a:cs typeface="Poppins SemiBold"/>
                <a:sym typeface="Poppins SemiBold"/>
              </a:rPr>
              <a:t>Obiettivi</a:t>
            </a:r>
            <a:endParaRPr kumimoji="0" sz="2800" b="0" i="0" u="none" strike="noStrike" kern="0" cap="none" spc="0" normalizeH="0" baseline="0" noProof="0" dirty="0">
              <a:ln>
                <a:noFill/>
              </a:ln>
              <a:solidFill>
                <a:srgbClr val="E2FF59"/>
              </a:solidFill>
              <a:effectLst/>
              <a:uLnTx/>
              <a:uFillTx/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E5A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/>
          <p:nvPr/>
        </p:nvSpPr>
        <p:spPr>
          <a:xfrm>
            <a:off x="18500" y="4551450"/>
            <a:ext cx="9144000" cy="592200"/>
          </a:xfrm>
          <a:prstGeom prst="rect">
            <a:avLst/>
          </a:prstGeom>
          <a:solidFill>
            <a:srgbClr val="F6F3E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134" name="Google Shape;13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204" cy="6042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Elemento grafico 4">
            <a:extLst>
              <a:ext uri="{FF2B5EF4-FFF2-40B4-BE49-F238E27FC236}">
                <a16:creationId xmlns:a16="http://schemas.microsoft.com/office/drawing/2014/main" id="{873ADFA1-6114-A363-ED7E-DE1030AB01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03216" y="335365"/>
            <a:ext cx="687604" cy="271759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92AA332D-B36A-9019-665F-94D5EF6CE5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43124" y="336945"/>
            <a:ext cx="1076653" cy="268599"/>
          </a:xfrm>
          <a:prstGeom prst="rect">
            <a:avLst/>
          </a:prstGeom>
        </p:spPr>
      </p:pic>
      <p:sp>
        <p:nvSpPr>
          <p:cNvPr id="8" name="Google Shape;146;p23">
            <a:extLst>
              <a:ext uri="{FF2B5EF4-FFF2-40B4-BE49-F238E27FC236}">
                <a16:creationId xmlns:a16="http://schemas.microsoft.com/office/drawing/2014/main" id="{B402D065-46FD-DE7E-9B2E-21B54FC03394}"/>
              </a:ext>
            </a:extLst>
          </p:cNvPr>
          <p:cNvSpPr txBox="1"/>
          <p:nvPr/>
        </p:nvSpPr>
        <p:spPr>
          <a:xfrm>
            <a:off x="256784" y="1752322"/>
            <a:ext cx="8196934" cy="1469850"/>
          </a:xfrm>
          <a:prstGeom prst="rect">
            <a:avLst/>
          </a:prstGeom>
          <a:solidFill>
            <a:srgbClr val="004E5A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it-IT" sz="1400" b="0" i="0" u="none" strike="noStrike" kern="0" cap="none" spc="0" normalizeH="0" baseline="0" noProof="0" dirty="0">
              <a:ln>
                <a:noFill/>
              </a:ln>
              <a:solidFill>
                <a:srgbClr val="F6F3EC"/>
              </a:solidFill>
              <a:effectLst/>
              <a:highlight>
                <a:srgbClr val="004E5A"/>
              </a:highlight>
              <a:uLnTx/>
              <a:uFillTx/>
              <a:latin typeface="Poppins"/>
              <a:ea typeface="Poppins"/>
              <a:cs typeface="Poppins"/>
              <a:sym typeface="Poppin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dirty="0">
                <a:solidFill>
                  <a:srgbClr val="F6F3EC"/>
                </a:solidFill>
                <a:highlight>
                  <a:srgbClr val="004E5A"/>
                </a:highlight>
                <a:latin typeface="Poppins"/>
                <a:ea typeface="Poppins"/>
                <a:cs typeface="Poppins"/>
                <a:sym typeface="Poppins"/>
              </a:rPr>
              <a:t>ONSST – Osservatorio Nazionale Servizi Sociali Territoriali del CNEL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dirty="0">
                <a:solidFill>
                  <a:srgbClr val="F6F3EC"/>
                </a:solidFill>
                <a:highlight>
                  <a:srgbClr val="004E5A"/>
                </a:highlight>
                <a:latin typeface="Poppins"/>
                <a:ea typeface="Poppins"/>
                <a:cs typeface="Poppins"/>
                <a:sym typeface="Poppins"/>
              </a:rPr>
              <a:t>MLPS – Ministero Lavoro Politiche Sociali (incluso gruppo di lavoro LEPS), SOSE-SOGEI spa, ISTAT, IFEL, Corte dei Conti, Regione Emilia Romagna (Direzione Generale e Settore Politiche sociali, di inclusione e pari opportunità), altre regioni, comuni/ATS</a:t>
            </a:r>
          </a:p>
        </p:txBody>
      </p:sp>
      <p:sp>
        <p:nvSpPr>
          <p:cNvPr id="9" name="Google Shape;144;p23">
            <a:extLst>
              <a:ext uri="{FF2B5EF4-FFF2-40B4-BE49-F238E27FC236}">
                <a16:creationId xmlns:a16="http://schemas.microsoft.com/office/drawing/2014/main" id="{0EA6C2D7-8A42-76D8-EB9B-AA61F74B5FB4}"/>
              </a:ext>
            </a:extLst>
          </p:cNvPr>
          <p:cNvSpPr txBox="1"/>
          <p:nvPr/>
        </p:nvSpPr>
        <p:spPr>
          <a:xfrm>
            <a:off x="256785" y="745624"/>
            <a:ext cx="8630430" cy="592200"/>
          </a:xfrm>
          <a:prstGeom prst="rect">
            <a:avLst/>
          </a:prstGeom>
          <a:noFill/>
          <a:ln w="9525" cap="flat" cmpd="sng">
            <a:solidFill>
              <a:srgbClr val="004E5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it-IT" sz="2800" dirty="0">
                <a:solidFill>
                  <a:srgbClr val="E2FF59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Assets e Stakeholders</a:t>
            </a:r>
            <a:endParaRPr kumimoji="0" sz="2800" b="0" i="0" u="none" strike="noStrike" kern="0" cap="none" spc="0" normalizeH="0" baseline="0" noProof="0" dirty="0">
              <a:ln>
                <a:noFill/>
              </a:ln>
              <a:solidFill>
                <a:srgbClr val="E2FF59"/>
              </a:solidFill>
              <a:effectLst/>
              <a:uLnTx/>
              <a:uFillTx/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530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E5A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/>
          <p:nvPr/>
        </p:nvSpPr>
        <p:spPr>
          <a:xfrm>
            <a:off x="-22140" y="4551450"/>
            <a:ext cx="9144000" cy="592200"/>
          </a:xfrm>
          <a:prstGeom prst="rect">
            <a:avLst/>
          </a:prstGeom>
          <a:solidFill>
            <a:srgbClr val="F6F3E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134" name="Google Shape;13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204" cy="6042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Elemento grafico 4">
            <a:extLst>
              <a:ext uri="{FF2B5EF4-FFF2-40B4-BE49-F238E27FC236}">
                <a16:creationId xmlns:a16="http://schemas.microsoft.com/office/drawing/2014/main" id="{873ADFA1-6114-A363-ED7E-DE1030AB01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03216" y="335365"/>
            <a:ext cx="687604" cy="271759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92AA332D-B36A-9019-665F-94D5EF6CE5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43124" y="336945"/>
            <a:ext cx="1076653" cy="268599"/>
          </a:xfrm>
          <a:prstGeom prst="rect">
            <a:avLst/>
          </a:prstGeom>
        </p:spPr>
      </p:pic>
      <p:sp>
        <p:nvSpPr>
          <p:cNvPr id="7" name="Google Shape;144;p23">
            <a:extLst>
              <a:ext uri="{FF2B5EF4-FFF2-40B4-BE49-F238E27FC236}">
                <a16:creationId xmlns:a16="http://schemas.microsoft.com/office/drawing/2014/main" id="{A5AB4AB5-6CB2-517D-EA50-0308AE10E367}"/>
              </a:ext>
            </a:extLst>
          </p:cNvPr>
          <p:cNvSpPr txBox="1"/>
          <p:nvPr/>
        </p:nvSpPr>
        <p:spPr>
          <a:xfrm>
            <a:off x="256785" y="745624"/>
            <a:ext cx="8630430" cy="592200"/>
          </a:xfrm>
          <a:prstGeom prst="rect">
            <a:avLst/>
          </a:prstGeom>
          <a:noFill/>
          <a:ln w="9525" cap="flat" cmpd="sng">
            <a:solidFill>
              <a:srgbClr val="004E5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2800" b="0" i="0" u="none" strike="noStrike" kern="0" cap="none" spc="0" normalizeH="0" baseline="0" noProof="0" dirty="0">
                <a:ln>
                  <a:noFill/>
                </a:ln>
                <a:solidFill>
                  <a:srgbClr val="E2FF59"/>
                </a:solidFill>
                <a:effectLst/>
                <a:uLnTx/>
                <a:uFillTx/>
                <a:latin typeface="Poppins SemiBold"/>
                <a:ea typeface="Poppins SemiBold"/>
                <a:cs typeface="Poppins SemiBold"/>
                <a:sym typeface="Poppins SemiBold"/>
              </a:rPr>
              <a:t>Perimetro: Servizi Assistenza Domiciliare</a:t>
            </a:r>
            <a:endParaRPr kumimoji="0" sz="2800" b="0" i="0" u="none" strike="noStrike" kern="0" cap="none" spc="0" normalizeH="0" baseline="0" noProof="0" dirty="0">
              <a:ln>
                <a:noFill/>
              </a:ln>
              <a:solidFill>
                <a:srgbClr val="E2FF59"/>
              </a:solidFill>
              <a:effectLst/>
              <a:uLnTx/>
              <a:uFillTx/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" name="Google Shape;146;p23">
            <a:extLst>
              <a:ext uri="{FF2B5EF4-FFF2-40B4-BE49-F238E27FC236}">
                <a16:creationId xmlns:a16="http://schemas.microsoft.com/office/drawing/2014/main" id="{B402D065-46FD-DE7E-9B2E-21B54FC03394}"/>
              </a:ext>
            </a:extLst>
          </p:cNvPr>
          <p:cNvSpPr txBox="1"/>
          <p:nvPr/>
        </p:nvSpPr>
        <p:spPr>
          <a:xfrm>
            <a:off x="256784" y="1251218"/>
            <a:ext cx="3283857" cy="1609445"/>
          </a:xfrm>
          <a:prstGeom prst="rect">
            <a:avLst/>
          </a:prstGeom>
          <a:solidFill>
            <a:srgbClr val="004E5A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Tx/>
              <a:buFont typeface="Arial"/>
              <a:buNone/>
              <a:tabLst/>
              <a:defRPr/>
            </a:pPr>
            <a:endParaRPr kumimoji="0" lang="it-IT" sz="1400" b="0" i="0" u="none" strike="noStrike" kern="0" cap="none" spc="0" normalizeH="0" baseline="0" noProof="0" dirty="0">
              <a:ln>
                <a:noFill/>
              </a:ln>
              <a:solidFill>
                <a:srgbClr val="F6F3EC"/>
              </a:solidFill>
              <a:effectLst/>
              <a:highlight>
                <a:srgbClr val="004E5A"/>
              </a:highlight>
              <a:uLnTx/>
              <a:uFillTx/>
              <a:latin typeface="Poppins"/>
              <a:ea typeface="Poppins"/>
              <a:cs typeface="Poppins"/>
              <a:sym typeface="Poppins"/>
            </a:endParaRPr>
          </a:p>
          <a:p>
            <a:pPr marL="285750" indent="-28575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F6F3EC"/>
                </a:solidFill>
                <a:effectLst/>
                <a:highlight>
                  <a:srgbClr val="004E5A"/>
                </a:highlight>
                <a:uLnTx/>
                <a:uFillTx/>
                <a:latin typeface="Poppins"/>
                <a:ea typeface="Poppins"/>
                <a:cs typeface="Poppins"/>
                <a:sym typeface="Poppins"/>
              </a:rPr>
              <a:t>SAD rappresenta </a:t>
            </a:r>
            <a:r>
              <a:rPr lang="it-IT" dirty="0">
                <a:solidFill>
                  <a:srgbClr val="F6F3EC"/>
                </a:solidFill>
                <a:highlight>
                  <a:srgbClr val="004E5A"/>
                </a:highlight>
                <a:latin typeface="Poppins"/>
                <a:ea typeface="Poppins"/>
                <a:cs typeface="Poppins"/>
                <a:sym typeface="Poppins"/>
              </a:rPr>
              <a:t>circa 1/3 degli interventi e servizi, intercettando anche il target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F6F3EC"/>
                </a:solidFill>
                <a:effectLst/>
                <a:highlight>
                  <a:srgbClr val="004E5A"/>
                </a:highlight>
                <a:uLnTx/>
                <a:uFillTx/>
                <a:latin typeface="Poppins"/>
                <a:ea typeface="Poppins"/>
                <a:cs typeface="Poppins"/>
                <a:sym typeface="Poppins"/>
              </a:rPr>
              <a:t> disabilità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Tx/>
              <a:tabLst/>
              <a:defRPr/>
            </a:pPr>
            <a:endParaRPr lang="it-IT" dirty="0">
              <a:solidFill>
                <a:srgbClr val="F6F3EC"/>
              </a:solidFill>
              <a:highlight>
                <a:srgbClr val="004E5A"/>
              </a:highlight>
              <a:latin typeface="Poppins"/>
              <a:ea typeface="Poppins"/>
              <a:cs typeface="Poppins"/>
              <a:sym typeface="Poppins"/>
            </a:endParaRPr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FD6DD472-7A0C-A80E-69DC-1942B79501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430676"/>
              </p:ext>
            </p:extLst>
          </p:nvPr>
        </p:nvGraphicFramePr>
        <p:xfrm>
          <a:off x="3112809" y="1465416"/>
          <a:ext cx="263356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FD6DD472-7A0C-A80E-69DC-1942B79501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9388377"/>
              </p:ext>
            </p:extLst>
          </p:nvPr>
        </p:nvGraphicFramePr>
        <p:xfrm>
          <a:off x="3251034" y="1539847"/>
          <a:ext cx="276339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A07E82A8-7E64-004F-80F7-865FEEB6DE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1811005"/>
              </p:ext>
            </p:extLst>
          </p:nvPr>
        </p:nvGraphicFramePr>
        <p:xfrm>
          <a:off x="5455406" y="1539847"/>
          <a:ext cx="3688594" cy="3019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19BCE93-C9E7-E752-631F-465662A81021}"/>
              </a:ext>
            </a:extLst>
          </p:cNvPr>
          <p:cNvSpPr txBox="1"/>
          <p:nvPr/>
        </p:nvSpPr>
        <p:spPr>
          <a:xfrm>
            <a:off x="5377150" y="1633363"/>
            <a:ext cx="108401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6F3EC"/>
                </a:solidFill>
                <a:highlight>
                  <a:srgbClr val="004E5A"/>
                </a:highlight>
                <a:latin typeface="Poppins"/>
                <a:cs typeface="Poppins"/>
                <a:sym typeface="Poppins"/>
              </a:rPr>
              <a:t>Interventi e servizi</a:t>
            </a:r>
            <a:endParaRPr lang="en-GB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611E0B6-C51E-08F5-B685-A1386E115436}"/>
              </a:ext>
            </a:extLst>
          </p:cNvPr>
          <p:cNvSpPr txBox="1"/>
          <p:nvPr/>
        </p:nvSpPr>
        <p:spPr>
          <a:xfrm>
            <a:off x="8059983" y="1636251"/>
            <a:ext cx="10840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6F3EC"/>
                </a:solidFill>
                <a:highlight>
                  <a:srgbClr val="004E5A"/>
                </a:highlight>
                <a:latin typeface="Poppins"/>
                <a:cs typeface="Poppins"/>
                <a:sym typeface="Poppins"/>
              </a:rPr>
              <a:t>Anziani</a:t>
            </a:r>
            <a:endParaRPr lang="en-GB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B2D5703-D248-1422-0A81-34E6D2DC456A}"/>
              </a:ext>
            </a:extLst>
          </p:cNvPr>
          <p:cNvSpPr txBox="1"/>
          <p:nvPr/>
        </p:nvSpPr>
        <p:spPr>
          <a:xfrm>
            <a:off x="4265300" y="1253347"/>
            <a:ext cx="38322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6F3EC"/>
                </a:solidFill>
                <a:highlight>
                  <a:srgbClr val="004E5A"/>
                </a:highlight>
                <a:latin typeface="Poppins"/>
                <a:cs typeface="Poppins"/>
                <a:sym typeface="Poppins"/>
              </a:rPr>
              <a:t>Spesa per servizi sociali, 2020 (mln. Eur)</a:t>
            </a:r>
            <a:endParaRPr lang="en-GB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42FB4FA-924A-910F-6594-F66CE4215206}"/>
              </a:ext>
            </a:extLst>
          </p:cNvPr>
          <p:cNvSpPr txBox="1"/>
          <p:nvPr/>
        </p:nvSpPr>
        <p:spPr>
          <a:xfrm>
            <a:off x="242633" y="2686047"/>
            <a:ext cx="3445962" cy="13580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it-IT" sz="1400" b="0" i="0" u="none" strike="noStrike" kern="0" cap="none" spc="0" normalizeH="0" baseline="0" noProof="0" dirty="0">
              <a:ln>
                <a:noFill/>
              </a:ln>
              <a:solidFill>
                <a:srgbClr val="F6F3EC"/>
              </a:solidFill>
              <a:effectLst/>
              <a:highlight>
                <a:srgbClr val="004E5A"/>
              </a:highlight>
              <a:uLnTx/>
              <a:uFillTx/>
              <a:latin typeface="Poppins"/>
              <a:ea typeface="Poppins"/>
              <a:cs typeface="Poppins"/>
              <a:sym typeface="Poppin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F6F3EC"/>
                </a:solidFill>
                <a:effectLst/>
                <a:highlight>
                  <a:srgbClr val="004E5A"/>
                </a:highlight>
                <a:uLnTx/>
                <a:uFillTx/>
                <a:latin typeface="Poppins"/>
                <a:ea typeface="Poppins"/>
                <a:cs typeface="Poppins"/>
                <a:sym typeface="Poppins"/>
              </a:rPr>
              <a:t>SAD come servizio «principale» per gli anziani, coerente con </a:t>
            </a:r>
            <a:r>
              <a:rPr lang="it-IT" dirty="0">
                <a:solidFill>
                  <a:srgbClr val="F6F3EC"/>
                </a:solidFill>
                <a:highlight>
                  <a:srgbClr val="004E5A"/>
                </a:highlight>
                <a:latin typeface="Poppins"/>
                <a:ea typeface="Poppins"/>
                <a:cs typeface="Poppins"/>
                <a:sym typeface="Poppins"/>
              </a:rPr>
              <a:t>linee strategiche PNRR</a:t>
            </a:r>
          </a:p>
        </p:txBody>
      </p:sp>
    </p:spTree>
    <p:extLst>
      <p:ext uri="{BB962C8B-B14F-4D97-AF65-F5344CB8AC3E}">
        <p14:creationId xmlns:p14="http://schemas.microsoft.com/office/powerpoint/2010/main" val="128022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Graphic spid="3" grpId="0">
        <p:bldAsOne/>
      </p:bldGraphic>
      <p:bldGraphic spid="4" grpId="0">
        <p:bldAsOne/>
      </p:bldGraphic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E5A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/>
          <p:nvPr/>
        </p:nvSpPr>
        <p:spPr>
          <a:xfrm>
            <a:off x="18500" y="4551450"/>
            <a:ext cx="9144000" cy="592200"/>
          </a:xfrm>
          <a:prstGeom prst="rect">
            <a:avLst/>
          </a:prstGeom>
          <a:solidFill>
            <a:srgbClr val="F6F3E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134" name="Google Shape;13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204" cy="6042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Elemento grafico 4">
            <a:extLst>
              <a:ext uri="{FF2B5EF4-FFF2-40B4-BE49-F238E27FC236}">
                <a16:creationId xmlns:a16="http://schemas.microsoft.com/office/drawing/2014/main" id="{873ADFA1-6114-A363-ED7E-DE1030AB01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03216" y="335365"/>
            <a:ext cx="687604" cy="271759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92AA332D-B36A-9019-665F-94D5EF6CE5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43124" y="336945"/>
            <a:ext cx="1076653" cy="268599"/>
          </a:xfrm>
          <a:prstGeom prst="rect">
            <a:avLst/>
          </a:prstGeom>
        </p:spPr>
      </p:pic>
      <p:sp>
        <p:nvSpPr>
          <p:cNvPr id="7" name="Google Shape;144;p23">
            <a:extLst>
              <a:ext uri="{FF2B5EF4-FFF2-40B4-BE49-F238E27FC236}">
                <a16:creationId xmlns:a16="http://schemas.microsoft.com/office/drawing/2014/main" id="{A5AB4AB5-6CB2-517D-EA50-0308AE10E367}"/>
              </a:ext>
            </a:extLst>
          </p:cNvPr>
          <p:cNvSpPr txBox="1"/>
          <p:nvPr/>
        </p:nvSpPr>
        <p:spPr>
          <a:xfrm>
            <a:off x="256785" y="745624"/>
            <a:ext cx="8630430" cy="592200"/>
          </a:xfrm>
          <a:prstGeom prst="rect">
            <a:avLst/>
          </a:prstGeom>
          <a:noFill/>
          <a:ln w="9525" cap="flat" cmpd="sng">
            <a:solidFill>
              <a:srgbClr val="004E5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2800" b="0" i="0" u="none" strike="noStrike" kern="0" cap="none" spc="0" normalizeH="0" baseline="0" noProof="0" dirty="0">
                <a:ln>
                  <a:noFill/>
                </a:ln>
                <a:solidFill>
                  <a:srgbClr val="E2FF59"/>
                </a:solidFill>
                <a:effectLst/>
                <a:uLnTx/>
                <a:uFillTx/>
                <a:latin typeface="Poppins SemiBold"/>
                <a:ea typeface="Poppins SemiBold"/>
                <a:cs typeface="Poppins SemiBold"/>
                <a:sym typeface="Poppins SemiBold"/>
              </a:rPr>
              <a:t>Modello di riferimento</a:t>
            </a:r>
            <a:endParaRPr kumimoji="0" sz="2800" b="0" i="0" u="none" strike="noStrike" kern="0" cap="none" spc="0" normalizeH="0" baseline="0" noProof="0" dirty="0">
              <a:ln>
                <a:noFill/>
              </a:ln>
              <a:solidFill>
                <a:srgbClr val="E2FF59"/>
              </a:solidFill>
              <a:effectLst/>
              <a:uLnTx/>
              <a:uFillTx/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FD6DD472-7A0C-A80E-69DC-1942B79501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6799127"/>
              </p:ext>
            </p:extLst>
          </p:nvPr>
        </p:nvGraphicFramePr>
        <p:xfrm>
          <a:off x="3112809" y="1465416"/>
          <a:ext cx="263356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pSp>
        <p:nvGrpSpPr>
          <p:cNvPr id="13" name="Gruppo 12">
            <a:extLst>
              <a:ext uri="{FF2B5EF4-FFF2-40B4-BE49-F238E27FC236}">
                <a16:creationId xmlns:a16="http://schemas.microsoft.com/office/drawing/2014/main" id="{27373066-68DE-1137-0E72-903532E49114}"/>
              </a:ext>
            </a:extLst>
          </p:cNvPr>
          <p:cNvGrpSpPr/>
          <p:nvPr/>
        </p:nvGrpSpPr>
        <p:grpSpPr>
          <a:xfrm>
            <a:off x="447056" y="1103149"/>
            <a:ext cx="7583374" cy="2988913"/>
            <a:chOff x="745230" y="642918"/>
            <a:chExt cx="7433384" cy="4231758"/>
          </a:xfrm>
        </p:grpSpPr>
        <p:grpSp>
          <p:nvGrpSpPr>
            <p:cNvPr id="14" name="Gruppo 13">
              <a:extLst>
                <a:ext uri="{FF2B5EF4-FFF2-40B4-BE49-F238E27FC236}">
                  <a16:creationId xmlns:a16="http://schemas.microsoft.com/office/drawing/2014/main" id="{8E136216-D894-FA2E-CE34-E1787CAA9758}"/>
                </a:ext>
              </a:extLst>
            </p:cNvPr>
            <p:cNvGrpSpPr/>
            <p:nvPr/>
          </p:nvGrpSpPr>
          <p:grpSpPr>
            <a:xfrm>
              <a:off x="745230" y="1634316"/>
              <a:ext cx="7433384" cy="3240360"/>
              <a:chOff x="899592" y="260648"/>
              <a:chExt cx="7433384" cy="3240360"/>
            </a:xfrm>
          </p:grpSpPr>
          <p:sp>
            <p:nvSpPr>
              <p:cNvPr id="19" name="Rettangolo 18">
                <a:extLst>
                  <a:ext uri="{FF2B5EF4-FFF2-40B4-BE49-F238E27FC236}">
                    <a16:creationId xmlns:a16="http://schemas.microsoft.com/office/drawing/2014/main" id="{F19E43A4-F87C-9C5C-3C04-4F4265FDF165}"/>
                  </a:ext>
                </a:extLst>
              </p:cNvPr>
              <p:cNvSpPr/>
              <p:nvPr/>
            </p:nvSpPr>
            <p:spPr>
              <a:xfrm>
                <a:off x="899592" y="2132856"/>
                <a:ext cx="6480720" cy="136815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rgbClr val="E2FF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>
                  <a:solidFill>
                    <a:schemeClr val="bg1"/>
                  </a:solidFill>
                  <a:latin typeface="Poppins" pitchFamily="2" charset="77"/>
                  <a:cs typeface="Poppins" pitchFamily="2" charset="77"/>
                </a:endParaRPr>
              </a:p>
            </p:txBody>
          </p:sp>
          <p:sp>
            <p:nvSpPr>
              <p:cNvPr id="20" name="AutoShape 3">
                <a:extLst>
                  <a:ext uri="{FF2B5EF4-FFF2-40B4-BE49-F238E27FC236}">
                    <a16:creationId xmlns:a16="http://schemas.microsoft.com/office/drawing/2014/main" id="{C0498494-0D85-6580-B959-1447737145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0980" y="2348930"/>
                <a:ext cx="1076325" cy="609600"/>
              </a:xfrm>
              <a:prstGeom prst="flowChartAlternateProcess">
                <a:avLst/>
              </a:prstGeom>
              <a:noFill/>
              <a:ln w="9525">
                <a:solidFill>
                  <a:srgbClr val="E2FF5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it-IT" sz="1400" b="1" dirty="0">
                    <a:solidFill>
                      <a:srgbClr val="00606D"/>
                    </a:solidFill>
                    <a:latin typeface="Poppins" pitchFamily="2" charset="77"/>
                    <a:cs typeface="Poppins" pitchFamily="2" charset="77"/>
                  </a:rPr>
                  <a:t>Obiettivi</a:t>
                </a:r>
              </a:p>
            </p:txBody>
          </p:sp>
          <p:sp>
            <p:nvSpPr>
              <p:cNvPr id="21" name="AutoShape 6">
                <a:extLst>
                  <a:ext uri="{FF2B5EF4-FFF2-40B4-BE49-F238E27FC236}">
                    <a16:creationId xmlns:a16="http://schemas.microsoft.com/office/drawing/2014/main" id="{39453BD2-654B-F334-C8E5-9500F36681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40152" y="2348880"/>
                <a:ext cx="1076325" cy="609600"/>
              </a:xfrm>
              <a:prstGeom prst="flowChartAlternateProcess">
                <a:avLst/>
              </a:prstGeom>
              <a:noFill/>
              <a:ln w="9525">
                <a:solidFill>
                  <a:srgbClr val="E2FF5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it-IT" sz="1400" b="1" dirty="0">
                    <a:solidFill>
                      <a:srgbClr val="00606D"/>
                    </a:solidFill>
                    <a:latin typeface="Poppins" pitchFamily="2" charset="77"/>
                    <a:cs typeface="Poppins" pitchFamily="2" charset="77"/>
                  </a:rPr>
                  <a:t>Output</a:t>
                </a:r>
              </a:p>
            </p:txBody>
          </p:sp>
          <p:sp>
            <p:nvSpPr>
              <p:cNvPr id="22" name="AutoShape 7">
                <a:extLst>
                  <a:ext uri="{FF2B5EF4-FFF2-40B4-BE49-F238E27FC236}">
                    <a16:creationId xmlns:a16="http://schemas.microsoft.com/office/drawing/2014/main" id="{39A40BC4-38D3-8D96-7C0A-F4FE298012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28330" y="2348930"/>
                <a:ext cx="1076325" cy="609600"/>
              </a:xfrm>
              <a:prstGeom prst="flowChartAlternateProcess">
                <a:avLst/>
              </a:prstGeom>
              <a:noFill/>
              <a:ln w="9525">
                <a:solidFill>
                  <a:srgbClr val="E2FF5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it-IT" sz="1400" b="1" dirty="0">
                    <a:solidFill>
                      <a:srgbClr val="00606D"/>
                    </a:solidFill>
                    <a:latin typeface="Poppins" pitchFamily="2" charset="77"/>
                    <a:cs typeface="Poppins" pitchFamily="2" charset="77"/>
                  </a:rPr>
                  <a:t>Input</a:t>
                </a:r>
              </a:p>
            </p:txBody>
          </p:sp>
          <p:sp>
            <p:nvSpPr>
              <p:cNvPr id="23" name="AutoShape 8">
                <a:extLst>
                  <a:ext uri="{FF2B5EF4-FFF2-40B4-BE49-F238E27FC236}">
                    <a16:creationId xmlns:a16="http://schemas.microsoft.com/office/drawing/2014/main" id="{6B7E5DEE-9AB1-7851-ADEF-768B3C1BE3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3968" y="2348880"/>
                <a:ext cx="1076325" cy="609600"/>
              </a:xfrm>
              <a:prstGeom prst="flowChartAlternateProcess">
                <a:avLst/>
              </a:prstGeom>
              <a:noFill/>
              <a:ln w="9525">
                <a:solidFill>
                  <a:srgbClr val="E2FF5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it-IT" sz="1400" b="1" dirty="0">
                    <a:solidFill>
                      <a:srgbClr val="00606D"/>
                    </a:solidFill>
                    <a:latin typeface="Poppins" pitchFamily="2" charset="77"/>
                    <a:cs typeface="Poppins" pitchFamily="2" charset="77"/>
                  </a:rPr>
                  <a:t>Processi</a:t>
                </a:r>
              </a:p>
            </p:txBody>
          </p:sp>
          <p:cxnSp>
            <p:nvCxnSpPr>
              <p:cNvPr id="24" name="AutoShape 9">
                <a:extLst>
                  <a:ext uri="{FF2B5EF4-FFF2-40B4-BE49-F238E27FC236}">
                    <a16:creationId xmlns:a16="http://schemas.microsoft.com/office/drawing/2014/main" id="{4100963C-343C-D35D-B290-DAD0F675ECF0}"/>
                  </a:ext>
                </a:extLst>
              </p:cNvPr>
              <p:cNvCxnSpPr>
                <a:cxnSpLocks noChangeShapeType="1"/>
                <a:stCxn id="20" idx="3"/>
                <a:endCxn id="22" idx="1"/>
              </p:cNvCxnSpPr>
              <p:nvPr/>
            </p:nvCxnSpPr>
            <p:spPr bwMode="auto">
              <a:xfrm>
                <a:off x="2047305" y="2653730"/>
                <a:ext cx="581025" cy="0"/>
              </a:xfrm>
              <a:prstGeom prst="straightConnector1">
                <a:avLst/>
              </a:prstGeom>
              <a:noFill/>
              <a:ln w="28575">
                <a:solidFill>
                  <a:srgbClr val="E2FF59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" name="AutoShape 11">
                <a:extLst>
                  <a:ext uri="{FF2B5EF4-FFF2-40B4-BE49-F238E27FC236}">
                    <a16:creationId xmlns:a16="http://schemas.microsoft.com/office/drawing/2014/main" id="{09A68FCB-4719-F62E-9D0F-03DEE2FD0BF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6588224" y="1916832"/>
                <a:ext cx="3795" cy="448816"/>
              </a:xfrm>
              <a:prstGeom prst="straightConnector1">
                <a:avLst/>
              </a:prstGeom>
              <a:noFill/>
              <a:ln w="28575">
                <a:solidFill>
                  <a:srgbClr val="E2FF59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6" name="AutoShape 12">
                <a:extLst>
                  <a:ext uri="{FF2B5EF4-FFF2-40B4-BE49-F238E27FC236}">
                    <a16:creationId xmlns:a16="http://schemas.microsoft.com/office/drawing/2014/main" id="{F3FCE596-FB70-2392-EE51-E68B62B921D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6588224" y="908720"/>
                <a:ext cx="3795" cy="376808"/>
              </a:xfrm>
              <a:prstGeom prst="straightConnector1">
                <a:avLst/>
              </a:prstGeom>
              <a:noFill/>
              <a:ln w="28575">
                <a:solidFill>
                  <a:srgbClr val="E2FF59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27" name="AutoShape 14">
                <a:extLst>
                  <a:ext uri="{FF2B5EF4-FFF2-40B4-BE49-F238E27FC236}">
                    <a16:creationId xmlns:a16="http://schemas.microsoft.com/office/drawing/2014/main" id="{36581C36-D073-26CC-F220-32A37C5AA9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9592" y="980728"/>
                <a:ext cx="1148333" cy="609600"/>
              </a:xfrm>
              <a:prstGeom prst="flowChartAlternateProcess">
                <a:avLst/>
              </a:prstGeom>
              <a:noFill/>
              <a:ln w="9525">
                <a:solidFill>
                  <a:srgbClr val="E2FF5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it-IT" sz="1400" dirty="0">
                    <a:solidFill>
                      <a:schemeClr val="bg1"/>
                    </a:solidFill>
                    <a:latin typeface="Poppins" pitchFamily="2" charset="77"/>
                    <a:cs typeface="Poppins" pitchFamily="2" charset="77"/>
                  </a:rPr>
                  <a:t>Bisogni</a:t>
                </a:r>
              </a:p>
            </p:txBody>
          </p:sp>
          <p:sp>
            <p:nvSpPr>
              <p:cNvPr id="28" name="AutoShape 15">
                <a:extLst>
                  <a:ext uri="{FF2B5EF4-FFF2-40B4-BE49-F238E27FC236}">
                    <a16:creationId xmlns:a16="http://schemas.microsoft.com/office/drawing/2014/main" id="{10FEC723-C166-2FC6-BF26-8AD0E8707A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1880" y="980728"/>
                <a:ext cx="1728192" cy="609600"/>
              </a:xfrm>
              <a:prstGeom prst="flowChartAlternateProcess">
                <a:avLst/>
              </a:prstGeom>
              <a:noFill/>
              <a:ln w="9525">
                <a:solidFill>
                  <a:srgbClr val="E2FF5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it-IT" sz="1400" dirty="0">
                    <a:solidFill>
                      <a:schemeClr val="bg1"/>
                    </a:solidFill>
                    <a:latin typeface="Poppins" pitchFamily="2" charset="77"/>
                    <a:cs typeface="Poppins" pitchFamily="2" charset="77"/>
                  </a:rPr>
                  <a:t>Problemi </a:t>
                </a:r>
              </a:p>
              <a:p>
                <a:pPr algn="ctr"/>
                <a:r>
                  <a:rPr lang="it-IT" sz="1400" dirty="0">
                    <a:solidFill>
                      <a:schemeClr val="bg1"/>
                    </a:solidFill>
                    <a:latin typeface="Poppins" pitchFamily="2" charset="77"/>
                    <a:cs typeface="Poppins" pitchFamily="2" charset="77"/>
                  </a:rPr>
                  <a:t>socio-economici</a:t>
                </a:r>
              </a:p>
            </p:txBody>
          </p:sp>
          <p:cxnSp>
            <p:nvCxnSpPr>
              <p:cNvPr id="29" name="AutoShape 17">
                <a:extLst>
                  <a:ext uri="{FF2B5EF4-FFF2-40B4-BE49-F238E27FC236}">
                    <a16:creationId xmlns:a16="http://schemas.microsoft.com/office/drawing/2014/main" id="{E934475C-7A8C-3F11-5450-657DF2776733}"/>
                  </a:ext>
                </a:extLst>
              </p:cNvPr>
              <p:cNvCxnSpPr>
                <a:cxnSpLocks noChangeShapeType="1"/>
                <a:stCxn id="28" idx="1"/>
                <a:endCxn id="27" idx="3"/>
              </p:cNvCxnSpPr>
              <p:nvPr/>
            </p:nvCxnSpPr>
            <p:spPr bwMode="auto">
              <a:xfrm flipH="1">
                <a:off x="2047925" y="1285528"/>
                <a:ext cx="1443955" cy="0"/>
              </a:xfrm>
              <a:prstGeom prst="straightConnector1">
                <a:avLst/>
              </a:prstGeom>
              <a:noFill/>
              <a:ln w="28575">
                <a:solidFill>
                  <a:srgbClr val="E2FF59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30" name="AutoShape 4">
                <a:extLst>
                  <a:ext uri="{FF2B5EF4-FFF2-40B4-BE49-F238E27FC236}">
                    <a16:creationId xmlns:a16="http://schemas.microsoft.com/office/drawing/2014/main" id="{0607FEBF-B804-BC2C-F2C6-1AF74F97B4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4168" y="1268760"/>
                <a:ext cx="1079500" cy="609600"/>
              </a:xfrm>
              <a:prstGeom prst="flowChartAlternateProcess">
                <a:avLst/>
              </a:prstGeom>
              <a:noFill/>
              <a:ln w="9525">
                <a:solidFill>
                  <a:srgbClr val="E2FF5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it-IT" sz="1400" dirty="0" err="1">
                    <a:solidFill>
                      <a:schemeClr val="bg1"/>
                    </a:solidFill>
                    <a:latin typeface="Poppins" pitchFamily="2" charset="77"/>
                    <a:cs typeface="Poppins" pitchFamily="2" charset="77"/>
                  </a:rPr>
                  <a:t>Outcome</a:t>
                </a:r>
                <a:endParaRPr lang="it-IT" sz="1400" dirty="0">
                  <a:solidFill>
                    <a:schemeClr val="bg1"/>
                  </a:solidFill>
                  <a:latin typeface="Poppins" pitchFamily="2" charset="77"/>
                  <a:cs typeface="Poppins" pitchFamily="2" charset="77"/>
                </a:endParaRPr>
              </a:p>
              <a:p>
                <a:pPr algn="ctr"/>
                <a:r>
                  <a:rPr lang="it-IT" sz="1400" dirty="0">
                    <a:solidFill>
                      <a:schemeClr val="bg1"/>
                    </a:solidFill>
                    <a:latin typeface="Poppins" pitchFamily="2" charset="77"/>
                    <a:cs typeface="Poppins" pitchFamily="2" charset="77"/>
                  </a:rPr>
                  <a:t>intermedi</a:t>
                </a:r>
              </a:p>
            </p:txBody>
          </p:sp>
          <p:sp>
            <p:nvSpPr>
              <p:cNvPr id="31" name="AutoShape 4">
                <a:extLst>
                  <a:ext uri="{FF2B5EF4-FFF2-40B4-BE49-F238E27FC236}">
                    <a16:creationId xmlns:a16="http://schemas.microsoft.com/office/drawing/2014/main" id="{0FFBC90E-FDFD-415C-ECAD-8278C5486B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4168" y="332657"/>
                <a:ext cx="1080120" cy="576064"/>
              </a:xfrm>
              <a:prstGeom prst="flowChartAlternateProcess">
                <a:avLst/>
              </a:prstGeom>
              <a:noFill/>
              <a:ln w="9525">
                <a:solidFill>
                  <a:srgbClr val="E2FF5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it-IT" sz="1400" dirty="0" err="1">
                    <a:solidFill>
                      <a:schemeClr val="bg1"/>
                    </a:solidFill>
                    <a:latin typeface="Poppins" pitchFamily="2" charset="77"/>
                    <a:cs typeface="Poppins" pitchFamily="2" charset="77"/>
                  </a:rPr>
                  <a:t>Outcome</a:t>
                </a:r>
                <a:endParaRPr lang="it-IT" sz="1400" dirty="0">
                  <a:solidFill>
                    <a:schemeClr val="bg1"/>
                  </a:solidFill>
                  <a:latin typeface="Poppins" pitchFamily="2" charset="77"/>
                  <a:cs typeface="Poppins" pitchFamily="2" charset="77"/>
                </a:endParaRPr>
              </a:p>
              <a:p>
                <a:pPr algn="ctr"/>
                <a:r>
                  <a:rPr lang="it-IT" sz="1400" dirty="0">
                    <a:solidFill>
                      <a:schemeClr val="bg1"/>
                    </a:solidFill>
                    <a:latin typeface="Poppins" pitchFamily="2" charset="77"/>
                    <a:cs typeface="Poppins" pitchFamily="2" charset="77"/>
                  </a:rPr>
                  <a:t>finali</a:t>
                </a:r>
              </a:p>
            </p:txBody>
          </p:sp>
          <p:cxnSp>
            <p:nvCxnSpPr>
              <p:cNvPr id="32" name="Connettore 2 31">
                <a:extLst>
                  <a:ext uri="{FF2B5EF4-FFF2-40B4-BE49-F238E27FC236}">
                    <a16:creationId xmlns:a16="http://schemas.microsoft.com/office/drawing/2014/main" id="{CEEFC8FD-B4BA-217C-1B78-280031AF0B81}"/>
                  </a:ext>
                </a:extLst>
              </p:cNvPr>
              <p:cNvCxnSpPr/>
              <p:nvPr/>
            </p:nvCxnSpPr>
            <p:spPr>
              <a:xfrm>
                <a:off x="1475656" y="1628800"/>
                <a:ext cx="0" cy="648072"/>
              </a:xfrm>
              <a:prstGeom prst="straightConnector1">
                <a:avLst/>
              </a:prstGeom>
              <a:ln w="28575">
                <a:solidFill>
                  <a:srgbClr val="E2FF59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AutoShape 9">
                <a:extLst>
                  <a:ext uri="{FF2B5EF4-FFF2-40B4-BE49-F238E27FC236}">
                    <a16:creationId xmlns:a16="http://schemas.microsoft.com/office/drawing/2014/main" id="{35692F36-03A8-0454-D431-B10FD9E3CAC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707904" y="2636912"/>
                <a:ext cx="581025" cy="0"/>
              </a:xfrm>
              <a:prstGeom prst="straightConnector1">
                <a:avLst/>
              </a:prstGeom>
              <a:noFill/>
              <a:ln w="28575">
                <a:solidFill>
                  <a:srgbClr val="E2FF59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34" name="AutoShape 9">
                <a:extLst>
                  <a:ext uri="{FF2B5EF4-FFF2-40B4-BE49-F238E27FC236}">
                    <a16:creationId xmlns:a16="http://schemas.microsoft.com/office/drawing/2014/main" id="{1EE8682B-0D99-0A52-6EAB-6A218DD13EC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5364088" y="2636912"/>
                <a:ext cx="581025" cy="0"/>
              </a:xfrm>
              <a:prstGeom prst="straightConnector1">
                <a:avLst/>
              </a:prstGeom>
              <a:noFill/>
              <a:ln w="28575">
                <a:solidFill>
                  <a:srgbClr val="E2FF59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35" name="Connettore 2 34">
                <a:extLst>
                  <a:ext uri="{FF2B5EF4-FFF2-40B4-BE49-F238E27FC236}">
                    <a16:creationId xmlns:a16="http://schemas.microsoft.com/office/drawing/2014/main" id="{0FCDF85C-1377-A0C1-EB55-236A111AEB68}"/>
                  </a:ext>
                </a:extLst>
              </p:cNvPr>
              <p:cNvCxnSpPr/>
              <p:nvPr/>
            </p:nvCxnSpPr>
            <p:spPr>
              <a:xfrm flipH="1">
                <a:off x="5292080" y="764704"/>
                <a:ext cx="648072" cy="432048"/>
              </a:xfrm>
              <a:prstGeom prst="straightConnector1">
                <a:avLst/>
              </a:prstGeom>
              <a:ln w="28575">
                <a:solidFill>
                  <a:srgbClr val="E2FF59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ttore 2 35">
                <a:extLst>
                  <a:ext uri="{FF2B5EF4-FFF2-40B4-BE49-F238E27FC236}">
                    <a16:creationId xmlns:a16="http://schemas.microsoft.com/office/drawing/2014/main" id="{2C456AD5-057A-E7EC-1A3F-26BC419478CF}"/>
                  </a:ext>
                </a:extLst>
              </p:cNvPr>
              <p:cNvCxnSpPr/>
              <p:nvPr/>
            </p:nvCxnSpPr>
            <p:spPr>
              <a:xfrm flipH="1" flipV="1">
                <a:off x="5292080" y="1340768"/>
                <a:ext cx="720080" cy="360040"/>
              </a:xfrm>
              <a:prstGeom prst="straightConnector1">
                <a:avLst/>
              </a:prstGeom>
              <a:ln w="28575">
                <a:solidFill>
                  <a:srgbClr val="E2FF59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Forma 97">
                <a:extLst>
                  <a:ext uri="{FF2B5EF4-FFF2-40B4-BE49-F238E27FC236}">
                    <a16:creationId xmlns:a16="http://schemas.microsoft.com/office/drawing/2014/main" id="{AFC88BD1-470B-A269-F3B4-F882859C1CC3}"/>
                  </a:ext>
                </a:extLst>
              </p:cNvPr>
              <p:cNvCxnSpPr>
                <a:cxnSpLocks/>
                <a:stCxn id="22" idx="2"/>
                <a:endCxn id="21" idx="2"/>
              </p:cNvCxnSpPr>
              <p:nvPr/>
            </p:nvCxnSpPr>
            <p:spPr>
              <a:xfrm rot="5400000" flipH="1" flipV="1">
                <a:off x="4822379" y="1302594"/>
                <a:ext cx="50" cy="3311822"/>
              </a:xfrm>
              <a:prstGeom prst="bentConnector3">
                <a:avLst>
                  <a:gd name="adj1" fmla="val -457200000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CasellaDiTesto 100">
                <a:extLst>
                  <a:ext uri="{FF2B5EF4-FFF2-40B4-BE49-F238E27FC236}">
                    <a16:creationId xmlns:a16="http://schemas.microsoft.com/office/drawing/2014/main" id="{69EF6E8F-6302-6F4C-4914-AA1906F7DC77}"/>
                  </a:ext>
                </a:extLst>
              </p:cNvPr>
              <p:cNvSpPr txBox="1"/>
              <p:nvPr/>
            </p:nvSpPr>
            <p:spPr>
              <a:xfrm>
                <a:off x="4226296" y="2874510"/>
                <a:ext cx="903810" cy="3921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it-IT" sz="1200" dirty="0">
                    <a:solidFill>
                      <a:srgbClr val="002060"/>
                    </a:solidFill>
                    <a:latin typeface="Poppins" pitchFamily="2" charset="77"/>
                    <a:cs typeface="Poppins" pitchFamily="2" charset="77"/>
                  </a:rPr>
                  <a:t>efficienza</a:t>
                </a:r>
              </a:p>
            </p:txBody>
          </p:sp>
          <p:sp>
            <p:nvSpPr>
              <p:cNvPr id="39" name="Rettangolo 38">
                <a:extLst>
                  <a:ext uri="{FF2B5EF4-FFF2-40B4-BE49-F238E27FC236}">
                    <a16:creationId xmlns:a16="http://schemas.microsoft.com/office/drawing/2014/main" id="{C6F40565-98BA-C5BD-B03E-52BEBC0F220A}"/>
                  </a:ext>
                </a:extLst>
              </p:cNvPr>
              <p:cNvSpPr/>
              <p:nvPr/>
            </p:nvSpPr>
            <p:spPr>
              <a:xfrm>
                <a:off x="6012160" y="260648"/>
                <a:ext cx="1296144" cy="1728192"/>
              </a:xfrm>
              <a:prstGeom prst="rect">
                <a:avLst/>
              </a:prstGeom>
              <a:noFill/>
              <a:ln>
                <a:solidFill>
                  <a:srgbClr val="E2FF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>
                  <a:solidFill>
                    <a:schemeClr val="bg1"/>
                  </a:solidFill>
                  <a:latin typeface="Poppins" pitchFamily="2" charset="77"/>
                  <a:cs typeface="Poppins" pitchFamily="2" charset="77"/>
                </a:endParaRPr>
              </a:p>
            </p:txBody>
          </p:sp>
          <p:cxnSp>
            <p:nvCxnSpPr>
              <p:cNvPr id="40" name="Connettore 4 39">
                <a:extLst>
                  <a:ext uri="{FF2B5EF4-FFF2-40B4-BE49-F238E27FC236}">
                    <a16:creationId xmlns:a16="http://schemas.microsoft.com/office/drawing/2014/main" id="{4415FC91-5494-59F7-BAC0-A8AC23B8D337}"/>
                  </a:ext>
                </a:extLst>
              </p:cNvPr>
              <p:cNvCxnSpPr>
                <a:cxnSpLocks/>
                <a:stCxn id="21" idx="3"/>
                <a:endCxn id="39" idx="3"/>
              </p:cNvCxnSpPr>
              <p:nvPr/>
            </p:nvCxnSpPr>
            <p:spPr>
              <a:xfrm flipV="1">
                <a:off x="7016477" y="1124744"/>
                <a:ext cx="291827" cy="1528936"/>
              </a:xfrm>
              <a:prstGeom prst="bentConnector3">
                <a:avLst>
                  <a:gd name="adj1" fmla="val 178334"/>
                </a:avLst>
              </a:prstGeom>
              <a:ln w="28575">
                <a:solidFill>
                  <a:srgbClr val="E2FF5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CasellaDiTesto 107">
                <a:extLst>
                  <a:ext uri="{FF2B5EF4-FFF2-40B4-BE49-F238E27FC236}">
                    <a16:creationId xmlns:a16="http://schemas.microsoft.com/office/drawing/2014/main" id="{7CF7AAE0-2628-4E67-9740-EE42BD3D50F2}"/>
                  </a:ext>
                </a:extLst>
              </p:cNvPr>
              <p:cNvSpPr txBox="1"/>
              <p:nvPr/>
            </p:nvSpPr>
            <p:spPr>
              <a:xfrm>
                <a:off x="7512444" y="1698141"/>
                <a:ext cx="820532" cy="6536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it-IT" sz="1200" dirty="0">
                    <a:solidFill>
                      <a:schemeClr val="bg1"/>
                    </a:solidFill>
                    <a:latin typeface="Poppins" pitchFamily="2" charset="77"/>
                    <a:cs typeface="Poppins" pitchFamily="2" charset="77"/>
                  </a:rPr>
                  <a:t>Efficacia</a:t>
                </a:r>
              </a:p>
              <a:p>
                <a:r>
                  <a:rPr lang="it-IT" sz="1200" dirty="0">
                    <a:solidFill>
                      <a:schemeClr val="bg1"/>
                    </a:solidFill>
                    <a:latin typeface="Poppins" pitchFamily="2" charset="77"/>
                    <a:cs typeface="Poppins" pitchFamily="2" charset="77"/>
                  </a:rPr>
                  <a:t> sociale</a:t>
                </a:r>
              </a:p>
            </p:txBody>
          </p:sp>
          <p:cxnSp>
            <p:nvCxnSpPr>
              <p:cNvPr id="42" name="Forma 109">
                <a:extLst>
                  <a:ext uri="{FF2B5EF4-FFF2-40B4-BE49-F238E27FC236}">
                    <a16:creationId xmlns:a16="http://schemas.microsoft.com/office/drawing/2014/main" id="{8BD521E3-364E-FE8A-9225-EBAE38B918C1}"/>
                  </a:ext>
                </a:extLst>
              </p:cNvPr>
              <p:cNvCxnSpPr/>
              <p:nvPr/>
            </p:nvCxnSpPr>
            <p:spPr>
              <a:xfrm rot="5400000" flipH="1" flipV="1">
                <a:off x="4412543" y="60065"/>
                <a:ext cx="1545752" cy="4251173"/>
              </a:xfrm>
              <a:prstGeom prst="bentConnector4">
                <a:avLst>
                  <a:gd name="adj1" fmla="val -27935"/>
                  <a:gd name="adj2" fmla="val 103034"/>
                </a:avLst>
              </a:prstGeom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CasellaDiTesto 119">
                <a:extLst>
                  <a:ext uri="{FF2B5EF4-FFF2-40B4-BE49-F238E27FC236}">
                    <a16:creationId xmlns:a16="http://schemas.microsoft.com/office/drawing/2014/main" id="{6E71ADC7-6A4B-77D7-A676-9FAD40A03A17}"/>
                  </a:ext>
                </a:extLst>
              </p:cNvPr>
              <p:cNvSpPr txBox="1"/>
              <p:nvPr/>
            </p:nvSpPr>
            <p:spPr>
              <a:xfrm>
                <a:off x="4436368" y="3085889"/>
                <a:ext cx="1337488" cy="3921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it-IT" sz="1200" dirty="0">
                    <a:solidFill>
                      <a:srgbClr val="FFFF00"/>
                    </a:solidFill>
                    <a:latin typeface="Poppins" pitchFamily="2" charset="77"/>
                    <a:cs typeface="Poppins" pitchFamily="2" charset="77"/>
                  </a:rPr>
                  <a:t>costo-efficacia</a:t>
                </a:r>
              </a:p>
            </p:txBody>
          </p:sp>
        </p:grpSp>
        <p:grpSp>
          <p:nvGrpSpPr>
            <p:cNvPr id="15" name="Gruppo 14">
              <a:extLst>
                <a:ext uri="{FF2B5EF4-FFF2-40B4-BE49-F238E27FC236}">
                  <a16:creationId xmlns:a16="http://schemas.microsoft.com/office/drawing/2014/main" id="{F47F86D7-5A97-2BEB-F3DD-053B3672DF20}"/>
                </a:ext>
              </a:extLst>
            </p:cNvPr>
            <p:cNvGrpSpPr/>
            <p:nvPr/>
          </p:nvGrpSpPr>
          <p:grpSpPr>
            <a:xfrm>
              <a:off x="6000760" y="642918"/>
              <a:ext cx="1038943" cy="991398"/>
              <a:chOff x="6000760" y="642918"/>
              <a:chExt cx="1038943" cy="991398"/>
            </a:xfrm>
          </p:grpSpPr>
          <p:sp>
            <p:nvSpPr>
              <p:cNvPr id="16" name="Rettangolo arrotondato 45">
                <a:extLst>
                  <a:ext uri="{FF2B5EF4-FFF2-40B4-BE49-F238E27FC236}">
                    <a16:creationId xmlns:a16="http://schemas.microsoft.com/office/drawing/2014/main" id="{261449AC-1FD7-6FCE-4D5B-DF5613E43281}"/>
                  </a:ext>
                </a:extLst>
              </p:cNvPr>
              <p:cNvSpPr/>
              <p:nvPr/>
            </p:nvSpPr>
            <p:spPr>
              <a:xfrm>
                <a:off x="6000760" y="642918"/>
                <a:ext cx="1008545" cy="571503"/>
              </a:xfrm>
              <a:prstGeom prst="roundRect">
                <a:avLst/>
              </a:prstGeom>
              <a:noFill/>
              <a:ln w="9525">
                <a:solidFill>
                  <a:srgbClr val="E2FF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1"/>
                  </a:solidFill>
                  <a:latin typeface="Poppins" pitchFamily="2" charset="77"/>
                  <a:cs typeface="Poppins" pitchFamily="2" charset="77"/>
                </a:endParaRPr>
              </a:p>
            </p:txBody>
          </p:sp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4366374D-BE59-C9F4-D59D-689F53BBDF04}"/>
                  </a:ext>
                </a:extLst>
              </p:cNvPr>
              <p:cNvSpPr txBox="1"/>
              <p:nvPr/>
            </p:nvSpPr>
            <p:spPr>
              <a:xfrm>
                <a:off x="6000760" y="785794"/>
                <a:ext cx="1038943" cy="4357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 err="1">
                    <a:solidFill>
                      <a:schemeClr val="bg1"/>
                    </a:solidFill>
                    <a:latin typeface="Poppins" pitchFamily="2" charset="77"/>
                    <a:cs typeface="Poppins" pitchFamily="2" charset="77"/>
                  </a:rPr>
                  <a:t>ambiente</a:t>
                </a:r>
                <a:endParaRPr lang="en-GB" sz="1400" dirty="0">
                  <a:solidFill>
                    <a:schemeClr val="bg1"/>
                  </a:solidFill>
                  <a:latin typeface="Poppins" pitchFamily="2" charset="77"/>
                  <a:cs typeface="Poppins" pitchFamily="2" charset="77"/>
                </a:endParaRPr>
              </a:p>
            </p:txBody>
          </p:sp>
          <p:cxnSp>
            <p:nvCxnSpPr>
              <p:cNvPr id="18" name="AutoShape 12">
                <a:extLst>
                  <a:ext uri="{FF2B5EF4-FFF2-40B4-BE49-F238E27FC236}">
                    <a16:creationId xmlns:a16="http://schemas.microsoft.com/office/drawing/2014/main" id="{83DC1FFA-610F-D22E-2DC7-A24777529E71}"/>
                  </a:ext>
                </a:extLst>
              </p:cNvPr>
              <p:cNvCxnSpPr>
                <a:cxnSpLocks noChangeShapeType="1"/>
                <a:endCxn id="39" idx="0"/>
              </p:cNvCxnSpPr>
              <p:nvPr/>
            </p:nvCxnSpPr>
            <p:spPr bwMode="auto">
              <a:xfrm rot="16200000" flipH="1">
                <a:off x="6294195" y="1422641"/>
                <a:ext cx="419894" cy="3456"/>
              </a:xfrm>
              <a:prstGeom prst="straightConnector1">
                <a:avLst/>
              </a:prstGeom>
              <a:noFill/>
              <a:ln w="28575">
                <a:solidFill>
                  <a:srgbClr val="E2FF59"/>
                </a:solidFill>
                <a:round/>
                <a:headEnd/>
                <a:tailEnd type="triangle" w="med" len="med"/>
              </a:ln>
            </p:spPr>
          </p:cxnSp>
        </p:grpSp>
      </p:grpSp>
      <p:grpSp>
        <p:nvGrpSpPr>
          <p:cNvPr id="3" name="Gruppo 2">
            <a:extLst>
              <a:ext uri="{FF2B5EF4-FFF2-40B4-BE49-F238E27FC236}">
                <a16:creationId xmlns:a16="http://schemas.microsoft.com/office/drawing/2014/main" id="{81639798-10CD-8C27-9405-382D43E5FB91}"/>
              </a:ext>
            </a:extLst>
          </p:cNvPr>
          <p:cNvGrpSpPr>
            <a:grpSpLocks noChangeAspect="1"/>
          </p:cNvGrpSpPr>
          <p:nvPr/>
        </p:nvGrpSpPr>
        <p:grpSpPr>
          <a:xfrm>
            <a:off x="3188742" y="1617890"/>
            <a:ext cx="1574191" cy="370977"/>
            <a:chOff x="0" y="45295"/>
            <a:chExt cx="2715353" cy="533040"/>
          </a:xfrm>
        </p:grpSpPr>
        <p:sp>
          <p:nvSpPr>
            <p:cNvPr id="4" name="Rettangolo con angoli arrotondati 3">
              <a:extLst>
                <a:ext uri="{FF2B5EF4-FFF2-40B4-BE49-F238E27FC236}">
                  <a16:creationId xmlns:a16="http://schemas.microsoft.com/office/drawing/2014/main" id="{13DE2344-5B82-514B-FA77-8BB8B392962A}"/>
                </a:ext>
              </a:extLst>
            </p:cNvPr>
            <p:cNvSpPr/>
            <p:nvPr/>
          </p:nvSpPr>
          <p:spPr>
            <a:xfrm>
              <a:off x="0" y="45295"/>
              <a:ext cx="2715353" cy="533040"/>
            </a:xfrm>
            <a:prstGeom prst="roundRect">
              <a:avLst/>
            </a:prstGeom>
            <a:solidFill>
              <a:srgbClr val="00A0B7"/>
            </a:solidFill>
            <a:ln>
              <a:solidFill>
                <a:srgbClr val="FF0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 sz="1300"/>
            </a:p>
          </p:txBody>
        </p:sp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id="{A22198C1-4426-643A-4E5A-731797169365}"/>
                </a:ext>
              </a:extLst>
            </p:cNvPr>
            <p:cNvSpPr txBox="1"/>
            <p:nvPr/>
          </p:nvSpPr>
          <p:spPr>
            <a:xfrm>
              <a:off x="26021" y="71316"/>
              <a:ext cx="2663311" cy="480998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300" kern="1200" dirty="0">
                  <a:latin typeface="Poppins" pitchFamily="2" charset="77"/>
                  <a:cs typeface="Poppins" pitchFamily="2" charset="77"/>
                </a:rPr>
                <a:t>Contesto</a:t>
              </a:r>
            </a:p>
          </p:txBody>
        </p:sp>
      </p:grpSp>
      <p:grpSp>
        <p:nvGrpSpPr>
          <p:cNvPr id="9" name="Gruppo 8">
            <a:extLst>
              <a:ext uri="{FF2B5EF4-FFF2-40B4-BE49-F238E27FC236}">
                <a16:creationId xmlns:a16="http://schemas.microsoft.com/office/drawing/2014/main" id="{29623051-FAB2-9CD6-65ED-BD79600A0BF8}"/>
              </a:ext>
            </a:extLst>
          </p:cNvPr>
          <p:cNvGrpSpPr>
            <a:grpSpLocks noChangeAspect="1"/>
          </p:cNvGrpSpPr>
          <p:nvPr/>
        </p:nvGrpSpPr>
        <p:grpSpPr>
          <a:xfrm>
            <a:off x="3514614" y="3641076"/>
            <a:ext cx="1900744" cy="372954"/>
            <a:chOff x="0" y="710021"/>
            <a:chExt cx="2715353" cy="532791"/>
          </a:xfrm>
        </p:grpSpPr>
        <p:sp>
          <p:nvSpPr>
            <p:cNvPr id="10" name="Rettangolo con angoli arrotondati 9">
              <a:extLst>
                <a:ext uri="{FF2B5EF4-FFF2-40B4-BE49-F238E27FC236}">
                  <a16:creationId xmlns:a16="http://schemas.microsoft.com/office/drawing/2014/main" id="{9D4FFF0A-9F2A-1CFC-861A-205715AFEB64}"/>
                </a:ext>
              </a:extLst>
            </p:cNvPr>
            <p:cNvSpPr/>
            <p:nvPr/>
          </p:nvSpPr>
          <p:spPr>
            <a:xfrm>
              <a:off x="0" y="710021"/>
              <a:ext cx="2715353" cy="532791"/>
            </a:xfrm>
            <a:prstGeom prst="roundRect">
              <a:avLst/>
            </a:prstGeom>
            <a:solidFill>
              <a:srgbClr val="004E5A"/>
            </a:solidFill>
            <a:ln>
              <a:solidFill>
                <a:srgbClr val="FF0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shade val="80000"/>
                <a:hueOff val="90880"/>
                <a:satOff val="-23054"/>
                <a:lumOff val="12866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 sz="1300"/>
            </a:p>
          </p:txBody>
        </p:sp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id="{41FF37CE-288E-10EA-FE34-5756A4604121}"/>
                </a:ext>
              </a:extLst>
            </p:cNvPr>
            <p:cNvSpPr txBox="1"/>
            <p:nvPr/>
          </p:nvSpPr>
          <p:spPr>
            <a:xfrm>
              <a:off x="26009" y="736030"/>
              <a:ext cx="2663335" cy="480773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300" kern="1200" dirty="0">
                  <a:latin typeface="Poppins" pitchFamily="2" charset="77"/>
                  <a:cs typeface="Poppins" pitchFamily="2" charset="77"/>
                </a:rPr>
                <a:t>Efficienza</a:t>
              </a:r>
            </a:p>
          </p:txBody>
        </p:sp>
      </p:grp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64509DF2-2617-2AAB-8CC7-AB1600D4F9DB}"/>
              </a:ext>
            </a:extLst>
          </p:cNvPr>
          <p:cNvGrpSpPr>
            <a:grpSpLocks noChangeAspect="1"/>
          </p:cNvGrpSpPr>
          <p:nvPr/>
        </p:nvGrpSpPr>
        <p:grpSpPr>
          <a:xfrm>
            <a:off x="6360219" y="3553306"/>
            <a:ext cx="1900744" cy="372954"/>
            <a:chOff x="0" y="1471729"/>
            <a:chExt cx="2715353" cy="532791"/>
          </a:xfrm>
        </p:grpSpPr>
        <p:sp>
          <p:nvSpPr>
            <p:cNvPr id="44" name="Rettangolo con angoli arrotondati 43">
              <a:extLst>
                <a:ext uri="{FF2B5EF4-FFF2-40B4-BE49-F238E27FC236}">
                  <a16:creationId xmlns:a16="http://schemas.microsoft.com/office/drawing/2014/main" id="{12F74540-1463-3E8C-3ED1-3082518F4835}"/>
                </a:ext>
              </a:extLst>
            </p:cNvPr>
            <p:cNvSpPr/>
            <p:nvPr/>
          </p:nvSpPr>
          <p:spPr>
            <a:xfrm>
              <a:off x="0" y="1471729"/>
              <a:ext cx="2715353" cy="532791"/>
            </a:xfrm>
            <a:prstGeom prst="roundRect">
              <a:avLst/>
            </a:prstGeom>
            <a:solidFill>
              <a:srgbClr val="AABF45"/>
            </a:solidFill>
            <a:ln>
              <a:solidFill>
                <a:srgbClr val="FF0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shade val="80000"/>
                <a:hueOff val="181761"/>
                <a:satOff val="-46108"/>
                <a:lumOff val="25732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 sz="1300"/>
            </a:p>
          </p:txBody>
        </p:sp>
        <p:sp>
          <p:nvSpPr>
            <p:cNvPr id="45" name="CasellaDiTesto 44">
              <a:extLst>
                <a:ext uri="{FF2B5EF4-FFF2-40B4-BE49-F238E27FC236}">
                  <a16:creationId xmlns:a16="http://schemas.microsoft.com/office/drawing/2014/main" id="{EAE9C8D6-97E5-C1ED-7F7A-DFE91FEF8B12}"/>
                </a:ext>
              </a:extLst>
            </p:cNvPr>
            <p:cNvSpPr txBox="1"/>
            <p:nvPr/>
          </p:nvSpPr>
          <p:spPr>
            <a:xfrm>
              <a:off x="26009" y="1497738"/>
              <a:ext cx="2663335" cy="480773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300" kern="1200" dirty="0">
                  <a:solidFill>
                    <a:srgbClr val="00606D"/>
                  </a:solidFill>
                  <a:latin typeface="Poppins" pitchFamily="2" charset="77"/>
                  <a:cs typeface="Poppins" pitchFamily="2" charset="77"/>
                </a:rPr>
                <a:t>Qualità assistenziale</a:t>
              </a:r>
            </a:p>
          </p:txBody>
        </p:sp>
      </p:grpSp>
      <p:grpSp>
        <p:nvGrpSpPr>
          <p:cNvPr id="46" name="Gruppo 45">
            <a:extLst>
              <a:ext uri="{FF2B5EF4-FFF2-40B4-BE49-F238E27FC236}">
                <a16:creationId xmlns:a16="http://schemas.microsoft.com/office/drawing/2014/main" id="{33D528A0-9325-EAA5-BAA7-5F4527CF414D}"/>
              </a:ext>
            </a:extLst>
          </p:cNvPr>
          <p:cNvGrpSpPr>
            <a:grpSpLocks noChangeAspect="1"/>
          </p:cNvGrpSpPr>
          <p:nvPr/>
        </p:nvGrpSpPr>
        <p:grpSpPr>
          <a:xfrm>
            <a:off x="7080059" y="2113357"/>
            <a:ext cx="1900744" cy="372954"/>
            <a:chOff x="0" y="2405035"/>
            <a:chExt cx="2715353" cy="532791"/>
          </a:xfrm>
        </p:grpSpPr>
        <p:sp>
          <p:nvSpPr>
            <p:cNvPr id="47" name="Rettangolo con angoli arrotondati 46">
              <a:extLst>
                <a:ext uri="{FF2B5EF4-FFF2-40B4-BE49-F238E27FC236}">
                  <a16:creationId xmlns:a16="http://schemas.microsoft.com/office/drawing/2014/main" id="{14E81D2C-0B7B-9D2A-F7B6-B1D165605B4D}"/>
                </a:ext>
              </a:extLst>
            </p:cNvPr>
            <p:cNvSpPr/>
            <p:nvPr/>
          </p:nvSpPr>
          <p:spPr>
            <a:xfrm>
              <a:off x="0" y="2405035"/>
              <a:ext cx="2715353" cy="532791"/>
            </a:xfrm>
            <a:prstGeom prst="roundRect">
              <a:avLst/>
            </a:prstGeom>
            <a:solidFill>
              <a:srgbClr val="E2FF59"/>
            </a:solidFill>
            <a:ln>
              <a:solidFill>
                <a:srgbClr val="FF0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shade val="80000"/>
                <a:hueOff val="272641"/>
                <a:satOff val="-69162"/>
                <a:lumOff val="38598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 sz="1300"/>
            </a:p>
          </p:txBody>
        </p:sp>
        <p:sp>
          <p:nvSpPr>
            <p:cNvPr id="48" name="CasellaDiTesto 47">
              <a:extLst>
                <a:ext uri="{FF2B5EF4-FFF2-40B4-BE49-F238E27FC236}">
                  <a16:creationId xmlns:a16="http://schemas.microsoft.com/office/drawing/2014/main" id="{F781DF1F-DA1A-88AB-CFA3-A419601C7D23}"/>
                </a:ext>
              </a:extLst>
            </p:cNvPr>
            <p:cNvSpPr txBox="1"/>
            <p:nvPr/>
          </p:nvSpPr>
          <p:spPr>
            <a:xfrm>
              <a:off x="26007" y="2456294"/>
              <a:ext cx="2663334" cy="480772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300" kern="1200" dirty="0">
                  <a:solidFill>
                    <a:srgbClr val="00606D"/>
                  </a:solidFill>
                  <a:latin typeface="Poppins" pitchFamily="2" charset="77"/>
                  <a:cs typeface="Poppins" pitchFamily="2" charset="77"/>
                </a:rPr>
                <a:t>Efficacia sociale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026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E5A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/>
          <p:nvPr/>
        </p:nvSpPr>
        <p:spPr>
          <a:xfrm>
            <a:off x="18500" y="4551450"/>
            <a:ext cx="9144000" cy="592200"/>
          </a:xfrm>
          <a:prstGeom prst="rect">
            <a:avLst/>
          </a:prstGeom>
          <a:solidFill>
            <a:srgbClr val="F6F3E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134" name="Google Shape;13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204" cy="6042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Elemento grafico 4">
            <a:extLst>
              <a:ext uri="{FF2B5EF4-FFF2-40B4-BE49-F238E27FC236}">
                <a16:creationId xmlns:a16="http://schemas.microsoft.com/office/drawing/2014/main" id="{873ADFA1-6114-A363-ED7E-DE1030AB01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03216" y="335365"/>
            <a:ext cx="687604" cy="271759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92AA332D-B36A-9019-665F-94D5EF6CE5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43124" y="336945"/>
            <a:ext cx="1076653" cy="268599"/>
          </a:xfrm>
          <a:prstGeom prst="rect">
            <a:avLst/>
          </a:prstGeom>
        </p:spPr>
      </p:pic>
      <p:sp>
        <p:nvSpPr>
          <p:cNvPr id="7" name="Google Shape;144;p23">
            <a:extLst>
              <a:ext uri="{FF2B5EF4-FFF2-40B4-BE49-F238E27FC236}">
                <a16:creationId xmlns:a16="http://schemas.microsoft.com/office/drawing/2014/main" id="{A5AB4AB5-6CB2-517D-EA50-0308AE10E367}"/>
              </a:ext>
            </a:extLst>
          </p:cNvPr>
          <p:cNvSpPr txBox="1"/>
          <p:nvPr/>
        </p:nvSpPr>
        <p:spPr>
          <a:xfrm>
            <a:off x="256785" y="745624"/>
            <a:ext cx="8630430" cy="592200"/>
          </a:xfrm>
          <a:prstGeom prst="rect">
            <a:avLst/>
          </a:prstGeom>
          <a:noFill/>
          <a:ln w="9525" cap="flat" cmpd="sng">
            <a:solidFill>
              <a:srgbClr val="004E5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it-IT" sz="2800" dirty="0">
                <a:solidFill>
                  <a:srgbClr val="E2FF59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Indicatori - base per la discussione</a:t>
            </a:r>
            <a:endParaRPr kumimoji="0" sz="2800" b="0" i="0" u="none" strike="noStrike" kern="0" cap="none" spc="0" normalizeH="0" baseline="0" noProof="0" dirty="0">
              <a:ln>
                <a:noFill/>
              </a:ln>
              <a:solidFill>
                <a:srgbClr val="E2FF59"/>
              </a:solidFill>
              <a:effectLst/>
              <a:uLnTx/>
              <a:uFillTx/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FD6DD472-7A0C-A80E-69DC-1942B795017D}"/>
              </a:ext>
            </a:extLst>
          </p:cNvPr>
          <p:cNvGraphicFramePr>
            <a:graphicFrameLocks/>
          </p:cNvGraphicFramePr>
          <p:nvPr/>
        </p:nvGraphicFramePr>
        <p:xfrm>
          <a:off x="3112809" y="1465416"/>
          <a:ext cx="263356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0402D0A1-A103-3AC3-7057-A5D086F9FA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4397427"/>
              </p:ext>
            </p:extLst>
          </p:nvPr>
        </p:nvGraphicFramePr>
        <p:xfrm>
          <a:off x="819176" y="1299130"/>
          <a:ext cx="7542648" cy="30987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02183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98B1180-F3C7-0545-B4F8-8CE3A61ED4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C98B1180-F3C7-0545-B4F8-8CE3A61ED4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081169D-DC48-1A49-A87D-5713F71154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2081169D-DC48-1A49-A87D-5713F71154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4F5E2C0-4C07-CA4B-83AE-2086DAA499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graphicEl>
                                              <a:dgm id="{24F5E2C0-4C07-CA4B-83AE-2086DAA499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BCF2790-F043-B247-9D48-C808C7694C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dgm id="{4BCF2790-F043-B247-9D48-C808C7694C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C72B989-20C9-D74C-BFE1-95624731CB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dgm id="{7C72B989-20C9-D74C-BFE1-95624731CB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F35F633-DD1A-1F4F-8D80-FADE16506B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graphicEl>
                                              <a:dgm id="{4F35F633-DD1A-1F4F-8D80-FADE16506B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723693F-4B62-B341-AA35-D133509351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graphicEl>
                                              <a:dgm id="{6723693F-4B62-B341-AA35-D133509351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E04496C-323E-744E-84AB-73D20C4652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graphicEl>
                                              <a:dgm id="{5E04496C-323E-744E-84AB-73D20C4652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E5A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/>
          <p:nvPr/>
        </p:nvSpPr>
        <p:spPr>
          <a:xfrm>
            <a:off x="-1820" y="4551450"/>
            <a:ext cx="9144000" cy="592200"/>
          </a:xfrm>
          <a:prstGeom prst="rect">
            <a:avLst/>
          </a:prstGeom>
          <a:solidFill>
            <a:srgbClr val="F6F3E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134" name="Google Shape;13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204" cy="60424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144;p23">
            <a:extLst>
              <a:ext uri="{FF2B5EF4-FFF2-40B4-BE49-F238E27FC236}">
                <a16:creationId xmlns:a16="http://schemas.microsoft.com/office/drawing/2014/main" id="{A5AB4AB5-6CB2-517D-EA50-0308AE10E367}"/>
              </a:ext>
            </a:extLst>
          </p:cNvPr>
          <p:cNvSpPr txBox="1"/>
          <p:nvPr/>
        </p:nvSpPr>
        <p:spPr>
          <a:xfrm>
            <a:off x="256785" y="745624"/>
            <a:ext cx="8630430" cy="592200"/>
          </a:xfrm>
          <a:prstGeom prst="rect">
            <a:avLst/>
          </a:prstGeom>
          <a:noFill/>
          <a:ln w="9525" cap="flat" cmpd="sng">
            <a:solidFill>
              <a:srgbClr val="004E5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2800" b="0" i="0" u="none" strike="noStrike" kern="0" cap="none" spc="0" normalizeH="0" baseline="0" noProof="0" dirty="0">
                <a:ln>
                  <a:noFill/>
                </a:ln>
                <a:solidFill>
                  <a:srgbClr val="E2FF59"/>
                </a:solidFill>
                <a:effectLst/>
                <a:uLnTx/>
                <a:uFillTx/>
                <a:latin typeface="Poppins SemiBold"/>
                <a:ea typeface="Poppins SemiBold"/>
                <a:cs typeface="Poppins SemiBold"/>
                <a:sym typeface="Poppins SemiBold"/>
              </a:rPr>
              <a:t>Timeline</a:t>
            </a:r>
            <a:endParaRPr kumimoji="0" sz="2800" b="0" i="0" u="none" strike="noStrike" kern="0" cap="none" spc="0" normalizeH="0" baseline="0" noProof="0" dirty="0">
              <a:ln>
                <a:noFill/>
              </a:ln>
              <a:solidFill>
                <a:srgbClr val="E2FF59"/>
              </a:solidFill>
              <a:effectLst/>
              <a:uLnTx/>
              <a:uFillTx/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C8C87A7F-BE44-F5B2-82AE-1FA7493CD880}"/>
              </a:ext>
            </a:extLst>
          </p:cNvPr>
          <p:cNvGrpSpPr/>
          <p:nvPr/>
        </p:nvGrpSpPr>
        <p:grpSpPr>
          <a:xfrm>
            <a:off x="290615" y="1322703"/>
            <a:ext cx="2007444" cy="1845882"/>
            <a:chOff x="290615" y="1322703"/>
            <a:chExt cx="2007444" cy="1845882"/>
          </a:xfrm>
        </p:grpSpPr>
        <p:sp>
          <p:nvSpPr>
            <p:cNvPr id="3" name="Pentagono 2">
              <a:extLst>
                <a:ext uri="{FF2B5EF4-FFF2-40B4-BE49-F238E27FC236}">
                  <a16:creationId xmlns:a16="http://schemas.microsoft.com/office/drawing/2014/main" id="{72C14BB6-1AAF-7F20-0260-82BAF35523C7}"/>
                </a:ext>
              </a:extLst>
            </p:cNvPr>
            <p:cNvSpPr/>
            <p:nvPr/>
          </p:nvSpPr>
          <p:spPr>
            <a:xfrm>
              <a:off x="341809" y="1703058"/>
              <a:ext cx="957944" cy="525236"/>
            </a:xfrm>
            <a:prstGeom prst="homePlate">
              <a:avLst/>
            </a:prstGeom>
            <a:solidFill>
              <a:srgbClr val="E2FF5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CasellaDiTesto 9">
              <a:extLst>
                <a:ext uri="{FF2B5EF4-FFF2-40B4-BE49-F238E27FC236}">
                  <a16:creationId xmlns:a16="http://schemas.microsoft.com/office/drawing/2014/main" id="{FD33C5F1-F545-A9CC-7F93-0440C1A49D2A}"/>
                </a:ext>
              </a:extLst>
            </p:cNvPr>
            <p:cNvSpPr txBox="1"/>
            <p:nvPr/>
          </p:nvSpPr>
          <p:spPr>
            <a:xfrm>
              <a:off x="324392" y="1718854"/>
              <a:ext cx="1045029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4E5A"/>
                  </a:solidFill>
                  <a:effectLst/>
                  <a:uLnTx/>
                  <a:uFillTx/>
                  <a:latin typeface="Poppins"/>
                  <a:ea typeface="Poppins"/>
                  <a:cs typeface="Poppins"/>
                  <a:sym typeface="Poppins"/>
                </a:rPr>
                <a:t>Scelta indici</a:t>
              </a:r>
              <a:endParaRPr lang="en-GB" dirty="0">
                <a:solidFill>
                  <a:srgbClr val="004E5A"/>
                </a:solidFill>
              </a:endParaRPr>
            </a:p>
          </p:txBody>
        </p:sp>
        <p:sp>
          <p:nvSpPr>
            <p:cNvPr id="14" name="Google Shape;146;p23">
              <a:extLst>
                <a:ext uri="{FF2B5EF4-FFF2-40B4-BE49-F238E27FC236}">
                  <a16:creationId xmlns:a16="http://schemas.microsoft.com/office/drawing/2014/main" id="{07DED43A-B513-F4C4-5254-EB460EB3B165}"/>
                </a:ext>
              </a:extLst>
            </p:cNvPr>
            <p:cNvSpPr txBox="1"/>
            <p:nvPr/>
          </p:nvSpPr>
          <p:spPr>
            <a:xfrm>
              <a:off x="290615" y="2094964"/>
              <a:ext cx="2007444" cy="10736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SzTx/>
                <a:tabLst/>
                <a:defRPr/>
              </a:pPr>
              <a:endPara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F6F3EC"/>
                </a:solidFill>
                <a:effectLst/>
                <a:uLnTx/>
                <a:uFillTx/>
                <a:latin typeface="Poppins"/>
                <a:ea typeface="Poppins"/>
                <a:cs typeface="Poppins"/>
                <a:sym typeface="Poppins"/>
              </a:endParaRPr>
            </a:p>
            <a:p>
              <a:pPr>
                <a:buClr>
                  <a:schemeClr val="bg1"/>
                </a:buClr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6F3EC"/>
                  </a:solidFill>
                  <a:effectLst/>
                  <a:uLnTx/>
                  <a:uFillTx/>
                  <a:latin typeface="Poppins"/>
                  <a:ea typeface="Poppins"/>
                  <a:cs typeface="Poppins"/>
                  <a:sym typeface="Poppins"/>
                </a:rPr>
                <a:t>Co-creazione con stakeholders istituzionali</a:t>
              </a:r>
              <a:endParaRPr lang="it-IT" dirty="0">
                <a:solidFill>
                  <a:srgbClr val="F6F3E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7" name="CasellaDiTesto 16">
              <a:extLst>
                <a:ext uri="{FF2B5EF4-FFF2-40B4-BE49-F238E27FC236}">
                  <a16:creationId xmlns:a16="http://schemas.microsoft.com/office/drawing/2014/main" id="{C4E6FACD-E52A-B899-32F6-6A2CA84D673A}"/>
                </a:ext>
              </a:extLst>
            </p:cNvPr>
            <p:cNvSpPr txBox="1"/>
            <p:nvPr/>
          </p:nvSpPr>
          <p:spPr>
            <a:xfrm>
              <a:off x="881742" y="1322703"/>
              <a:ext cx="70731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dirty="0">
                  <a:solidFill>
                    <a:srgbClr val="F6F3EC"/>
                  </a:solidFill>
                  <a:latin typeface="Poppins"/>
                  <a:cs typeface="Poppins"/>
                  <a:sym typeface="Poppins"/>
                </a:rPr>
                <a:t>01/24</a:t>
              </a:r>
              <a:endParaRPr lang="en-GB" dirty="0"/>
            </a:p>
          </p:txBody>
        </p:sp>
      </p:grpSp>
      <p:grpSp>
        <p:nvGrpSpPr>
          <p:cNvPr id="8" name="Gruppo 7">
            <a:extLst>
              <a:ext uri="{FF2B5EF4-FFF2-40B4-BE49-F238E27FC236}">
                <a16:creationId xmlns:a16="http://schemas.microsoft.com/office/drawing/2014/main" id="{86C8D823-BEC7-4560-FBA2-8CB3DCFC29D4}"/>
              </a:ext>
            </a:extLst>
          </p:cNvPr>
          <p:cNvGrpSpPr/>
          <p:nvPr/>
        </p:nvGrpSpPr>
        <p:grpSpPr>
          <a:xfrm>
            <a:off x="1068227" y="1322703"/>
            <a:ext cx="2799873" cy="2817385"/>
            <a:chOff x="1068227" y="1322703"/>
            <a:chExt cx="2799873" cy="2817385"/>
          </a:xfrm>
        </p:grpSpPr>
        <p:sp>
          <p:nvSpPr>
            <p:cNvPr id="4" name="Mostrina 3">
              <a:extLst>
                <a:ext uri="{FF2B5EF4-FFF2-40B4-BE49-F238E27FC236}">
                  <a16:creationId xmlns:a16="http://schemas.microsoft.com/office/drawing/2014/main" id="{3E103254-882F-3592-7B82-1746B29F8371}"/>
                </a:ext>
              </a:extLst>
            </p:cNvPr>
            <p:cNvSpPr/>
            <p:nvPr/>
          </p:nvSpPr>
          <p:spPr>
            <a:xfrm>
              <a:off x="1086393" y="1703726"/>
              <a:ext cx="2344757" cy="522514"/>
            </a:xfrm>
            <a:prstGeom prst="chevron">
              <a:avLst/>
            </a:prstGeom>
            <a:solidFill>
              <a:srgbClr val="E2FF5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8" name="CasellaDiTesto 17">
              <a:extLst>
                <a:ext uri="{FF2B5EF4-FFF2-40B4-BE49-F238E27FC236}">
                  <a16:creationId xmlns:a16="http://schemas.microsoft.com/office/drawing/2014/main" id="{F20FAD54-D0A9-D950-7A99-0CD8D598DBAE}"/>
                </a:ext>
              </a:extLst>
            </p:cNvPr>
            <p:cNvSpPr txBox="1"/>
            <p:nvPr/>
          </p:nvSpPr>
          <p:spPr>
            <a:xfrm>
              <a:off x="3160785" y="1322703"/>
              <a:ext cx="70731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dirty="0">
                  <a:solidFill>
                    <a:srgbClr val="F6F3EC"/>
                  </a:solidFill>
                  <a:latin typeface="Poppins"/>
                  <a:cs typeface="Poppins"/>
                  <a:sym typeface="Poppins"/>
                </a:rPr>
                <a:t>06/24</a:t>
              </a:r>
              <a:endParaRPr lang="en-GB" dirty="0"/>
            </a:p>
          </p:txBody>
        </p:sp>
        <p:sp>
          <p:nvSpPr>
            <p:cNvPr id="22" name="Google Shape;146;p23">
              <a:extLst>
                <a:ext uri="{FF2B5EF4-FFF2-40B4-BE49-F238E27FC236}">
                  <a16:creationId xmlns:a16="http://schemas.microsoft.com/office/drawing/2014/main" id="{7DAF9FD5-4DB0-A6D9-EE18-54C7A8176C50}"/>
                </a:ext>
              </a:extLst>
            </p:cNvPr>
            <p:cNvSpPr txBox="1"/>
            <p:nvPr/>
          </p:nvSpPr>
          <p:spPr>
            <a:xfrm>
              <a:off x="1068227" y="3066467"/>
              <a:ext cx="2525486" cy="10736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SzTx/>
                <a:tabLst/>
                <a:defRPr/>
              </a:pPr>
              <a:endPara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F6F3EC"/>
                </a:solidFill>
                <a:effectLst/>
                <a:uLnTx/>
                <a:uFillTx/>
                <a:latin typeface="Poppins"/>
                <a:ea typeface="Poppins"/>
                <a:cs typeface="Poppins"/>
                <a:sym typeface="Poppins"/>
              </a:endParaRPr>
            </a:p>
            <a:p>
              <a:pPr>
                <a:buClr>
                  <a:schemeClr val="bg1"/>
                </a:buClr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6F3EC"/>
                  </a:solidFill>
                  <a:effectLst/>
                  <a:uLnTx/>
                  <a:uFillTx/>
                  <a:latin typeface="Poppins"/>
                  <a:ea typeface="Poppins"/>
                  <a:cs typeface="Poppins"/>
                  <a:sym typeface="Poppins"/>
                </a:rPr>
                <a:t>Rilevazione presso un campione pilota di comuni/ATS </a:t>
              </a:r>
              <a:r>
                <a:rPr lang="it-IT" dirty="0">
                  <a:solidFill>
                    <a:srgbClr val="F6F3EC"/>
                  </a:solidFill>
                  <a:latin typeface="Poppins"/>
                  <a:ea typeface="Poppins"/>
                  <a:cs typeface="Poppins"/>
                  <a:sym typeface="Poppins"/>
                </a:rPr>
                <a:t>(</a:t>
              </a: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6F3EC"/>
                  </a:solidFill>
                  <a:effectLst/>
                  <a:uLnTx/>
                  <a:uFillTx/>
                  <a:latin typeface="Poppins"/>
                  <a:ea typeface="Poppins"/>
                  <a:cs typeface="Poppins"/>
                  <a:sym typeface="Poppins"/>
                </a:rPr>
                <a:t>reti di enti esistenti)</a:t>
              </a:r>
              <a:endParaRPr lang="it-IT" dirty="0">
                <a:solidFill>
                  <a:srgbClr val="F6F3E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3" name="CasellaDiTesto 22">
              <a:extLst>
                <a:ext uri="{FF2B5EF4-FFF2-40B4-BE49-F238E27FC236}">
                  <a16:creationId xmlns:a16="http://schemas.microsoft.com/office/drawing/2014/main" id="{E6DEEE5A-1A45-51AA-155A-5CB4D4C8E4B4}"/>
                </a:ext>
              </a:extLst>
            </p:cNvPr>
            <p:cNvSpPr txBox="1"/>
            <p:nvPr/>
          </p:nvSpPr>
          <p:spPr>
            <a:xfrm>
              <a:off x="1292933" y="1737784"/>
              <a:ext cx="2436373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dirty="0">
                  <a:solidFill>
                    <a:srgbClr val="004E5A"/>
                  </a:solidFill>
                  <a:latin typeface="Poppins"/>
                  <a:cs typeface="Poppins"/>
                  <a:sym typeface="Poppins"/>
                </a:rPr>
                <a:t>Test rilevazione indici </a:t>
              </a:r>
              <a:endParaRPr lang="en-GB" dirty="0">
                <a:solidFill>
                  <a:srgbClr val="004E5A"/>
                </a:solidFill>
              </a:endParaRPr>
            </a:p>
          </p:txBody>
        </p:sp>
      </p:grpSp>
      <p:grpSp>
        <p:nvGrpSpPr>
          <p:cNvPr id="9" name="Gruppo 8">
            <a:extLst>
              <a:ext uri="{FF2B5EF4-FFF2-40B4-BE49-F238E27FC236}">
                <a16:creationId xmlns:a16="http://schemas.microsoft.com/office/drawing/2014/main" id="{8A72E5E9-956F-3302-82DF-F6DBB89079EB}"/>
              </a:ext>
            </a:extLst>
          </p:cNvPr>
          <p:cNvGrpSpPr/>
          <p:nvPr/>
        </p:nvGrpSpPr>
        <p:grpSpPr>
          <a:xfrm>
            <a:off x="3220936" y="1322703"/>
            <a:ext cx="2718546" cy="2042614"/>
            <a:chOff x="3220936" y="1322703"/>
            <a:chExt cx="2718546" cy="2042614"/>
          </a:xfrm>
        </p:grpSpPr>
        <p:sp>
          <p:nvSpPr>
            <p:cNvPr id="13" name="Mostrina 12">
              <a:extLst>
                <a:ext uri="{FF2B5EF4-FFF2-40B4-BE49-F238E27FC236}">
                  <a16:creationId xmlns:a16="http://schemas.microsoft.com/office/drawing/2014/main" id="{7C322950-FC71-FEA0-751C-0C678C83A1DD}"/>
                </a:ext>
              </a:extLst>
            </p:cNvPr>
            <p:cNvSpPr/>
            <p:nvPr/>
          </p:nvSpPr>
          <p:spPr>
            <a:xfrm>
              <a:off x="3220936" y="1704462"/>
              <a:ext cx="1693715" cy="522514"/>
            </a:xfrm>
            <a:prstGeom prst="chevron">
              <a:avLst/>
            </a:prstGeom>
            <a:solidFill>
              <a:srgbClr val="E2FF5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9" name="CasellaDiTesto 18">
              <a:extLst>
                <a:ext uri="{FF2B5EF4-FFF2-40B4-BE49-F238E27FC236}">
                  <a16:creationId xmlns:a16="http://schemas.microsoft.com/office/drawing/2014/main" id="{C819D89F-A87E-B250-D62F-4E6154BD5F37}"/>
                </a:ext>
              </a:extLst>
            </p:cNvPr>
            <p:cNvSpPr txBox="1"/>
            <p:nvPr/>
          </p:nvSpPr>
          <p:spPr>
            <a:xfrm>
              <a:off x="4402743" y="1322703"/>
              <a:ext cx="70731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dirty="0">
                  <a:solidFill>
                    <a:srgbClr val="F6F3EC"/>
                  </a:solidFill>
                  <a:latin typeface="Poppins"/>
                  <a:cs typeface="Poppins"/>
                  <a:sym typeface="Poppins"/>
                </a:rPr>
                <a:t>09/24</a:t>
              </a:r>
              <a:endParaRPr lang="en-GB" dirty="0"/>
            </a:p>
          </p:txBody>
        </p:sp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042B7B16-80B2-C09F-1E2D-61E7EA6EE025}"/>
                </a:ext>
              </a:extLst>
            </p:cNvPr>
            <p:cNvSpPr txBox="1"/>
            <p:nvPr/>
          </p:nvSpPr>
          <p:spPr>
            <a:xfrm>
              <a:off x="3435554" y="1681116"/>
              <a:ext cx="156883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dirty="0">
                  <a:solidFill>
                    <a:srgbClr val="004E5A"/>
                  </a:solidFill>
                  <a:latin typeface="Poppins"/>
                  <a:cs typeface="Poppins"/>
                  <a:sym typeface="Poppins"/>
                </a:rPr>
                <a:t>Nota metodologica</a:t>
              </a:r>
              <a:endParaRPr lang="en-GB" dirty="0">
                <a:solidFill>
                  <a:srgbClr val="004E5A"/>
                </a:solidFill>
              </a:endParaRPr>
            </a:p>
          </p:txBody>
        </p:sp>
        <p:sp>
          <p:nvSpPr>
            <p:cNvPr id="27" name="Google Shape;146;p23">
              <a:extLst>
                <a:ext uri="{FF2B5EF4-FFF2-40B4-BE49-F238E27FC236}">
                  <a16:creationId xmlns:a16="http://schemas.microsoft.com/office/drawing/2014/main" id="{DC4725DA-6A87-0BF6-19E0-93471D5EEA0F}"/>
                </a:ext>
              </a:extLst>
            </p:cNvPr>
            <p:cNvSpPr txBox="1"/>
            <p:nvPr/>
          </p:nvSpPr>
          <p:spPr>
            <a:xfrm>
              <a:off x="3413996" y="2291696"/>
              <a:ext cx="2525486" cy="10736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SzTx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6F3EC"/>
                  </a:solidFill>
                  <a:effectLst/>
                  <a:uLnTx/>
                  <a:uFillTx/>
                  <a:latin typeface="Poppins"/>
                  <a:ea typeface="Poppins"/>
                  <a:cs typeface="Poppins"/>
                  <a:sym typeface="Poppins"/>
                </a:rPr>
                <a:t>Fine tuning e predisposizione di una nota metodologica per la rilevazione campionaria successiva</a:t>
              </a:r>
            </a:p>
          </p:txBody>
        </p:sp>
      </p:grpSp>
      <p:pic>
        <p:nvPicPr>
          <p:cNvPr id="5" name="Elemento grafico 4">
            <a:extLst>
              <a:ext uri="{FF2B5EF4-FFF2-40B4-BE49-F238E27FC236}">
                <a16:creationId xmlns:a16="http://schemas.microsoft.com/office/drawing/2014/main" id="{873ADFA1-6114-A363-ED7E-DE1030AB01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03216" y="335365"/>
            <a:ext cx="687604" cy="271759"/>
          </a:xfrm>
          <a:prstGeom prst="rect">
            <a:avLst/>
          </a:prstGeom>
        </p:spPr>
      </p:pic>
      <p:grpSp>
        <p:nvGrpSpPr>
          <p:cNvPr id="36" name="Gruppo 35">
            <a:extLst>
              <a:ext uri="{FF2B5EF4-FFF2-40B4-BE49-F238E27FC236}">
                <a16:creationId xmlns:a16="http://schemas.microsoft.com/office/drawing/2014/main" id="{E4CA4CC5-48D7-112A-7278-A3198D5E10FB}"/>
              </a:ext>
            </a:extLst>
          </p:cNvPr>
          <p:cNvGrpSpPr/>
          <p:nvPr/>
        </p:nvGrpSpPr>
        <p:grpSpPr>
          <a:xfrm>
            <a:off x="6684384" y="1322703"/>
            <a:ext cx="1680522" cy="1821313"/>
            <a:chOff x="6684384" y="1322703"/>
            <a:chExt cx="1680522" cy="1821313"/>
          </a:xfrm>
        </p:grpSpPr>
        <p:sp>
          <p:nvSpPr>
            <p:cNvPr id="12" name="Mostrina 11">
              <a:extLst>
                <a:ext uri="{FF2B5EF4-FFF2-40B4-BE49-F238E27FC236}">
                  <a16:creationId xmlns:a16="http://schemas.microsoft.com/office/drawing/2014/main" id="{42380F14-7586-B2D7-0406-9AA1BAF00889}"/>
                </a:ext>
              </a:extLst>
            </p:cNvPr>
            <p:cNvSpPr/>
            <p:nvPr/>
          </p:nvSpPr>
          <p:spPr>
            <a:xfrm>
              <a:off x="6857998" y="1704419"/>
              <a:ext cx="1046478" cy="522514"/>
            </a:xfrm>
            <a:prstGeom prst="chevron">
              <a:avLst/>
            </a:prstGeom>
            <a:solidFill>
              <a:srgbClr val="E2FF5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4F2F1F4D-35BB-BC98-CA69-83B4E7D7A02D}"/>
                </a:ext>
              </a:extLst>
            </p:cNvPr>
            <p:cNvSpPr txBox="1"/>
            <p:nvPr/>
          </p:nvSpPr>
          <p:spPr>
            <a:xfrm>
              <a:off x="7341229" y="1322703"/>
              <a:ext cx="70731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dirty="0">
                  <a:solidFill>
                    <a:srgbClr val="F6F3EC"/>
                  </a:solidFill>
                  <a:latin typeface="Poppins"/>
                  <a:cs typeface="Poppins"/>
                  <a:sym typeface="Poppins"/>
                </a:rPr>
                <a:t>09/25</a:t>
              </a:r>
              <a:endParaRPr lang="en-GB" dirty="0"/>
            </a:p>
          </p:txBody>
        </p:sp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FECBC3FC-1272-8EDF-1ED3-2CAA8AAA7039}"/>
                </a:ext>
              </a:extLst>
            </p:cNvPr>
            <p:cNvSpPr txBox="1"/>
            <p:nvPr/>
          </p:nvSpPr>
          <p:spPr>
            <a:xfrm>
              <a:off x="7033112" y="1713906"/>
              <a:ext cx="1269141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dirty="0">
                  <a:solidFill>
                    <a:srgbClr val="004E5A"/>
                  </a:solidFill>
                  <a:latin typeface="Poppins"/>
                  <a:cs typeface="Poppins"/>
                  <a:sym typeface="Poppins"/>
                </a:rPr>
                <a:t>Report</a:t>
              </a:r>
              <a:endParaRPr lang="en-GB" dirty="0">
                <a:solidFill>
                  <a:srgbClr val="004E5A"/>
                </a:solidFill>
              </a:endParaRPr>
            </a:p>
          </p:txBody>
        </p:sp>
        <p:sp>
          <p:nvSpPr>
            <p:cNvPr id="31" name="Google Shape;146;p23">
              <a:extLst>
                <a:ext uri="{FF2B5EF4-FFF2-40B4-BE49-F238E27FC236}">
                  <a16:creationId xmlns:a16="http://schemas.microsoft.com/office/drawing/2014/main" id="{B6B393CC-F653-25D4-6491-BC5117F5463D}"/>
                </a:ext>
              </a:extLst>
            </p:cNvPr>
            <p:cNvSpPr txBox="1"/>
            <p:nvPr/>
          </p:nvSpPr>
          <p:spPr>
            <a:xfrm>
              <a:off x="6684384" y="2070395"/>
              <a:ext cx="1680522" cy="10736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SzTx/>
                <a:tabLst/>
                <a:defRPr/>
              </a:pPr>
              <a:endPara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F6F3EC"/>
                </a:solidFill>
                <a:effectLst/>
                <a:uLnTx/>
                <a:uFillTx/>
                <a:latin typeface="Poppins"/>
                <a:ea typeface="Poppins"/>
                <a:cs typeface="Poppins"/>
                <a:sym typeface="Poppins"/>
              </a:endParaRPr>
            </a:p>
            <a:p>
              <a:pPr>
                <a:buClr>
                  <a:schemeClr val="bg1"/>
                </a:buClr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6F3EC"/>
                  </a:solidFill>
                  <a:effectLst/>
                  <a:uLnTx/>
                  <a:uFillTx/>
                  <a:latin typeface="Poppins"/>
                  <a:ea typeface="Poppins"/>
                  <a:cs typeface="Poppins"/>
                  <a:sym typeface="Poppins"/>
                </a:rPr>
                <a:t>Sviluppo report finale di metodo e analisi dei dati</a:t>
              </a:r>
              <a:endParaRPr lang="it-IT" dirty="0">
                <a:solidFill>
                  <a:srgbClr val="F6F3E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37" name="Gruppo 36">
            <a:extLst>
              <a:ext uri="{FF2B5EF4-FFF2-40B4-BE49-F238E27FC236}">
                <a16:creationId xmlns:a16="http://schemas.microsoft.com/office/drawing/2014/main" id="{4F011C91-2461-21FA-62C5-E8D497A24C69}"/>
              </a:ext>
            </a:extLst>
          </p:cNvPr>
          <p:cNvGrpSpPr/>
          <p:nvPr/>
        </p:nvGrpSpPr>
        <p:grpSpPr>
          <a:xfrm>
            <a:off x="4637520" y="336945"/>
            <a:ext cx="2850610" cy="3980489"/>
            <a:chOff x="4637520" y="336945"/>
            <a:chExt cx="2850610" cy="3980489"/>
          </a:xfrm>
        </p:grpSpPr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92AA332D-B36A-9019-665F-94D5EF6CE53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643124" y="336945"/>
              <a:ext cx="1076653" cy="268599"/>
            </a:xfrm>
            <a:prstGeom prst="rect">
              <a:avLst/>
            </a:prstGeom>
          </p:spPr>
        </p:pic>
        <p:sp>
          <p:nvSpPr>
            <p:cNvPr id="11" name="Mostrina 10">
              <a:extLst>
                <a:ext uri="{FF2B5EF4-FFF2-40B4-BE49-F238E27FC236}">
                  <a16:creationId xmlns:a16="http://schemas.microsoft.com/office/drawing/2014/main" id="{805E5308-EAAE-0556-8489-5A246E0D07DB}"/>
                </a:ext>
              </a:extLst>
            </p:cNvPr>
            <p:cNvSpPr/>
            <p:nvPr/>
          </p:nvSpPr>
          <p:spPr>
            <a:xfrm>
              <a:off x="4710633" y="1704418"/>
              <a:ext cx="2344757" cy="530085"/>
            </a:xfrm>
            <a:prstGeom prst="chevron">
              <a:avLst/>
            </a:prstGeom>
            <a:solidFill>
              <a:srgbClr val="E2FF5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F0A96D32-0A5A-E3F6-E339-46DE4ACAC29B}"/>
                </a:ext>
              </a:extLst>
            </p:cNvPr>
            <p:cNvSpPr txBox="1"/>
            <p:nvPr/>
          </p:nvSpPr>
          <p:spPr>
            <a:xfrm>
              <a:off x="5042812" y="1711284"/>
              <a:ext cx="2234031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dirty="0">
                  <a:solidFill>
                    <a:srgbClr val="004E5A"/>
                  </a:solidFill>
                  <a:latin typeface="Poppins"/>
                  <a:cs typeface="Poppins"/>
                  <a:sym typeface="Poppins"/>
                </a:rPr>
                <a:t>Rilevazione campionaria</a:t>
              </a:r>
              <a:endParaRPr lang="en-GB" dirty="0">
                <a:solidFill>
                  <a:srgbClr val="004E5A"/>
                </a:solidFill>
              </a:endParaRPr>
            </a:p>
          </p:txBody>
        </p:sp>
        <p:sp>
          <p:nvSpPr>
            <p:cNvPr id="28" name="Google Shape;146;p23">
              <a:extLst>
                <a:ext uri="{FF2B5EF4-FFF2-40B4-BE49-F238E27FC236}">
                  <a16:creationId xmlns:a16="http://schemas.microsoft.com/office/drawing/2014/main" id="{7A70672E-2482-35C0-18A8-4F856E59F124}"/>
                </a:ext>
              </a:extLst>
            </p:cNvPr>
            <p:cNvSpPr txBox="1"/>
            <p:nvPr/>
          </p:nvSpPr>
          <p:spPr>
            <a:xfrm>
              <a:off x="4637520" y="3243813"/>
              <a:ext cx="2850610" cy="10736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SzTx/>
                <a:tabLst/>
                <a:defRPr/>
              </a:pPr>
              <a:endPara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F6F3EC"/>
                </a:solidFill>
                <a:effectLst/>
                <a:uLnTx/>
                <a:uFillTx/>
                <a:latin typeface="Poppins"/>
                <a:ea typeface="Poppins"/>
                <a:cs typeface="Poppins"/>
                <a:sym typeface="Poppins"/>
              </a:endParaRPr>
            </a:p>
            <a:p>
              <a:pPr>
                <a:buClr>
                  <a:schemeClr val="bg1"/>
                </a:buClr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6F3EC"/>
                  </a:solidFill>
                  <a:effectLst/>
                  <a:uLnTx/>
                  <a:uFillTx/>
                  <a:latin typeface="Poppins"/>
                  <a:ea typeface="Poppins"/>
                  <a:cs typeface="Poppins"/>
                  <a:sym typeface="Poppins"/>
                </a:rPr>
                <a:t>Rilevazione presso un campione di comuni/ATS ragionato (e.g. &gt;</a:t>
              </a:r>
              <a:r>
                <a:rPr lang="it-IT" dirty="0">
                  <a:solidFill>
                    <a:srgbClr val="F6F3EC"/>
                  </a:solidFill>
                  <a:latin typeface="Poppins"/>
                  <a:ea typeface="Poppins"/>
                  <a:cs typeface="Poppins"/>
                  <a:sym typeface="Poppins"/>
                </a:rPr>
                <a:t>60</a:t>
              </a: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6F3EC"/>
                  </a:solidFill>
                  <a:effectLst/>
                  <a:uLnTx/>
                  <a:uFillTx/>
                  <a:latin typeface="Poppins"/>
                  <a:ea typeface="Poppins"/>
                  <a:cs typeface="Poppins"/>
                  <a:sym typeface="Poppins"/>
                </a:rPr>
                <a:t>K abitanti)</a:t>
              </a:r>
              <a:endParaRPr lang="it-IT" dirty="0">
                <a:solidFill>
                  <a:srgbClr val="F6F3E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B24DC065-EA48-7B55-AF11-C08B6E9D1554}"/>
                </a:ext>
              </a:extLst>
            </p:cNvPr>
            <p:cNvSpPr txBox="1"/>
            <p:nvPr/>
          </p:nvSpPr>
          <p:spPr>
            <a:xfrm>
              <a:off x="6453175" y="1322703"/>
              <a:ext cx="70731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dirty="0">
                  <a:solidFill>
                    <a:srgbClr val="F6F3EC"/>
                  </a:solidFill>
                  <a:latin typeface="Poppins"/>
                  <a:cs typeface="Poppins"/>
                  <a:sym typeface="Poppins"/>
                </a:rPr>
                <a:t>06/25</a:t>
              </a:r>
              <a:endParaRPr lang="en-GB" dirty="0"/>
            </a:p>
          </p:txBody>
        </p:sp>
      </p:grp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E6F03725-45C5-3AD6-CB08-F1123E5A29AC}"/>
              </a:ext>
            </a:extLst>
          </p:cNvPr>
          <p:cNvGrpSpPr/>
          <p:nvPr/>
        </p:nvGrpSpPr>
        <p:grpSpPr>
          <a:xfrm>
            <a:off x="7707084" y="1322703"/>
            <a:ext cx="1422483" cy="2916501"/>
            <a:chOff x="7707084" y="1322703"/>
            <a:chExt cx="1422483" cy="2916501"/>
          </a:xfrm>
        </p:grpSpPr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7EAD1C8B-D570-3555-2473-565C5D7CA5B7}"/>
                </a:ext>
              </a:extLst>
            </p:cNvPr>
            <p:cNvSpPr txBox="1"/>
            <p:nvPr/>
          </p:nvSpPr>
          <p:spPr>
            <a:xfrm>
              <a:off x="8350069" y="1322703"/>
              <a:ext cx="70731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dirty="0">
                  <a:solidFill>
                    <a:srgbClr val="F6F3EC"/>
                  </a:solidFill>
                  <a:latin typeface="Poppins"/>
                  <a:cs typeface="Poppins"/>
                  <a:sym typeface="Poppins"/>
                </a:rPr>
                <a:t>06/26</a:t>
              </a:r>
              <a:endParaRPr lang="en-GB" dirty="0"/>
            </a:p>
          </p:txBody>
        </p:sp>
        <p:sp>
          <p:nvSpPr>
            <p:cNvPr id="29" name="Mostrina 28">
              <a:extLst>
                <a:ext uri="{FF2B5EF4-FFF2-40B4-BE49-F238E27FC236}">
                  <a16:creationId xmlns:a16="http://schemas.microsoft.com/office/drawing/2014/main" id="{BA2DF790-5E82-BA84-63FF-1918A4D6A5FB}"/>
                </a:ext>
              </a:extLst>
            </p:cNvPr>
            <p:cNvSpPr/>
            <p:nvPr/>
          </p:nvSpPr>
          <p:spPr>
            <a:xfrm>
              <a:off x="7707084" y="1704419"/>
              <a:ext cx="1046478" cy="522514"/>
            </a:xfrm>
            <a:prstGeom prst="chevron">
              <a:avLst/>
            </a:prstGeom>
            <a:solidFill>
              <a:srgbClr val="E2FF5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CasellaDiTesto 29">
              <a:extLst>
                <a:ext uri="{FF2B5EF4-FFF2-40B4-BE49-F238E27FC236}">
                  <a16:creationId xmlns:a16="http://schemas.microsoft.com/office/drawing/2014/main" id="{A70617D2-C20F-39F3-7642-E34DF32D187C}"/>
                </a:ext>
              </a:extLst>
            </p:cNvPr>
            <p:cNvSpPr txBox="1"/>
            <p:nvPr/>
          </p:nvSpPr>
          <p:spPr>
            <a:xfrm>
              <a:off x="7860426" y="1703020"/>
              <a:ext cx="1269141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dirty="0">
                  <a:solidFill>
                    <a:srgbClr val="004E5A"/>
                  </a:solidFill>
                  <a:latin typeface="Poppins"/>
                  <a:cs typeface="Poppins"/>
                  <a:sym typeface="Poppins"/>
                </a:rPr>
                <a:t>DB</a:t>
              </a:r>
              <a:br>
                <a:rPr lang="it-IT" dirty="0">
                  <a:solidFill>
                    <a:srgbClr val="004E5A"/>
                  </a:solidFill>
                  <a:latin typeface="Poppins"/>
                  <a:cs typeface="Poppins"/>
                  <a:sym typeface="Poppins"/>
                </a:rPr>
              </a:br>
              <a:r>
                <a:rPr lang="it-IT" dirty="0">
                  <a:solidFill>
                    <a:srgbClr val="004E5A"/>
                  </a:solidFill>
                  <a:latin typeface="Poppins"/>
                  <a:cs typeface="Poppins"/>
                  <a:sym typeface="Poppins"/>
                </a:rPr>
                <a:t>Amelia</a:t>
              </a:r>
              <a:endParaRPr lang="en-GB" dirty="0">
                <a:solidFill>
                  <a:srgbClr val="004E5A"/>
                </a:solidFill>
              </a:endParaRPr>
            </a:p>
          </p:txBody>
        </p:sp>
        <p:sp>
          <p:nvSpPr>
            <p:cNvPr id="33" name="Google Shape;146;p23">
              <a:extLst>
                <a:ext uri="{FF2B5EF4-FFF2-40B4-BE49-F238E27FC236}">
                  <a16:creationId xmlns:a16="http://schemas.microsoft.com/office/drawing/2014/main" id="{6971860C-DCDD-54B7-7056-4B2EE4BFDA15}"/>
                </a:ext>
              </a:extLst>
            </p:cNvPr>
            <p:cNvSpPr txBox="1"/>
            <p:nvPr/>
          </p:nvSpPr>
          <p:spPr>
            <a:xfrm>
              <a:off x="7732401" y="3165583"/>
              <a:ext cx="1377407" cy="10736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SzTx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6F3EC"/>
                  </a:solidFill>
                  <a:effectLst/>
                  <a:uLnTx/>
                  <a:uFillTx/>
                  <a:latin typeface="Poppins"/>
                  <a:ea typeface="Poppins"/>
                  <a:cs typeface="Poppins"/>
                  <a:sym typeface="Poppins"/>
                </a:rPr>
                <a:t>Integrazione con DB progetto GRINS «Amelia»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348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467</Words>
  <Application>Microsoft Macintosh PowerPoint</Application>
  <PresentationFormat>Presentazione su schermo (16:9)</PresentationFormat>
  <Paragraphs>110</Paragraphs>
  <Slides>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Poppins SemiBold</vt:lpstr>
      <vt:lpstr>Poppins</vt:lpstr>
      <vt:lpstr>Arial</vt:lpstr>
      <vt:lpstr>Simple Light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Emanuele Padovani</cp:lastModifiedBy>
  <cp:revision>21</cp:revision>
  <cp:lastPrinted>2023-11-13T16:42:15Z</cp:lastPrinted>
  <dcterms:modified xsi:type="dcterms:W3CDTF">2023-11-27T17:56:35Z</dcterms:modified>
</cp:coreProperties>
</file>