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288" r:id="rId3"/>
    <p:sldId id="289" r:id="rId4"/>
    <p:sldId id="290" r:id="rId5"/>
    <p:sldId id="291" r:id="rId6"/>
    <p:sldId id="277" r:id="rId7"/>
    <p:sldId id="278" r:id="rId8"/>
    <p:sldId id="279" r:id="rId9"/>
    <p:sldId id="282" r:id="rId10"/>
    <p:sldId id="281" r:id="rId11"/>
    <p:sldId id="280" r:id="rId12"/>
    <p:sldId id="287" r:id="rId13"/>
    <p:sldId id="283" r:id="rId14"/>
    <p:sldId id="292" r:id="rId15"/>
    <p:sldId id="274" r:id="rId16"/>
    <p:sldId id="275" r:id="rId17"/>
    <p:sldId id="284" r:id="rId18"/>
    <p:sldId id="286" r:id="rId19"/>
    <p:sldId id="285" r:id="rId20"/>
  </p:sldIdLst>
  <p:sldSz cx="9144000" cy="5143500" type="screen16x9"/>
  <p:notesSz cx="6858000" cy="9144000"/>
  <p:embeddedFontLst>
    <p:embeddedFont>
      <p:font typeface="Poppins" pitchFamily="2" charset="77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245">
          <p15:clr>
            <a:srgbClr val="747775"/>
          </p15:clr>
        </p15:guide>
        <p15:guide id="2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4"/>
    <p:restoredTop sz="94155"/>
  </p:normalViewPr>
  <p:slideViewPr>
    <p:cSldViewPr snapToGrid="0">
      <p:cViewPr varScale="1">
        <p:scale>
          <a:sx n="149" d="100"/>
          <a:sy n="149" d="100"/>
        </p:scale>
        <p:origin x="456" y="168"/>
      </p:cViewPr>
      <p:guideLst>
        <p:guide pos="245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6F3EC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arina.rizzi@unito.it" TargetMode="External"/><Relationship Id="rId2" Type="http://schemas.openxmlformats.org/officeDocument/2006/relationships/hyperlink" Target="mailto:pierluigi.conzo@unito.it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11170"/>
            <a:ext cx="9144003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312350" y="2294225"/>
            <a:ext cx="6571050" cy="1721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3600" dirty="0">
                <a:solidFill>
                  <a:srgbClr val="F5F5F5"/>
                </a:solidFill>
                <a:effectLst/>
                <a:latin typeface="Helvetica Neue" panose="02000503000000020004" pitchFamily="2" charset="0"/>
              </a:rPr>
              <a:t>Extreme natural events and political outcomes: evidence from Italian municipalities</a:t>
            </a:r>
          </a:p>
        </p:txBody>
      </p:sp>
      <p:sp>
        <p:nvSpPr>
          <p:cNvPr id="56" name="Google Shape;56;p13"/>
          <p:cNvSpPr txBox="1"/>
          <p:nvPr/>
        </p:nvSpPr>
        <p:spPr>
          <a:xfrm>
            <a:off x="293850" y="244900"/>
            <a:ext cx="5217600" cy="3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 dirty="0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Spoke 2</a:t>
            </a:r>
            <a:endParaRPr sz="1500" dirty="0">
              <a:solidFill>
                <a:schemeClr val="lt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250" y="692753"/>
            <a:ext cx="2809450" cy="1517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72BA65-0F10-6174-950A-D4ED1DB72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966" y="136023"/>
            <a:ext cx="8520600" cy="572700"/>
          </a:xfrm>
        </p:spPr>
        <p:txBody>
          <a:bodyPr>
            <a:normAutofit fontScale="90000"/>
          </a:bodyPr>
          <a:lstStyle/>
          <a:p>
            <a:r>
              <a:rPr lang="it-IT" dirty="0"/>
              <a:t>Focus: metriche sui dibattiti politici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B1F54A8-7CD5-8FB8-4206-B11C41906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233" y="1152474"/>
            <a:ext cx="8656067" cy="3991026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endParaRPr lang="it-IT" dirty="0"/>
          </a:p>
          <a:p>
            <a:pPr marL="114300" indent="0">
              <a:buNone/>
            </a:pPr>
            <a:endParaRPr lang="it-IT" dirty="0"/>
          </a:p>
          <a:p>
            <a:pPr marL="114300" indent="0">
              <a:buNone/>
            </a:pPr>
            <a:endParaRPr lang="it-IT" dirty="0"/>
          </a:p>
          <a:p>
            <a:pPr marL="114300" indent="0">
              <a:buNone/>
            </a:pPr>
            <a:endParaRPr lang="it-IT" dirty="0"/>
          </a:p>
          <a:p>
            <a:pPr marL="114300" indent="0">
              <a:buNone/>
            </a:pPr>
            <a:endParaRPr lang="it-IT" dirty="0"/>
          </a:p>
          <a:p>
            <a:pPr marL="114300" indent="0">
              <a:buNone/>
            </a:pPr>
            <a:endParaRPr lang="it-IT" dirty="0"/>
          </a:p>
          <a:p>
            <a:pPr marL="114300" indent="0">
              <a:buNone/>
            </a:pPr>
            <a:endParaRPr lang="it-IT" b="1" dirty="0"/>
          </a:p>
          <a:p>
            <a:pPr marL="114300" indent="0">
              <a:buNone/>
            </a:pPr>
            <a:endParaRPr lang="it-IT" b="1" dirty="0"/>
          </a:p>
          <a:p>
            <a:pPr marL="114300" indent="0">
              <a:buNone/>
            </a:pPr>
            <a:endParaRPr lang="it-IT" b="1" dirty="0"/>
          </a:p>
          <a:p>
            <a:pPr marL="114300" indent="0">
              <a:buNone/>
            </a:pPr>
            <a:endParaRPr lang="it-IT" b="1" dirty="0"/>
          </a:p>
          <a:p>
            <a:pPr marL="114300" indent="0">
              <a:buNone/>
            </a:pPr>
            <a:endParaRPr lang="it-IT" b="1" dirty="0"/>
          </a:p>
          <a:p>
            <a:pPr marL="114300" indent="0">
              <a:buNone/>
            </a:pPr>
            <a:r>
              <a:rPr lang="it-IT" b="1" dirty="0"/>
              <a:t>Esempio di metriche: </a:t>
            </a:r>
            <a:r>
              <a:rPr lang="it-IT" dirty="0" err="1"/>
              <a:t>emotionality</a:t>
            </a:r>
            <a:r>
              <a:rPr lang="it-IT" dirty="0"/>
              <a:t> VS </a:t>
            </a:r>
            <a:r>
              <a:rPr lang="it-IT" dirty="0" err="1"/>
              <a:t>reasoning</a:t>
            </a:r>
            <a:r>
              <a:rPr lang="it-IT" dirty="0"/>
              <a:t> (</a:t>
            </a:r>
            <a:r>
              <a:rPr lang="it-IT" dirty="0" err="1"/>
              <a:t>Ash</a:t>
            </a:r>
            <a:r>
              <a:rPr lang="it-IT" dirty="0"/>
              <a:t>, Gennaro et al (2021))</a:t>
            </a:r>
          </a:p>
          <a:p>
            <a:pPr marL="114300" indent="0">
              <a:buNone/>
            </a:pPr>
            <a:r>
              <a:rPr lang="it-IT" dirty="0"/>
              <a:t>Polarizzazione politica (</a:t>
            </a:r>
            <a:r>
              <a:rPr lang="it-IT" dirty="0" err="1"/>
              <a:t>Gentzkow</a:t>
            </a:r>
            <a:r>
              <a:rPr lang="it-IT" dirty="0"/>
              <a:t>…..), Tipo di argomenti trattati nei dibattiti (</a:t>
            </a:r>
            <a:r>
              <a:rPr lang="it-IT" dirty="0" err="1"/>
              <a:t>topic</a:t>
            </a:r>
            <a:r>
              <a:rPr lang="it-IT" dirty="0"/>
              <a:t> </a:t>
            </a:r>
            <a:r>
              <a:rPr lang="it-IT" dirty="0" err="1"/>
              <a:t>modeling</a:t>
            </a:r>
            <a:r>
              <a:rPr lang="it-IT" dirty="0"/>
              <a:t>, LDS, </a:t>
            </a:r>
            <a:r>
              <a:rPr lang="it-IT" dirty="0" err="1"/>
              <a:t>BertTopic</a:t>
            </a:r>
            <a:r>
              <a:rPr lang="it-IT" dirty="0"/>
              <a:t>), sentiment </a:t>
            </a:r>
            <a:r>
              <a:rPr lang="it-IT" dirty="0" err="1"/>
              <a:t>analysis</a:t>
            </a:r>
            <a:r>
              <a:rPr lang="it-IT" dirty="0"/>
              <a:t> and </a:t>
            </a:r>
            <a:r>
              <a:rPr lang="it-IT" dirty="0" err="1"/>
              <a:t>emotions</a:t>
            </a:r>
            <a:r>
              <a:rPr lang="it-IT" dirty="0"/>
              <a:t> (i.e. </a:t>
            </a:r>
            <a:r>
              <a:rPr lang="it-IT" dirty="0" err="1"/>
              <a:t>FeelIT</a:t>
            </a:r>
            <a:r>
              <a:rPr lang="it-IT" dirty="0"/>
              <a:t> by </a:t>
            </a:r>
            <a:r>
              <a:rPr lang="it-IT" dirty="0" err="1"/>
              <a:t>MilaNLP</a:t>
            </a:r>
            <a:r>
              <a:rPr lang="it-IT" dirty="0"/>
              <a:t>), </a:t>
            </a:r>
            <a:r>
              <a:rPr lang="it-IT" dirty="0" err="1"/>
              <a:t>discourse</a:t>
            </a:r>
            <a:r>
              <a:rPr lang="it-IT" dirty="0"/>
              <a:t> </a:t>
            </a:r>
            <a:r>
              <a:rPr lang="it-IT" dirty="0" err="1"/>
              <a:t>quality</a:t>
            </a:r>
            <a:r>
              <a:rPr lang="it-IT" dirty="0"/>
              <a:t>, common </a:t>
            </a:r>
            <a:r>
              <a:rPr lang="it-IT" dirty="0" err="1"/>
              <a:t>narratives</a:t>
            </a:r>
            <a:r>
              <a:rPr lang="it-IT" dirty="0"/>
              <a:t> (i.e. "</a:t>
            </a:r>
            <a:r>
              <a:rPr lang="it-IT" dirty="0" err="1"/>
              <a:t>relatio</a:t>
            </a:r>
            <a:r>
              <a:rPr lang="it-IT" dirty="0"/>
              <a:t>" package by </a:t>
            </a:r>
            <a:r>
              <a:rPr lang="it-IT" dirty="0" err="1"/>
              <a:t>Ash</a:t>
            </a:r>
            <a:r>
              <a:rPr lang="it-IT" dirty="0"/>
              <a:t> et al.)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FE903B0B-99BF-E0EB-0369-8F4D3ABABC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382727"/>
              </p:ext>
            </p:extLst>
          </p:nvPr>
        </p:nvGraphicFramePr>
        <p:xfrm>
          <a:off x="66931" y="791852"/>
          <a:ext cx="9035503" cy="29495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8940">
                  <a:extLst>
                    <a:ext uri="{9D8B030D-6E8A-4147-A177-3AD203B41FA5}">
                      <a16:colId xmlns:a16="http://schemas.microsoft.com/office/drawing/2014/main" val="332460098"/>
                    </a:ext>
                  </a:extLst>
                </a:gridCol>
                <a:gridCol w="3036392">
                  <a:extLst>
                    <a:ext uri="{9D8B030D-6E8A-4147-A177-3AD203B41FA5}">
                      <a16:colId xmlns:a16="http://schemas.microsoft.com/office/drawing/2014/main" val="2989032748"/>
                    </a:ext>
                  </a:extLst>
                </a:gridCol>
                <a:gridCol w="1088023">
                  <a:extLst>
                    <a:ext uri="{9D8B030D-6E8A-4147-A177-3AD203B41FA5}">
                      <a16:colId xmlns:a16="http://schemas.microsoft.com/office/drawing/2014/main" val="4189028690"/>
                    </a:ext>
                  </a:extLst>
                </a:gridCol>
                <a:gridCol w="913022">
                  <a:extLst>
                    <a:ext uri="{9D8B030D-6E8A-4147-A177-3AD203B41FA5}">
                      <a16:colId xmlns:a16="http://schemas.microsoft.com/office/drawing/2014/main" val="3341579267"/>
                    </a:ext>
                  </a:extLst>
                </a:gridCol>
                <a:gridCol w="1234761">
                  <a:extLst>
                    <a:ext uri="{9D8B030D-6E8A-4147-A177-3AD203B41FA5}">
                      <a16:colId xmlns:a16="http://schemas.microsoft.com/office/drawing/2014/main" val="951191995"/>
                    </a:ext>
                  </a:extLst>
                </a:gridCol>
                <a:gridCol w="1134365">
                  <a:extLst>
                    <a:ext uri="{9D8B030D-6E8A-4147-A177-3AD203B41FA5}">
                      <a16:colId xmlns:a16="http://schemas.microsoft.com/office/drawing/2014/main" val="4137589203"/>
                    </a:ext>
                  </a:extLst>
                </a:gridCol>
              </a:tblGrid>
              <a:tr h="446316"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Titolo articolo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Testo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Candidato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Comune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Testata giornalistica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/>
                        <a:t>Data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728263"/>
                  </a:ext>
                </a:extLst>
              </a:tr>
              <a:tr h="708855">
                <a:tc>
                  <a:txBody>
                    <a:bodyPr/>
                    <a:lstStyle/>
                    <a:p>
                      <a:r>
                        <a:rPr lang="it-IT" sz="1200" dirty="0"/>
                        <a:t>«Sono in prima linea con tanti torinesi in una fase difficile» Paolo Damilano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«Ora voglio dormire per un paio di giorni». Il candidato di centrodestra </a:t>
                      </a:r>
                      <a:r>
                        <a:rPr lang="it-IT" sz="11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Paolo</a:t>
                      </a:r>
                      <a:r>
                        <a:rPr lang="it-IT" sz="11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 </a:t>
                      </a:r>
                      <a:r>
                        <a:rPr lang="it-IT" sz="11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Damilano</a:t>
                      </a:r>
                      <a:r>
                        <a:rPr lang="it-IT" sz="11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[….]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Paolo Damilano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Torino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Corriere della Sera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dirty="0"/>
                        <a:t>02/10/2021</a:t>
                      </a:r>
                    </a:p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612984"/>
                  </a:ext>
                </a:extLst>
              </a:tr>
              <a:tr h="6563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sz="1200" dirty="0"/>
                        <a:t>Torino: Damilano, biglietto a 1 euro nei primi 100 giorni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Nell'ultimo giorno di campagna elettorale il candidato sindaco del centrodestra a Torino, </a:t>
                      </a:r>
                      <a:r>
                        <a:rPr lang="it-IT" sz="11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Paolo</a:t>
                      </a:r>
                      <a:r>
                        <a:rPr lang="it-IT" sz="11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 </a:t>
                      </a:r>
                      <a:r>
                        <a:rPr lang="it-IT" sz="11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Damilano</a:t>
                      </a:r>
                      <a:r>
                        <a:rPr lang="it-IT" sz="11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, lancia una proposta last minute […]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Paolo Damilano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Torino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ANSA Financial News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15/10/2021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401267"/>
                  </a:ext>
                </a:extLst>
              </a:tr>
              <a:tr h="846413">
                <a:tc>
                  <a:txBody>
                    <a:bodyPr/>
                    <a:lstStyle/>
                    <a:p>
                      <a:r>
                        <a:rPr lang="it-IT" sz="1200" dirty="0"/>
                        <a:t>«Molti chilometri, importante averli fatti insieme ai cittadini» Stefano Lo Russo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«Ho perso il conto dei chilometri, ma l'importante è averli fatti insieme a tutti voi». Quando arriva alla Tesoriera,</a:t>
                      </a:r>
                      <a:r>
                        <a:rPr lang="it-IT" sz="11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Stefano Lo Russo </a:t>
                      </a:r>
                      <a:r>
                        <a:rPr lang="it-IT" sz="11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viene accolto dalle bandiere […..]</a:t>
                      </a:r>
                      <a:endParaRPr lang="it-IT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Stefano Lo Russo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Torino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Corriere della Sera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02/10/2021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84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6014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E95418-7A18-3435-769A-D59A4DCBA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Stato di avanzamento lavori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879216C-93E0-3E7E-B4B2-96025D0C57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="1" dirty="0"/>
              <a:t>Compiuto:</a:t>
            </a:r>
          </a:p>
          <a:p>
            <a:pPr marL="114300" indent="0">
              <a:buNone/>
            </a:pPr>
            <a:r>
              <a:rPr lang="it-IT" dirty="0"/>
              <a:t>-Review dei paper rilevanti sull'argomento</a:t>
            </a:r>
          </a:p>
          <a:p>
            <a:pPr marL="114300" indent="0">
              <a:buNone/>
            </a:pPr>
            <a:r>
              <a:rPr lang="it-IT" dirty="0"/>
              <a:t>-Individuazione dei datasets e dei campioni di dati necessari per la nostra analisi</a:t>
            </a:r>
          </a:p>
          <a:p>
            <a:pPr marL="114300" indent="0">
              <a:buNone/>
            </a:pPr>
            <a:r>
              <a:rPr lang="it-IT" dirty="0"/>
              <a:t>-Identificazione delle metriche che ci interessano</a:t>
            </a:r>
          </a:p>
          <a:p>
            <a:pPr marL="114300" indent="0">
              <a:buNone/>
            </a:pPr>
            <a:endParaRPr lang="it-IT" dirty="0"/>
          </a:p>
          <a:p>
            <a:r>
              <a:rPr lang="it-IT" b="1" dirty="0"/>
              <a:t>Attuale:</a:t>
            </a:r>
          </a:p>
          <a:p>
            <a:pPr marL="114300" indent="0">
              <a:buNone/>
            </a:pPr>
            <a:r>
              <a:rPr lang="it-IT" dirty="0"/>
              <a:t>-Costruzione delle metriche sui dati che abbiamo</a:t>
            </a:r>
          </a:p>
          <a:p>
            <a:pPr marL="114300" indent="0">
              <a:buNone/>
            </a:pPr>
            <a:endParaRPr lang="it-IT" dirty="0"/>
          </a:p>
          <a:p>
            <a:r>
              <a:rPr lang="it-IT" b="1" dirty="0"/>
              <a:t>Prossimi passi:</a:t>
            </a:r>
          </a:p>
          <a:p>
            <a:pPr marL="114300" indent="0">
              <a:buNone/>
            </a:pPr>
            <a:r>
              <a:rPr lang="it-IT" dirty="0"/>
              <a:t>-Analisi econometrica</a:t>
            </a:r>
          </a:p>
        </p:txBody>
      </p:sp>
    </p:spTree>
    <p:extLst>
      <p:ext uri="{BB962C8B-B14F-4D97-AF65-F5344CB8AC3E}">
        <p14:creationId xmlns:p14="http://schemas.microsoft.com/office/powerpoint/2010/main" val="2354759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5B574C-4130-87F4-F3D7-017DA1664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it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55E58C9-0CFE-ECB5-F6F8-D6943C006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863550"/>
            <a:ext cx="8520600" cy="3416400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endParaRPr lang="it-IT" sz="3900" b="1" dirty="0"/>
          </a:p>
          <a:p>
            <a:pPr marL="114300" indent="0" algn="ctr">
              <a:buNone/>
            </a:pPr>
            <a:endParaRPr lang="it-IT" dirty="0"/>
          </a:p>
          <a:p>
            <a:pPr marL="114300" indent="0" algn="ctr">
              <a:buNone/>
            </a:pPr>
            <a:r>
              <a:rPr lang="it-IT" dirty="0"/>
              <a:t>Per ogni commento o suggerimento:</a:t>
            </a:r>
          </a:p>
          <a:p>
            <a:pPr marL="114300" indent="0" algn="ctr">
              <a:buNone/>
            </a:pPr>
            <a:r>
              <a:rPr lang="it-IT" b="0" i="0" dirty="0">
                <a:solidFill>
                  <a:srgbClr val="5E5E5E"/>
                </a:solidFill>
                <a:effectLst/>
                <a:latin typeface="Google Sans"/>
                <a:hlinkClick r:id="rId2"/>
              </a:rPr>
              <a:t>pierluigi.conzo@unito.it</a:t>
            </a:r>
            <a:endParaRPr lang="it-IT" b="0" i="0" dirty="0">
              <a:solidFill>
                <a:srgbClr val="5E5E5E"/>
              </a:solidFill>
              <a:effectLst/>
              <a:latin typeface="Google Sans"/>
            </a:endParaRPr>
          </a:p>
          <a:p>
            <a:pPr marL="114300" indent="0" algn="ctr">
              <a:buNone/>
            </a:pPr>
            <a:r>
              <a:rPr lang="it-IT" b="0" i="0" dirty="0">
                <a:solidFill>
                  <a:srgbClr val="1F1F1F"/>
                </a:solidFill>
                <a:effectLst/>
                <a:latin typeface="Google Sans"/>
                <a:hlinkClick r:id="rId3"/>
              </a:rPr>
              <a:t>marina.rizzi@unito.it</a:t>
            </a:r>
            <a:r>
              <a:rPr lang="it-IT" b="0" i="0" dirty="0">
                <a:solidFill>
                  <a:srgbClr val="1F1F1F"/>
                </a:solidFill>
                <a:effectLst/>
                <a:latin typeface="Google Sans"/>
              </a:rPr>
              <a:t> 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12067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E99347-0040-9944-3415-4838F3650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it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97F516F-BC40-8F47-9A4B-FB0BFD7730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DC05E7F-2A52-A600-BF31-B2223DA38B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1365938"/>
              </p:ext>
            </p:extLst>
          </p:nvPr>
        </p:nvGraphicFramePr>
        <p:xfrm>
          <a:off x="108499" y="542876"/>
          <a:ext cx="8859269" cy="34018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1646">
                  <a:extLst>
                    <a:ext uri="{9D8B030D-6E8A-4147-A177-3AD203B41FA5}">
                      <a16:colId xmlns:a16="http://schemas.microsoft.com/office/drawing/2014/main" val="332460098"/>
                    </a:ext>
                  </a:extLst>
                </a:gridCol>
                <a:gridCol w="1620982">
                  <a:extLst>
                    <a:ext uri="{9D8B030D-6E8A-4147-A177-3AD203B41FA5}">
                      <a16:colId xmlns:a16="http://schemas.microsoft.com/office/drawing/2014/main" val="2989032748"/>
                    </a:ext>
                  </a:extLst>
                </a:gridCol>
                <a:gridCol w="1233055">
                  <a:extLst>
                    <a:ext uri="{9D8B030D-6E8A-4147-A177-3AD203B41FA5}">
                      <a16:colId xmlns:a16="http://schemas.microsoft.com/office/drawing/2014/main" val="4189028690"/>
                    </a:ext>
                  </a:extLst>
                </a:gridCol>
                <a:gridCol w="1025236">
                  <a:extLst>
                    <a:ext uri="{9D8B030D-6E8A-4147-A177-3AD203B41FA5}">
                      <a16:colId xmlns:a16="http://schemas.microsoft.com/office/drawing/2014/main" val="3341579267"/>
                    </a:ext>
                  </a:extLst>
                </a:gridCol>
                <a:gridCol w="1288473">
                  <a:extLst>
                    <a:ext uri="{9D8B030D-6E8A-4147-A177-3AD203B41FA5}">
                      <a16:colId xmlns:a16="http://schemas.microsoft.com/office/drawing/2014/main" val="951191995"/>
                    </a:ext>
                  </a:extLst>
                </a:gridCol>
                <a:gridCol w="1205345">
                  <a:extLst>
                    <a:ext uri="{9D8B030D-6E8A-4147-A177-3AD203B41FA5}">
                      <a16:colId xmlns:a16="http://schemas.microsoft.com/office/drawing/2014/main" val="4137589203"/>
                    </a:ext>
                  </a:extLst>
                </a:gridCol>
                <a:gridCol w="1084532">
                  <a:extLst>
                    <a:ext uri="{9D8B030D-6E8A-4147-A177-3AD203B41FA5}">
                      <a16:colId xmlns:a16="http://schemas.microsoft.com/office/drawing/2014/main" val="93328071"/>
                    </a:ext>
                  </a:extLst>
                </a:gridCol>
              </a:tblGrid>
              <a:tr h="798882">
                <a:tc>
                  <a:txBody>
                    <a:bodyPr/>
                    <a:lstStyle/>
                    <a:p>
                      <a:r>
                        <a:rPr lang="it-IT" dirty="0"/>
                        <a:t>Titolo articolo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Testo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Candidato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Comune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Testata giornalistica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Data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Giornalista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728263"/>
                  </a:ext>
                </a:extLst>
              </a:tr>
              <a:tr h="438925">
                <a:tc>
                  <a:txBody>
                    <a:bodyPr/>
                    <a:lstStyle/>
                    <a:p>
                      <a:r>
                        <a:rPr lang="it-IT" sz="1200" dirty="0"/>
                        <a:t>«Sono in prima linea con tanti torinesi in una fase difficile» Paolo Damilano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5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«Ora voglio dormire per un paio di giorni». Il candidato di centrodestra </a:t>
                      </a:r>
                      <a:r>
                        <a:rPr lang="it-IT" sz="105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Paolo</a:t>
                      </a:r>
                      <a:r>
                        <a:rPr lang="it-IT" sz="105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 </a:t>
                      </a:r>
                      <a:r>
                        <a:rPr lang="it-IT" sz="105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Damilano</a:t>
                      </a:r>
                      <a:r>
                        <a:rPr lang="it-IT" sz="105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[….]</a:t>
                      </a:r>
                      <a:endParaRPr lang="it-IT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Paolo Damilano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Torino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Corriere della Sera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dirty="0"/>
                        <a:t>02/10/2021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Giulia Ricci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612984"/>
                  </a:ext>
                </a:extLst>
              </a:tr>
              <a:tr h="4389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it-IT" dirty="0"/>
                        <a:t>Torino: Damilano, biglietto a 1 euro nei primi 100 giorni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401267"/>
                  </a:ext>
                </a:extLst>
              </a:tr>
              <a:tr h="43892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484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7400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5749D9-0FC7-7677-DEEC-9E77ECC73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DA ELIMINARE – FROM HERE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0F28227-9DBE-4B30-9665-9F11667479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9396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3E9DE-F188-134B-95AC-2BBAEBEB2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Poppins" pitchFamily="2" charset="77"/>
                <a:cs typeface="Poppins" pitchFamily="2" charset="77"/>
              </a:rPr>
              <a:t>Principio</a:t>
            </a:r>
            <a:r>
              <a:rPr lang="en-US" dirty="0"/>
              <a:t> del Progetto: </a:t>
            </a:r>
            <a:r>
              <a:rPr lang="en-US" dirty="0" err="1"/>
              <a:t>Emozioni</a:t>
            </a:r>
            <a:r>
              <a:rPr lang="en-US" dirty="0"/>
              <a:t> e </a:t>
            </a:r>
            <a:r>
              <a:rPr lang="en-US" dirty="0" err="1"/>
              <a:t>Politica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B48283-AED9-4D47-AF1C-E067D2B6A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52474"/>
            <a:ext cx="8520600" cy="3737577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Poppins" pitchFamily="2" charset="77"/>
                <a:cs typeface="Poppins" pitchFamily="2" charset="77"/>
              </a:rPr>
              <a:t>Il nostro working package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si</a:t>
            </a:r>
            <a:r>
              <a:rPr lang="en-US" dirty="0">
                <a:latin typeface="Poppins" pitchFamily="2" charset="77"/>
                <a:cs typeface="Poppins" pitchFamily="2" charset="77"/>
              </a:rPr>
              <a:t> propone come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obiettivo</a:t>
            </a:r>
            <a:r>
              <a:rPr lang="en-US" dirty="0">
                <a:latin typeface="Poppins" pitchFamily="2" charset="77"/>
                <a:cs typeface="Poppins" pitchFamily="2" charset="77"/>
              </a:rPr>
              <a:t> 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capire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qual'e</a:t>
            </a:r>
            <a:r>
              <a:rPr lang="en-US" dirty="0">
                <a:latin typeface="Poppins" pitchFamily="2" charset="77"/>
                <a:cs typeface="Poppins" pitchFamily="2" charset="77"/>
              </a:rPr>
              <a:t>' il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ruolo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delle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emozioni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nella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stabilità</a:t>
            </a:r>
            <a:r>
              <a:rPr lang="en-US" dirty="0">
                <a:latin typeface="Poppins" pitchFamily="2" charset="77"/>
                <a:cs typeface="Poppins" pitchFamily="2" charset="77"/>
              </a:rPr>
              <a:t> e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evoluzione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delle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istituzioni</a:t>
            </a:r>
            <a:r>
              <a:rPr lang="en-US" dirty="0">
                <a:latin typeface="Poppins" pitchFamily="2" charset="77"/>
                <a:cs typeface="Poppins" pitchFamily="2" charset="77"/>
              </a:rPr>
              <a:t>.</a:t>
            </a:r>
          </a:p>
          <a:p>
            <a:r>
              <a:rPr lang="en-US" dirty="0" err="1">
                <a:latin typeface="Poppins" pitchFamily="2" charset="77"/>
                <a:cs typeface="Poppins" pitchFamily="2" charset="77"/>
              </a:rPr>
              <a:t>Tradizionalmente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l’economia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politica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classica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aveva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ignorato</a:t>
            </a:r>
            <a:r>
              <a:rPr lang="en-US" dirty="0">
                <a:latin typeface="Poppins" pitchFamily="2" charset="77"/>
                <a:cs typeface="Poppins" pitchFamily="2" charset="77"/>
              </a:rPr>
              <a:t> il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ruolo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delle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emozioni</a:t>
            </a:r>
            <a:r>
              <a:rPr lang="en-US" dirty="0">
                <a:latin typeface="Poppins" pitchFamily="2" charset="77"/>
                <a:cs typeface="Poppins" pitchFamily="2" charset="77"/>
              </a:rPr>
              <a:t> in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politica</a:t>
            </a:r>
            <a:endParaRPr lang="en-US" dirty="0">
              <a:latin typeface="Poppins" pitchFamily="2" charset="77"/>
              <a:cs typeface="Poppins" pitchFamily="2" charset="77"/>
            </a:endParaRPr>
          </a:p>
          <a:p>
            <a:r>
              <a:rPr lang="en-US" dirty="0">
                <a:latin typeface="Poppins" pitchFamily="2" charset="77"/>
                <a:cs typeface="Poppins" pitchFamily="2" charset="77"/>
              </a:rPr>
              <a:t>Piu’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recentemente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vari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contributi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hanno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analizzato</a:t>
            </a:r>
            <a:r>
              <a:rPr lang="en-US" dirty="0">
                <a:latin typeface="Poppins" pitchFamily="2" charset="77"/>
                <a:cs typeface="Poppins" pitchFamily="2" charset="77"/>
              </a:rPr>
              <a:t> il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ruolo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delle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emozioni</a:t>
            </a:r>
            <a:r>
              <a:rPr lang="en-US" dirty="0">
                <a:latin typeface="Poppins" pitchFamily="2" charset="77"/>
                <a:cs typeface="Poppins" pitchFamily="2" charset="77"/>
              </a:rPr>
              <a:t>, ma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soltanto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teoricamente</a:t>
            </a:r>
            <a:r>
              <a:rPr lang="en-US" dirty="0">
                <a:latin typeface="Poppins" pitchFamily="2" charset="77"/>
                <a:cs typeface="Poppins" pitchFamily="2" charset="77"/>
              </a:rPr>
              <a:t>,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implicitamente</a:t>
            </a:r>
            <a:r>
              <a:rPr lang="en-US" dirty="0">
                <a:latin typeface="Poppins" pitchFamily="2" charset="77"/>
                <a:cs typeface="Poppins" pitchFamily="2" charset="77"/>
              </a:rPr>
              <a:t> (e.g.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analizzando</a:t>
            </a:r>
            <a:r>
              <a:rPr lang="en-US" dirty="0">
                <a:latin typeface="Poppins" pitchFamily="2" charset="77"/>
                <a:cs typeface="Poppins" pitchFamily="2" charset="77"/>
              </a:rPr>
              <a:t> le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caratarristiche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socioeconomiche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dell’elettorato</a:t>
            </a:r>
            <a:r>
              <a:rPr lang="en-US" dirty="0">
                <a:latin typeface="Poppins" pitchFamily="2" charset="77"/>
                <a:cs typeface="Poppins" pitchFamily="2" charset="77"/>
              </a:rPr>
              <a:t> di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estrema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destra</a:t>
            </a:r>
            <a:r>
              <a:rPr lang="en-US" dirty="0">
                <a:latin typeface="Poppins" pitchFamily="2" charset="77"/>
                <a:cs typeface="Poppins" pitchFamily="2" charset="77"/>
              </a:rPr>
              <a:t>), o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soltanto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misurando</a:t>
            </a:r>
            <a:r>
              <a:rPr lang="en-US" dirty="0">
                <a:latin typeface="Poppins" pitchFamily="2" charset="77"/>
                <a:cs typeface="Poppins" pitchFamily="2" charset="77"/>
              </a:rPr>
              <a:t> le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emozioni</a:t>
            </a:r>
            <a:r>
              <a:rPr lang="en-US" dirty="0">
                <a:latin typeface="Poppins" pitchFamily="2" charset="77"/>
                <a:cs typeface="Poppins" pitchFamily="2" charset="77"/>
              </a:rPr>
              <a:t>, per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esempio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tramite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questionari</a:t>
            </a:r>
            <a:r>
              <a:rPr lang="en-US" dirty="0">
                <a:latin typeface="Poppins" pitchFamily="2" charset="77"/>
                <a:cs typeface="Poppins" pitchFamily="2" charset="77"/>
              </a:rPr>
              <a:t>.</a:t>
            </a:r>
          </a:p>
          <a:p>
            <a:r>
              <a:rPr lang="en-US" dirty="0" err="1">
                <a:latin typeface="Poppins" pitchFamily="2" charset="77"/>
                <a:cs typeface="Poppins" pitchFamily="2" charset="77"/>
              </a:rPr>
              <a:t>L’obbiettivo</a:t>
            </a:r>
            <a:r>
              <a:rPr lang="en-US" dirty="0">
                <a:latin typeface="Poppins" pitchFamily="2" charset="77"/>
                <a:cs typeface="Poppins" pitchFamily="2" charset="77"/>
              </a:rPr>
              <a:t> di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questo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progetto</a:t>
            </a:r>
            <a:r>
              <a:rPr lang="en-US" dirty="0">
                <a:latin typeface="Poppins" pitchFamily="2" charset="77"/>
                <a:cs typeface="Poppins" pitchFamily="2" charset="77"/>
              </a:rPr>
              <a:t> e’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invece</a:t>
            </a:r>
            <a:r>
              <a:rPr lang="en-US" dirty="0">
                <a:latin typeface="Poppins" pitchFamily="2" charset="77"/>
                <a:cs typeface="Poppins" pitchFamily="2" charset="77"/>
              </a:rPr>
              <a:t> di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utilizzare</a:t>
            </a:r>
            <a:r>
              <a:rPr lang="en-US" dirty="0">
                <a:latin typeface="Poppins" pitchFamily="2" charset="77"/>
                <a:cs typeface="Poppins" pitchFamily="2" charset="77"/>
              </a:rPr>
              <a:t> le experimental surveys per </a:t>
            </a:r>
            <a:r>
              <a:rPr lang="en-US" i="1" dirty="0" err="1">
                <a:latin typeface="Poppins" pitchFamily="2" charset="77"/>
                <a:cs typeface="Poppins" pitchFamily="2" charset="77"/>
              </a:rPr>
              <a:t>elicitare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sperimentalmente</a:t>
            </a:r>
            <a:r>
              <a:rPr lang="en-US" dirty="0">
                <a:latin typeface="Poppins" pitchFamily="2" charset="77"/>
                <a:cs typeface="Poppins" pitchFamily="2" charset="77"/>
              </a:rPr>
              <a:t> le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emozioni</a:t>
            </a:r>
            <a:r>
              <a:rPr lang="en-US" dirty="0">
                <a:latin typeface="Poppins" pitchFamily="2" charset="77"/>
                <a:cs typeface="Poppins" pitchFamily="2" charset="77"/>
              </a:rPr>
              <a:t>, e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misurare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eventuali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cambiamenti</a:t>
            </a:r>
            <a:r>
              <a:rPr lang="en-US" dirty="0">
                <a:latin typeface="Poppins" pitchFamily="2" charset="77"/>
                <a:cs typeface="Poppins" pitchFamily="2" charset="77"/>
              </a:rPr>
              <a:t> in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rilevanti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comportamenti</a:t>
            </a:r>
            <a:r>
              <a:rPr lang="en-US" dirty="0">
                <a:latin typeface="Poppins" pitchFamily="2" charset="77"/>
                <a:cs typeface="Poppins" pitchFamily="2" charset="77"/>
              </a:rPr>
              <a:t> </a:t>
            </a:r>
            <a:r>
              <a:rPr lang="en-US" dirty="0" err="1">
                <a:latin typeface="Poppins" pitchFamily="2" charset="77"/>
                <a:cs typeface="Poppins" pitchFamily="2" charset="77"/>
              </a:rPr>
              <a:t>politici</a:t>
            </a:r>
            <a:r>
              <a:rPr lang="en-US" dirty="0">
                <a:latin typeface="Poppins" pitchFamily="2" charset="77"/>
                <a:cs typeface="Poppins" pitchFamily="2" charset="77"/>
              </a:rPr>
              <a:t>.</a:t>
            </a:r>
          </a:p>
          <a:p>
            <a:pPr marL="114300" indent="0">
              <a:buNone/>
            </a:pPr>
            <a:endParaRPr lang="en-US" dirty="0">
              <a:latin typeface="Poppins" pitchFamily="2" charset="77"/>
              <a:cs typeface="Poppi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395207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0B013-6639-C94F-A7BF-359E4E222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Note </a:t>
            </a:r>
            <a:r>
              <a:rPr lang="en-US" dirty="0" err="1"/>
              <a:t>metodologiche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776924-77F5-874A-973A-952DAA52AC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Per elicitare le emozioni utilizzeremo tecniche </a:t>
            </a:r>
            <a:r>
              <a:rPr lang="it-IT" dirty="0" err="1"/>
              <a:t>gia’</a:t>
            </a:r>
            <a:r>
              <a:rPr lang="it-IT" dirty="0"/>
              <a:t> standard nella ricerca psicologica, quali l’</a:t>
            </a:r>
            <a:r>
              <a:rPr lang="it-IT" dirty="0" err="1"/>
              <a:t>elicitazione</a:t>
            </a:r>
            <a:r>
              <a:rPr lang="it-IT" dirty="0"/>
              <a:t> autobiografica (”descrivi un’occasione in cui hai provato ammirazione/paura/vergogna”) e la visione di brevi video selezionati per la loro capacità di evocare specifiche emozioni.</a:t>
            </a:r>
          </a:p>
          <a:p>
            <a:r>
              <a:rPr lang="it-IT" dirty="0"/>
              <a:t>L’uso della </a:t>
            </a:r>
            <a:r>
              <a:rPr lang="it-IT" dirty="0" err="1"/>
              <a:t>survey</a:t>
            </a:r>
            <a:r>
              <a:rPr lang="it-IT" dirty="0"/>
              <a:t> rispetto ai laboratori sperimentali ci permetterà di ottenere un campione rappresentativo nazionale e di  evitare una distinzione binaria tra in-</a:t>
            </a:r>
            <a:r>
              <a:rPr lang="it-IT" dirty="0" err="1"/>
              <a:t>group</a:t>
            </a:r>
            <a:r>
              <a:rPr lang="it-IT" dirty="0"/>
              <a:t> e out-</a:t>
            </a:r>
            <a:r>
              <a:rPr lang="it-IT" dirty="0" err="1"/>
              <a:t>group</a:t>
            </a:r>
            <a:r>
              <a:rPr lang="it-IT" dirty="0"/>
              <a:t> (e.g.: quanto rapidamente diminuisce la solidarietà con la distanza rispetto alle vittime di un disastro naturale?).</a:t>
            </a:r>
          </a:p>
          <a:p>
            <a:r>
              <a:rPr lang="it-IT" dirty="0"/>
              <a:t>Le </a:t>
            </a:r>
            <a:r>
              <a:rPr lang="it-IT" dirty="0" err="1"/>
              <a:t>survey</a:t>
            </a:r>
            <a:r>
              <a:rPr lang="it-IT" dirty="0"/>
              <a:t> con </a:t>
            </a:r>
            <a:r>
              <a:rPr lang="it-IT" dirty="0" err="1"/>
              <a:t>elicitazione</a:t>
            </a:r>
            <a:r>
              <a:rPr lang="it-IT" dirty="0"/>
              <a:t> emotiva ci permette inoltre di misurare non solo lo stato emotivo del rispondente, bensì anche la sua </a:t>
            </a:r>
            <a:r>
              <a:rPr lang="it-IT" i="1" dirty="0"/>
              <a:t>plasticità emotiva </a:t>
            </a:r>
            <a:r>
              <a:rPr lang="it-IT" dirty="0"/>
              <a:t>(i.e. la sua suggestionabilità, o capacità di essere influenzato nel proprio stato emotivo da stimoli esterni).</a:t>
            </a:r>
          </a:p>
        </p:txBody>
      </p:sp>
    </p:spTree>
    <p:extLst>
      <p:ext uri="{BB962C8B-B14F-4D97-AF65-F5344CB8AC3E}">
        <p14:creationId xmlns:p14="http://schemas.microsoft.com/office/powerpoint/2010/main" val="3857777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1DB68F-02C1-C5CB-7565-BE830098C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Slides motivazione (aggiunte by Marina Rizzi)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E23EFC1-4C4A-C565-7E92-2E05CA5EE6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it-IT" b="1" dirty="0"/>
              <a:t>Working Package: </a:t>
            </a:r>
            <a:r>
              <a:rPr lang="it-IT" dirty="0"/>
              <a:t>valutazione degli effetti delle politiche</a:t>
            </a:r>
          </a:p>
          <a:p>
            <a:pPr marL="114300" indent="0">
              <a:buNone/>
            </a:pPr>
            <a:endParaRPr lang="it-IT" b="1" dirty="0"/>
          </a:p>
          <a:p>
            <a:r>
              <a:rPr lang="it-IT" b="1" dirty="0"/>
              <a:t>Obiettivo: </a:t>
            </a:r>
            <a:r>
              <a:rPr lang="it-IT" dirty="0"/>
              <a:t>capire il ruolo delle emozioni nella stabilità ed evoluzione delle istituzioni</a:t>
            </a:r>
          </a:p>
          <a:p>
            <a:r>
              <a:rPr lang="it-IT" b="1" dirty="0"/>
              <a:t>Motivazione: </a:t>
            </a:r>
            <a:r>
              <a:rPr lang="it-IT" dirty="0"/>
              <a:t>le emozioni, potenzialmente attivate da determinati cambiamenti nella società (es. aumento disuguaglianze, disastri naturali, politiche di ricostruzione e mitigazione rischio futuro, etc.) sono un importante trigger di reazioni politiche</a:t>
            </a:r>
          </a:p>
          <a:p>
            <a:r>
              <a:rPr lang="it-IT" dirty="0"/>
              <a:t>Effetto</a:t>
            </a:r>
            <a:r>
              <a:rPr lang="it-IT" b="1" dirty="0"/>
              <a:t> ambiguo </a:t>
            </a:r>
            <a:r>
              <a:rPr lang="it-IT" dirty="0"/>
              <a:t>sul benessere complessivo della società ed istituzioni (i.e. populismo)</a:t>
            </a:r>
          </a:p>
        </p:txBody>
      </p:sp>
    </p:spTree>
    <p:extLst>
      <p:ext uri="{BB962C8B-B14F-4D97-AF65-F5344CB8AC3E}">
        <p14:creationId xmlns:p14="http://schemas.microsoft.com/office/powerpoint/2010/main" val="31294287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BBFD52-577E-60A0-E7FE-85A7F9CF2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Slides motivazione (aggiunte by Marina Rizzi)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CD758B8-0557-B030-F322-9FA687A1BC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8520600" cy="3710470"/>
          </a:xfrm>
        </p:spPr>
        <p:txBody>
          <a:bodyPr>
            <a:normAutofit/>
          </a:bodyPr>
          <a:lstStyle/>
          <a:p>
            <a:r>
              <a:rPr lang="it-IT" b="1" dirty="0"/>
              <a:t>Contribuzione:</a:t>
            </a:r>
          </a:p>
          <a:p>
            <a:pPr marL="114300" indent="0">
              <a:buNone/>
            </a:pPr>
            <a:r>
              <a:rPr lang="it-IT" dirty="0"/>
              <a:t>Nonostante l'importanza delle emozioni, mancanza di studi che:</a:t>
            </a:r>
          </a:p>
          <a:p>
            <a:pPr marL="114300" indent="0">
              <a:buNone/>
            </a:pPr>
            <a:r>
              <a:rPr lang="it-IT" dirty="0"/>
              <a:t>- misurino precisamente le emozioni</a:t>
            </a:r>
          </a:p>
          <a:p>
            <a:pPr marL="114300" indent="0">
              <a:buNone/>
            </a:pPr>
            <a:r>
              <a:rPr lang="it-IT" dirty="0"/>
              <a:t>- sappiano discernere quali sono le emozioni più predittive di un certo risultato politico (i.e. fiducia nelle istituzioni, populismo, politiche redistributive)</a:t>
            </a:r>
            <a:endParaRPr lang="it-IT" b="1" dirty="0"/>
          </a:p>
          <a:p>
            <a:endParaRPr lang="it-IT" b="1" dirty="0"/>
          </a:p>
          <a:p>
            <a:r>
              <a:rPr lang="it-IT" b="1" dirty="0"/>
              <a:t>Metodologia:</a:t>
            </a:r>
          </a:p>
          <a:p>
            <a:pPr>
              <a:buAutoNum type="arabicParenR"/>
            </a:pPr>
            <a:r>
              <a:rPr lang="it-IT" dirty="0"/>
              <a:t>Analisi econometriche standard (diff-in-diff, event studies, </a:t>
            </a:r>
            <a:r>
              <a:rPr lang="it-IT" dirty="0" err="1"/>
              <a:t>etc</a:t>
            </a:r>
            <a:r>
              <a:rPr lang="it-IT" dirty="0"/>
              <a:t>)</a:t>
            </a:r>
          </a:p>
          <a:p>
            <a:pPr>
              <a:buAutoNum type="arabicParenR"/>
            </a:pPr>
            <a:r>
              <a:rPr lang="it-IT" dirty="0"/>
              <a:t>Text Analysis e tecniche di Natural Language Processing</a:t>
            </a:r>
          </a:p>
          <a:p>
            <a:pPr>
              <a:buAutoNum type="arabicParenR"/>
            </a:pPr>
            <a:r>
              <a:rPr lang="it-IT" dirty="0"/>
              <a:t>Survey </a:t>
            </a:r>
            <a:r>
              <a:rPr lang="it-IT" dirty="0" err="1"/>
              <a:t>Experiments</a:t>
            </a:r>
            <a:endParaRPr lang="it-IT" dirty="0"/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9159877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FFDA1D-311C-C4CC-5DDE-5F5F73842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Slides motivazione (aggiunte by Marina Rizzi)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1CBFB0-5C3F-BA6D-149A-A794830DFC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endParaRPr lang="it-IT" b="1" dirty="0"/>
          </a:p>
          <a:p>
            <a:r>
              <a:rPr lang="it-IT" b="1" dirty="0"/>
              <a:t>Risultati Macro attesi: </a:t>
            </a:r>
            <a:r>
              <a:rPr lang="it-IT" dirty="0"/>
              <a:t>combinare le metodologie per ottenere un framework generalizzabile</a:t>
            </a:r>
          </a:p>
          <a:p>
            <a:endParaRPr lang="it-IT" b="1" dirty="0"/>
          </a:p>
          <a:p>
            <a:pPr marL="114300" indent="0">
              <a:buNone/>
            </a:pPr>
            <a:r>
              <a:rPr lang="it-IT" dirty="0"/>
              <a:t>--</a:t>
            </a:r>
            <a:r>
              <a:rPr lang="it-IT" dirty="0">
                <a:sym typeface="Wingdings" pitchFamily="2" charset="2"/>
              </a:rPr>
              <a:t>--&gt; Possibilità di misurare le emozioni in altri contesti</a:t>
            </a:r>
          </a:p>
          <a:p>
            <a:pPr marL="114300" indent="0">
              <a:buNone/>
            </a:pPr>
            <a:r>
              <a:rPr lang="it-IT" dirty="0">
                <a:sym typeface="Wingdings" pitchFamily="2" charset="2"/>
              </a:rPr>
              <a:t>----&gt; Valutare il loro effetto su </a:t>
            </a:r>
            <a:r>
              <a:rPr lang="it-IT" dirty="0" err="1">
                <a:sym typeface="Wingdings" pitchFamily="2" charset="2"/>
              </a:rPr>
              <a:t>outcomes</a:t>
            </a:r>
            <a:r>
              <a:rPr lang="it-IT" dirty="0">
                <a:sym typeface="Wingdings" pitchFamily="2" charset="2"/>
              </a:rPr>
              <a:t> e </a:t>
            </a:r>
            <a:r>
              <a:rPr lang="it-IT" dirty="0" err="1">
                <a:sym typeface="Wingdings" pitchFamily="2" charset="2"/>
              </a:rPr>
              <a:t>beliefs</a:t>
            </a:r>
            <a:r>
              <a:rPr lang="it-IT" dirty="0">
                <a:sym typeface="Wingdings" pitchFamily="2" charset="2"/>
              </a:rPr>
              <a:t> politici</a:t>
            </a:r>
            <a:endParaRPr lang="it-IT" dirty="0"/>
          </a:p>
          <a:p>
            <a:pPr marL="114300" indent="0">
              <a:buNone/>
            </a:pPr>
            <a:endParaRPr lang="it-IT" dirty="0"/>
          </a:p>
          <a:p>
            <a:r>
              <a:rPr lang="it-IT" dirty="0"/>
              <a:t>Diverse potenziali</a:t>
            </a:r>
            <a:r>
              <a:rPr lang="it-IT" b="1" dirty="0"/>
              <a:t> applicazioni </a:t>
            </a:r>
            <a:r>
              <a:rPr lang="it-IT" dirty="0"/>
              <a:t>con </a:t>
            </a:r>
            <a:r>
              <a:rPr lang="it-IT" b="1" dirty="0"/>
              <a:t>output per Amelia</a:t>
            </a:r>
          </a:p>
        </p:txBody>
      </p:sp>
    </p:spTree>
    <p:extLst>
      <p:ext uri="{BB962C8B-B14F-4D97-AF65-F5344CB8AC3E}">
        <p14:creationId xmlns:p14="http://schemas.microsoft.com/office/powerpoint/2010/main" val="2447978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F0EC37-F6F6-1284-DC37-5B11DE65E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445024"/>
            <a:ext cx="8520600" cy="865029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Contesto: </a:t>
            </a:r>
            <a:br>
              <a:rPr lang="it-IT" dirty="0"/>
            </a:br>
            <a:r>
              <a:rPr lang="it-IT" i="1" dirty="0"/>
              <a:t>WP3: (Re)</a:t>
            </a:r>
            <a:r>
              <a:rPr lang="it-IT" i="1" dirty="0" err="1"/>
              <a:t>connect</a:t>
            </a:r>
            <a:r>
              <a:rPr lang="it-IT" i="1" dirty="0"/>
              <a:t> </a:t>
            </a:r>
            <a:r>
              <a:rPr lang="it-IT" i="1" dirty="0" err="1"/>
              <a:t>citizens</a:t>
            </a:r>
            <a:r>
              <a:rPr lang="it-IT" i="1" dirty="0"/>
              <a:t> and public </a:t>
            </a:r>
            <a:r>
              <a:rPr lang="it-IT" i="1" dirty="0" err="1"/>
              <a:t>administrations</a:t>
            </a:r>
            <a:r>
              <a:rPr lang="it-IT" i="1" dirty="0"/>
              <a:t> </a:t>
            </a:r>
            <a:br>
              <a:rPr lang="it-IT" dirty="0"/>
            </a:br>
            <a:r>
              <a:rPr lang="it-IT" dirty="0"/>
              <a:t> 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7236FA2-857A-15DC-1057-7EB9E34F4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565030"/>
            <a:ext cx="8520600" cy="3133445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it-IT" dirty="0"/>
              <a:t>Il contributo di </a:t>
            </a:r>
            <a:r>
              <a:rPr lang="it-IT" dirty="0" err="1"/>
              <a:t>UniTo</a:t>
            </a:r>
            <a:endParaRPr lang="it-IT" dirty="0"/>
          </a:p>
          <a:p>
            <a:pPr marL="114300" indent="0" algn="ctr">
              <a:buNone/>
            </a:pPr>
            <a:endParaRPr lang="it-IT" dirty="0"/>
          </a:p>
          <a:p>
            <a:r>
              <a:rPr lang="it-IT" dirty="0"/>
              <a:t>1 macro-obiettivo: identificare, misurare e valutare l’impatto delle </a:t>
            </a:r>
            <a:r>
              <a:rPr lang="it-IT" b="1" dirty="0"/>
              <a:t>emozioni</a:t>
            </a:r>
          </a:p>
          <a:p>
            <a:endParaRPr lang="it-IT" dirty="0"/>
          </a:p>
          <a:p>
            <a:r>
              <a:rPr lang="it-IT" dirty="0"/>
              <a:t>2 progetti:</a:t>
            </a:r>
          </a:p>
          <a:p>
            <a:pPr lvl="1">
              <a:buFont typeface="+mj-lt"/>
              <a:buAutoNum type="arabicPeriod"/>
            </a:pPr>
            <a:r>
              <a:rPr lang="en-US" sz="1800" i="1" dirty="0"/>
              <a:t>Economic Policies, emotional reactions, and political outcomes</a:t>
            </a:r>
            <a:endParaRPr lang="it-IT" sz="1800" i="1" dirty="0"/>
          </a:p>
          <a:p>
            <a:pPr lvl="1">
              <a:buFont typeface="+mj-lt"/>
              <a:buAutoNum type="arabicPeriod"/>
            </a:pPr>
            <a:r>
              <a:rPr lang="it-IT" sz="1800" i="1" dirty="0"/>
              <a:t>Extreme </a:t>
            </a:r>
            <a:r>
              <a:rPr lang="it-IT" sz="1800" i="1" dirty="0" err="1"/>
              <a:t>natural</a:t>
            </a:r>
            <a:r>
              <a:rPr lang="it-IT" sz="1800" i="1" dirty="0"/>
              <a:t> events and </a:t>
            </a:r>
            <a:r>
              <a:rPr lang="it-IT" sz="1800" i="1" dirty="0" err="1"/>
              <a:t>political</a:t>
            </a:r>
            <a:r>
              <a:rPr lang="it-IT" sz="1800" i="1" dirty="0"/>
              <a:t> </a:t>
            </a:r>
            <a:r>
              <a:rPr lang="it-IT" sz="1800" i="1" dirty="0" err="1"/>
              <a:t>outcomes</a:t>
            </a:r>
            <a:endParaRPr lang="it-IT" sz="1800" i="1" dirty="0"/>
          </a:p>
          <a:p>
            <a:pPr marL="596900" lvl="1" indent="0">
              <a:buNone/>
            </a:pPr>
            <a:endParaRPr lang="it-IT" sz="1800" i="1" dirty="0"/>
          </a:p>
          <a:p>
            <a:pPr marL="114300" indent="0" algn="ctr">
              <a:buNone/>
            </a:pPr>
            <a:r>
              <a:rPr lang="it-IT" sz="1700" i="1" dirty="0"/>
              <a:t>PI: </a:t>
            </a:r>
            <a:r>
              <a:rPr lang="it-IT" sz="1700" dirty="0"/>
              <a:t>Pierluigi Conzo, Marina Di Giacomo, Francesco Passarelli</a:t>
            </a:r>
          </a:p>
          <a:p>
            <a:pPr marL="114300" indent="0" algn="ctr">
              <a:buNone/>
            </a:pPr>
            <a:r>
              <a:rPr lang="it-IT" sz="1700" i="1" dirty="0"/>
              <a:t>Post-</a:t>
            </a:r>
            <a:r>
              <a:rPr lang="it-IT" sz="1700" i="1" dirty="0" err="1"/>
              <a:t>docs</a:t>
            </a:r>
            <a:r>
              <a:rPr lang="it-IT" sz="1700" dirty="0"/>
              <a:t>: Marina Rizzi, Alessandra Moresi, Andrea Matranga</a:t>
            </a:r>
          </a:p>
        </p:txBody>
      </p:sp>
    </p:spTree>
    <p:extLst>
      <p:ext uri="{BB962C8B-B14F-4D97-AF65-F5344CB8AC3E}">
        <p14:creationId xmlns:p14="http://schemas.microsoft.com/office/powerpoint/2010/main" val="325396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068837-F754-3961-F745-A4EA7F2F0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Motivazione e Obiettivo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BF3EE6D-4827-D310-EDC9-E772D33FBB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Le emozioni possono essere </a:t>
            </a:r>
            <a:r>
              <a:rPr lang="it-IT" i="1" dirty="0"/>
              <a:t>attivate</a:t>
            </a:r>
            <a:r>
              <a:rPr lang="it-IT" dirty="0"/>
              <a:t> da determinati cambiamenti nella società: </a:t>
            </a:r>
          </a:p>
          <a:p>
            <a:pPr lvl="1"/>
            <a:r>
              <a:rPr lang="it-IT" dirty="0"/>
              <a:t>es. aumento di disuguaglianze, politiche percepite ingiuste, disastri naturali e politiche di ricostruzione/mitigazione rischio futuro, etc.</a:t>
            </a:r>
          </a:p>
          <a:p>
            <a:r>
              <a:rPr lang="it-IT" dirty="0"/>
              <a:t>Pertanto esse costituiscono sono un importante </a:t>
            </a:r>
            <a:r>
              <a:rPr lang="it-IT" i="1" dirty="0"/>
              <a:t>trigger</a:t>
            </a:r>
            <a:r>
              <a:rPr lang="it-IT" dirty="0"/>
              <a:t> di reazioni politiche.</a:t>
            </a:r>
          </a:p>
          <a:p>
            <a:r>
              <a:rPr lang="it-IT" dirty="0"/>
              <a:t>A seconda dell’emozione che si prova e della sua intensità </a:t>
            </a:r>
            <a:r>
              <a:rPr lang="it-IT" dirty="0">
                <a:sym typeface="Wingdings" pitchFamily="2" charset="2"/>
              </a:rPr>
              <a:t> effetti ambigui </a:t>
            </a:r>
            <a:r>
              <a:rPr lang="it-IT" dirty="0"/>
              <a:t>sul benessere della società e delle istituzioni </a:t>
            </a:r>
          </a:p>
          <a:p>
            <a:pPr lvl="1"/>
            <a:r>
              <a:rPr lang="it-IT" dirty="0"/>
              <a:t>Es.: rabbia </a:t>
            </a:r>
            <a:r>
              <a:rPr lang="it-IT" dirty="0">
                <a:sym typeface="Wingdings" pitchFamily="2" charset="2"/>
              </a:rPr>
              <a:t> populismo; invidia  ridistribuzione; rassegnazione  sfiducia; paura  </a:t>
            </a:r>
            <a:r>
              <a:rPr lang="it-IT" dirty="0" err="1">
                <a:sym typeface="Wingdings" pitchFamily="2" charset="2"/>
              </a:rPr>
              <a:t>populist</a:t>
            </a:r>
            <a:r>
              <a:rPr lang="it-IT" dirty="0">
                <a:sym typeface="Wingdings" pitchFamily="2" charset="2"/>
              </a:rPr>
              <a:t> vs. </a:t>
            </a:r>
            <a:r>
              <a:rPr lang="it-IT" dirty="0" err="1">
                <a:sym typeface="Wingdings" pitchFamily="2" charset="2"/>
              </a:rPr>
              <a:t>established</a:t>
            </a:r>
            <a:r>
              <a:rPr lang="it-IT" dirty="0">
                <a:sym typeface="Wingdings" pitchFamily="2" charset="2"/>
              </a:rPr>
              <a:t> parties. </a:t>
            </a:r>
            <a:endParaRPr lang="it-IT" dirty="0"/>
          </a:p>
          <a:p>
            <a:r>
              <a:rPr lang="it-IT" dirty="0"/>
              <a:t>L’obiettivo è studiare </a:t>
            </a:r>
            <a:r>
              <a:rPr lang="it-IT" b="1" dirty="0"/>
              <a:t>il ruolo delle emozioni nella stabilità e evoluzione delle istituzioni e del loro rapporto con i cittadini</a:t>
            </a:r>
          </a:p>
          <a:p>
            <a:pPr marL="11430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2649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4A982F-8B09-3987-E7C2-B85EA2790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21825"/>
            <a:ext cx="8520600" cy="572700"/>
          </a:xfrm>
        </p:spPr>
        <p:txBody>
          <a:bodyPr>
            <a:normAutofit fontScale="90000"/>
          </a:bodyPr>
          <a:lstStyle/>
          <a:p>
            <a:r>
              <a:rPr lang="it-IT" dirty="0"/>
              <a:t>Metodologie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709CC1E-4D15-F1DA-5211-9B205A0BA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928800"/>
            <a:ext cx="8520600" cy="3837600"/>
          </a:xfrm>
        </p:spPr>
        <p:txBody>
          <a:bodyPr>
            <a:normAutofit/>
          </a:bodyPr>
          <a:lstStyle/>
          <a:p>
            <a:r>
              <a:rPr lang="it-IT" dirty="0"/>
              <a:t>Nonostante l'importanza potenziale delle emozioni nel comportamento sociale e politico </a:t>
            </a:r>
            <a:r>
              <a:rPr lang="it-IT"/>
              <a:t>dei cittadini…</a:t>
            </a:r>
            <a:endParaRPr lang="it-IT" dirty="0"/>
          </a:p>
          <a:p>
            <a:r>
              <a:rPr lang="it-IT" dirty="0"/>
              <a:t>…scarsità di studi che:</a:t>
            </a:r>
          </a:p>
          <a:p>
            <a:pPr lvl="1"/>
            <a:r>
              <a:rPr lang="it-IT" b="1" dirty="0"/>
              <a:t>misurino</a:t>
            </a:r>
            <a:r>
              <a:rPr lang="it-IT" dirty="0"/>
              <a:t> precisamente le emozioni e ne </a:t>
            </a:r>
            <a:r>
              <a:rPr lang="it-IT" b="1" dirty="0"/>
              <a:t>identifichino le differenze</a:t>
            </a:r>
          </a:p>
          <a:p>
            <a:pPr lvl="1"/>
            <a:r>
              <a:rPr lang="it-IT" dirty="0"/>
              <a:t>identifichino le emozioni più </a:t>
            </a:r>
            <a:r>
              <a:rPr lang="it-IT" b="1" dirty="0"/>
              <a:t>predittive</a:t>
            </a:r>
            <a:r>
              <a:rPr lang="it-IT" dirty="0"/>
              <a:t> di un certo risultato politico (i.e. fiducia nelle istituzioni, populismo, politiche redistributive)</a:t>
            </a:r>
          </a:p>
          <a:p>
            <a:pPr marL="114300" indent="0">
              <a:buNone/>
            </a:pPr>
            <a:endParaRPr lang="it-IT" b="1" dirty="0"/>
          </a:p>
          <a:p>
            <a:r>
              <a:rPr lang="it-IT" dirty="0"/>
              <a:t>Metodologie che intendiamo usare:</a:t>
            </a:r>
          </a:p>
          <a:p>
            <a:pPr lvl="1">
              <a:buFont typeface="+mj-lt"/>
              <a:buAutoNum type="arabicPeriod"/>
            </a:pPr>
            <a:r>
              <a:rPr lang="it-IT" dirty="0"/>
              <a:t>standard quantitative policy-</a:t>
            </a:r>
            <a:r>
              <a:rPr lang="it-IT" dirty="0" err="1"/>
              <a:t>evaluation</a:t>
            </a:r>
            <a:r>
              <a:rPr lang="it-IT" dirty="0"/>
              <a:t> tools (es. diff-in-diff, event study) </a:t>
            </a:r>
          </a:p>
          <a:p>
            <a:pPr lvl="1">
              <a:buFont typeface="+mj-lt"/>
              <a:buAutoNum type="arabicPeriod"/>
            </a:pPr>
            <a:r>
              <a:rPr lang="it-IT" dirty="0"/>
              <a:t>text </a:t>
            </a:r>
            <a:r>
              <a:rPr lang="it-IT" dirty="0" err="1"/>
              <a:t>analysis</a:t>
            </a:r>
            <a:r>
              <a:rPr lang="it-IT" dirty="0"/>
              <a:t> e tecniche di Natural Language Processing </a:t>
            </a:r>
            <a:r>
              <a:rPr lang="it-IT" dirty="0">
                <a:sym typeface="Wingdings" pitchFamily="2" charset="2"/>
              </a:rPr>
              <a:t> identificare e </a:t>
            </a:r>
            <a:r>
              <a:rPr lang="it-IT" dirty="0"/>
              <a:t>misurare reazioni emozionali a fenomeni socio-politici ed ambientali</a:t>
            </a:r>
          </a:p>
          <a:p>
            <a:pPr lvl="1">
              <a:buFont typeface="+mj-lt"/>
              <a:buAutoNum type="arabicPeriod"/>
            </a:pPr>
            <a:r>
              <a:rPr lang="it-IT" dirty="0"/>
              <a:t>survey </a:t>
            </a:r>
            <a:r>
              <a:rPr lang="it-IT" dirty="0" err="1"/>
              <a:t>experiments</a:t>
            </a:r>
            <a:r>
              <a:rPr lang="it-IT" dirty="0"/>
              <a:t> </a:t>
            </a:r>
            <a:r>
              <a:rPr lang="it-IT" dirty="0">
                <a:sym typeface="Wingdings" pitchFamily="2" charset="2"/>
              </a:rPr>
              <a:t></a:t>
            </a:r>
            <a:r>
              <a:rPr lang="it-IT" dirty="0"/>
              <a:t> </a:t>
            </a:r>
            <a:r>
              <a:rPr lang="it-IT" dirty="0" err="1"/>
              <a:t>elicitazione</a:t>
            </a:r>
            <a:r>
              <a:rPr lang="it-IT" dirty="0"/>
              <a:t> delle emozioni e valutazione sperimentale del loro impatto su comportamenti sociali e politici</a:t>
            </a:r>
          </a:p>
        </p:txBody>
      </p:sp>
    </p:spTree>
    <p:extLst>
      <p:ext uri="{BB962C8B-B14F-4D97-AF65-F5344CB8AC3E}">
        <p14:creationId xmlns:p14="http://schemas.microsoft.com/office/powerpoint/2010/main" val="3180489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66006B-EE05-93F0-7C44-DB0A2F465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Contributo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24D8385-69D1-D912-575E-A95B6B462A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4800" y="1087200"/>
            <a:ext cx="8697600" cy="3801600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Combinare le diverse metodologie per arrivare ad un </a:t>
            </a:r>
            <a:r>
              <a:rPr lang="it-IT" b="1" dirty="0"/>
              <a:t>framework metodologico generalizzabile </a:t>
            </a:r>
            <a:r>
              <a:rPr lang="it-IT" dirty="0"/>
              <a:t>anche ad altri contesti che permetta di identificare e misurare emozioni, e valutare il loro impatto su comportamenti sociali e politici dei cittadini.</a:t>
            </a:r>
          </a:p>
          <a:p>
            <a:endParaRPr lang="it-IT" dirty="0"/>
          </a:p>
          <a:p>
            <a:r>
              <a:rPr lang="it-IT" dirty="0"/>
              <a:t>Output specifici per Amelia:</a:t>
            </a:r>
          </a:p>
          <a:p>
            <a:pPr lvl="1"/>
            <a:r>
              <a:rPr lang="it-IT" dirty="0"/>
              <a:t>metriche connesse ai dibattiti politici</a:t>
            </a:r>
          </a:p>
          <a:p>
            <a:pPr lvl="1"/>
            <a:r>
              <a:rPr lang="it-IT" dirty="0"/>
              <a:t>metriche di esposizione comunale agli eventi naturali estremi</a:t>
            </a:r>
          </a:p>
          <a:p>
            <a:pPr lvl="1"/>
            <a:r>
              <a:rPr lang="it-IT" dirty="0"/>
              <a:t>metriche di rilevanza delle politiche ambientali nei bilanci comunali</a:t>
            </a:r>
          </a:p>
          <a:p>
            <a:pPr lvl="1"/>
            <a:r>
              <a:rPr lang="it-IT" dirty="0"/>
              <a:t>metriche</a:t>
            </a:r>
            <a:r>
              <a:rPr lang="en-US" dirty="0"/>
              <a:t> di </a:t>
            </a:r>
            <a:r>
              <a:rPr lang="en-US" dirty="0" err="1"/>
              <a:t>attitudini</a:t>
            </a:r>
            <a:r>
              <a:rPr lang="en-US" dirty="0"/>
              <a:t> </a:t>
            </a:r>
            <a:r>
              <a:rPr lang="en-US" dirty="0" err="1"/>
              <a:t>politiche</a:t>
            </a:r>
            <a:r>
              <a:rPr lang="en-US" dirty="0"/>
              <a:t> a </a:t>
            </a:r>
            <a:r>
              <a:rPr lang="en-US" dirty="0" err="1"/>
              <a:t>livello</a:t>
            </a:r>
            <a:r>
              <a:rPr lang="en-US" dirty="0"/>
              <a:t> </a:t>
            </a:r>
            <a:r>
              <a:rPr lang="en-US" dirty="0" err="1"/>
              <a:t>regionale</a:t>
            </a:r>
            <a:endParaRPr lang="en-US" dirty="0"/>
          </a:p>
          <a:p>
            <a:pPr lvl="1"/>
            <a:r>
              <a:rPr lang="en-US" dirty="0" err="1"/>
              <a:t>matrice</a:t>
            </a:r>
            <a:r>
              <a:rPr lang="en-US" dirty="0"/>
              <a:t> di </a:t>
            </a:r>
            <a:r>
              <a:rPr lang="en-US" dirty="0" err="1"/>
              <a:t>connettività</a:t>
            </a:r>
            <a:r>
              <a:rPr lang="en-US" dirty="0"/>
              <a:t> </a:t>
            </a:r>
            <a:r>
              <a:rPr lang="en-US" dirty="0" err="1"/>
              <a:t>tra</a:t>
            </a:r>
            <a:r>
              <a:rPr lang="en-US" dirty="0"/>
              <a:t> </a:t>
            </a:r>
            <a:r>
              <a:rPr lang="en-US" dirty="0" err="1"/>
              <a:t>regioni</a:t>
            </a:r>
            <a:endParaRPr lang="en-US" dirty="0"/>
          </a:p>
          <a:p>
            <a:pPr lvl="1"/>
            <a:r>
              <a:rPr lang="en-US" dirty="0" err="1"/>
              <a:t>metriche</a:t>
            </a:r>
            <a:r>
              <a:rPr lang="en-US" dirty="0"/>
              <a:t> </a:t>
            </a:r>
            <a:r>
              <a:rPr lang="en-US" dirty="0" err="1"/>
              <a:t>della</a:t>
            </a:r>
            <a:r>
              <a:rPr lang="en-US" dirty="0"/>
              <a:t> </a:t>
            </a:r>
            <a:r>
              <a:rPr lang="en-US" dirty="0" err="1"/>
              <a:t>plasticità</a:t>
            </a:r>
            <a:r>
              <a:rPr lang="en-US" dirty="0"/>
              <a:t>/</a:t>
            </a:r>
            <a:r>
              <a:rPr lang="en-US" dirty="0" err="1"/>
              <a:t>suscettibilità</a:t>
            </a:r>
            <a:r>
              <a:rPr lang="en-US" dirty="0"/>
              <a:t> </a:t>
            </a:r>
            <a:r>
              <a:rPr lang="en-US" dirty="0" err="1"/>
              <a:t>emotiva</a:t>
            </a:r>
            <a:r>
              <a:rPr lang="en-US" dirty="0"/>
              <a:t> </a:t>
            </a:r>
            <a:r>
              <a:rPr lang="en-US" dirty="0" err="1"/>
              <a:t>dei</a:t>
            </a:r>
            <a:r>
              <a:rPr lang="en-US" dirty="0"/>
              <a:t> </a:t>
            </a:r>
            <a:r>
              <a:rPr lang="en-US" dirty="0" err="1"/>
              <a:t>cittadini</a:t>
            </a:r>
            <a:endParaRPr lang="it-IT" dirty="0"/>
          </a:p>
          <a:p>
            <a:pPr marL="114300" indent="0">
              <a:buNone/>
            </a:pPr>
            <a:endParaRPr lang="it-IT" dirty="0"/>
          </a:p>
          <a:p>
            <a:r>
              <a:rPr lang="it-IT" dirty="0"/>
              <a:t>Fase attuale della ricerca:</a:t>
            </a:r>
          </a:p>
          <a:p>
            <a:pPr lvl="1"/>
            <a:r>
              <a:rPr lang="it-IT" dirty="0"/>
              <a:t>Analisi letteratura e identificazione del contributo del nostro studio</a:t>
            </a:r>
          </a:p>
          <a:p>
            <a:pPr lvl="1"/>
            <a:r>
              <a:rPr lang="it-IT" dirty="0"/>
              <a:t>Misurazione di emozioni e identificazione di emozioni più influenti nel processo politico </a:t>
            </a:r>
          </a:p>
          <a:p>
            <a:pPr lvl="1"/>
            <a:r>
              <a:rPr lang="it-IT" dirty="0"/>
              <a:t>Metodologie di </a:t>
            </a:r>
            <a:r>
              <a:rPr lang="it-IT" dirty="0" err="1"/>
              <a:t>elicitazione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16329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C2A34C-1108-475B-6AA7-92335BBE1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069" y="211283"/>
            <a:ext cx="8577231" cy="806442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/>
              <a:t>Potenziali applicazioni:</a:t>
            </a:r>
            <a:br>
              <a:rPr lang="it-IT" dirty="0"/>
            </a:br>
            <a:r>
              <a:rPr lang="it-IT" dirty="0"/>
              <a:t> «Extreme </a:t>
            </a:r>
            <a:r>
              <a:rPr lang="it-IT" dirty="0" err="1"/>
              <a:t>natural</a:t>
            </a:r>
            <a:r>
              <a:rPr lang="it-IT" dirty="0"/>
              <a:t> events and </a:t>
            </a:r>
            <a:r>
              <a:rPr lang="it-IT" dirty="0" err="1"/>
              <a:t>political</a:t>
            </a:r>
            <a:r>
              <a:rPr lang="it-IT" dirty="0"/>
              <a:t> </a:t>
            </a:r>
            <a:r>
              <a:rPr lang="it-IT" dirty="0" err="1"/>
              <a:t>outcomes</a:t>
            </a:r>
            <a:r>
              <a:rPr lang="it-IT" dirty="0"/>
              <a:t>»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CF2C1C3-8814-A9DF-E8A6-B3BE2EB364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52474"/>
            <a:ext cx="8520600" cy="3779743"/>
          </a:xfrm>
        </p:spPr>
        <p:txBody>
          <a:bodyPr>
            <a:normAutofit/>
          </a:bodyPr>
          <a:lstStyle/>
          <a:p>
            <a:pPr>
              <a:tabLst>
                <a:tab pos="4173538" algn="l"/>
              </a:tabLst>
            </a:pPr>
            <a:r>
              <a:rPr lang="it-IT" dirty="0"/>
              <a:t>Due possibili progetti specifici:</a:t>
            </a:r>
          </a:p>
          <a:p>
            <a:pPr marL="114300" indent="0">
              <a:buNone/>
              <a:tabLst>
                <a:tab pos="4173538" algn="l"/>
              </a:tabLst>
            </a:pPr>
            <a:endParaRPr lang="it-IT" dirty="0"/>
          </a:p>
          <a:p>
            <a:pPr>
              <a:buFont typeface="+mj-lt"/>
              <a:buAutoNum type="arabicParenR"/>
              <a:tabLst>
                <a:tab pos="4173538" algn="l"/>
              </a:tabLst>
            </a:pPr>
            <a:r>
              <a:rPr lang="it-IT" dirty="0"/>
              <a:t>Che impatto hanno gli eventi naturali estremi sui discorsi politici pre-elezioni? Aumentano il grado di polarizzazione «emotiva» e «politica» dei discorsi? Cambiano gli argomenti trattati dai candidati?</a:t>
            </a:r>
          </a:p>
          <a:p>
            <a:pPr marL="114300" indent="0">
              <a:buNone/>
            </a:pPr>
            <a:r>
              <a:rPr lang="it-IT" b="1" dirty="0"/>
              <a:t>Metodo: </a:t>
            </a:r>
            <a:r>
              <a:rPr lang="it-IT" dirty="0"/>
              <a:t>text </a:t>
            </a:r>
            <a:r>
              <a:rPr lang="it-IT" dirty="0" err="1"/>
              <a:t>analysis</a:t>
            </a:r>
            <a:r>
              <a:rPr lang="it-IT" dirty="0"/>
              <a:t> ed event study </a:t>
            </a:r>
            <a:r>
              <a:rPr lang="it-IT" dirty="0" err="1"/>
              <a:t>regressions</a:t>
            </a:r>
            <a:endParaRPr lang="it-IT" dirty="0"/>
          </a:p>
          <a:p>
            <a:pPr marL="114300" indent="0">
              <a:buNone/>
            </a:pPr>
            <a:endParaRPr lang="it-IT" dirty="0"/>
          </a:p>
          <a:p>
            <a:pPr>
              <a:buAutoNum type="arabicParenR" startAt="2"/>
            </a:pPr>
            <a:r>
              <a:rPr lang="it-IT" dirty="0"/>
              <a:t>Che impatto hanno gli eventi naturali estremi sulle politiche municipali (e sui processi di decisione delle politiche municipali)?</a:t>
            </a:r>
          </a:p>
          <a:p>
            <a:pPr marL="114300" indent="0">
              <a:buNone/>
            </a:pPr>
            <a:r>
              <a:rPr lang="it-IT" b="1" dirty="0"/>
              <a:t>Metodo: </a:t>
            </a:r>
            <a:r>
              <a:rPr lang="it-IT" dirty="0"/>
              <a:t>event study </a:t>
            </a:r>
            <a:r>
              <a:rPr lang="it-IT" dirty="0" err="1"/>
              <a:t>regressions</a:t>
            </a:r>
            <a:endParaRPr lang="it-IT" dirty="0"/>
          </a:p>
          <a:p>
            <a:pPr marL="114300" indent="0">
              <a:buNone/>
            </a:pPr>
            <a:endParaRPr lang="it-IT" dirty="0"/>
          </a:p>
          <a:p>
            <a:pPr marL="11430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5912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AE48E1-154B-E05C-4038-FAC7DF384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Dati di input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C75F426-EDB8-DE33-12EE-DA9541318E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it-IT" b="1" dirty="0"/>
              <a:t>Applicazione 1:</a:t>
            </a:r>
          </a:p>
          <a:p>
            <a:pPr marL="114300" indent="0">
              <a:buNone/>
            </a:pPr>
            <a:r>
              <a:rPr lang="it-IT" dirty="0"/>
              <a:t>-Articoli di giornale (o altre fonti testuali che descrivano i dibattiti politici dei candidati comunali)</a:t>
            </a:r>
          </a:p>
          <a:p>
            <a:pPr marL="114300" indent="0">
              <a:buNone/>
            </a:pPr>
            <a:r>
              <a:rPr lang="it-IT" dirty="0"/>
              <a:t>-Esposizione dei comuni ad eventi naturali estremi (Legambiente o </a:t>
            </a:r>
            <a:r>
              <a:rPr lang="it-IT" dirty="0" err="1"/>
              <a:t>Copernicus</a:t>
            </a:r>
            <a:r>
              <a:rPr lang="it-IT" dirty="0"/>
              <a:t>)</a:t>
            </a:r>
          </a:p>
          <a:p>
            <a:pPr marL="114300" indent="0">
              <a:buNone/>
            </a:pPr>
            <a:r>
              <a:rPr lang="it-IT" dirty="0"/>
              <a:t>-Dati delle elezioni comunali (Open data del Ministero dell'Interno)</a:t>
            </a:r>
          </a:p>
          <a:p>
            <a:pPr marL="114300" indent="0">
              <a:buNone/>
            </a:pPr>
            <a:endParaRPr lang="it-IT" b="1" dirty="0"/>
          </a:p>
          <a:p>
            <a:pPr marL="114300" indent="0">
              <a:buNone/>
            </a:pPr>
            <a:r>
              <a:rPr lang="it-IT" b="1" dirty="0"/>
              <a:t>Applicazione 2:</a:t>
            </a:r>
          </a:p>
          <a:p>
            <a:pPr marL="114300" indent="0">
              <a:buNone/>
            </a:pPr>
            <a:r>
              <a:rPr lang="it-IT" dirty="0"/>
              <a:t>-Dati AIDA PA (Bilanci comunali)</a:t>
            </a:r>
          </a:p>
          <a:p>
            <a:pPr marL="114300" indent="0">
              <a:buNone/>
            </a:pPr>
            <a:r>
              <a:rPr lang="it-IT" dirty="0"/>
              <a:t>-Esposizione dei comuni ad eventi naturali estremi (Legambiente o </a:t>
            </a:r>
            <a:r>
              <a:rPr lang="it-IT" dirty="0" err="1"/>
              <a:t>Copernicus</a:t>
            </a:r>
            <a:r>
              <a:rPr lang="it-IT" dirty="0"/>
              <a:t>)</a:t>
            </a:r>
          </a:p>
          <a:p>
            <a:pPr marL="11430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895206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972D58-0ABE-5B0D-6195-3675A5D85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Dati di output - contributo per Amelia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03C4B25-ECE6-2C65-9DC6-50C175669F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it-IT" b="1" dirty="0"/>
              <a:t>Applicazione 1:</a:t>
            </a:r>
          </a:p>
          <a:p>
            <a:pPr marL="114300" indent="0">
              <a:buNone/>
            </a:pPr>
            <a:r>
              <a:rPr lang="it-IT" dirty="0"/>
              <a:t>-metriche connesse ai dibattiti politici (prossima slide)</a:t>
            </a:r>
          </a:p>
          <a:p>
            <a:pPr marL="114300" indent="0">
              <a:buNone/>
            </a:pPr>
            <a:r>
              <a:rPr lang="it-IT" dirty="0"/>
              <a:t>-metriche di esposizione comunale agli eventi naturali estremi</a:t>
            </a:r>
          </a:p>
          <a:p>
            <a:pPr marL="114300" indent="0">
              <a:buNone/>
            </a:pPr>
            <a:endParaRPr lang="it-IT" b="1" dirty="0"/>
          </a:p>
          <a:p>
            <a:pPr marL="114300" indent="0">
              <a:buNone/>
            </a:pPr>
            <a:r>
              <a:rPr lang="it-IT" b="1" dirty="0"/>
              <a:t>Applicazione 2:</a:t>
            </a:r>
          </a:p>
          <a:p>
            <a:pPr marL="114300" indent="0">
              <a:buNone/>
            </a:pPr>
            <a:r>
              <a:rPr lang="it-IT" dirty="0"/>
              <a:t>-metriche di rilevanza delle politiche ambientali nei bilanci comunali (i.e. % soldi spesi)</a:t>
            </a:r>
          </a:p>
          <a:p>
            <a:pPr marL="114300" indent="0">
              <a:buNone/>
            </a:pPr>
            <a:r>
              <a:rPr lang="it-IT" dirty="0"/>
              <a:t>-metriche di esposizione comunale agli eventi naturali estremi</a:t>
            </a:r>
          </a:p>
          <a:p>
            <a:pPr marL="11430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126183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98D12D-1D73-AF34-3111-692789984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348170"/>
            <a:ext cx="8520600" cy="572700"/>
          </a:xfrm>
        </p:spPr>
        <p:txBody>
          <a:bodyPr>
            <a:normAutofit fontScale="90000"/>
          </a:bodyPr>
          <a:lstStyle/>
          <a:p>
            <a:r>
              <a:rPr lang="it-IT" dirty="0"/>
              <a:t>Focus: metriche sui dibattiti politici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72133AF-0177-C1E4-D45C-AF2EC1AFA5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863550"/>
            <a:ext cx="8520600" cy="3416400"/>
          </a:xfrm>
        </p:spPr>
        <p:txBody>
          <a:bodyPr/>
          <a:lstStyle/>
          <a:p>
            <a:pPr marL="114300" indent="0">
              <a:buNone/>
            </a:pPr>
            <a:r>
              <a:rPr lang="it-IT" b="1" dirty="0"/>
              <a:t>Esempio: </a:t>
            </a:r>
            <a:r>
              <a:rPr lang="it-IT" dirty="0"/>
              <a:t>Torino, elezioni comunali ad Ottobre 2021</a:t>
            </a:r>
          </a:p>
          <a:p>
            <a:pPr marL="114300" indent="0">
              <a:buNone/>
            </a:pPr>
            <a:endParaRPr lang="it-IT" b="1" dirty="0"/>
          </a:p>
        </p:txBody>
      </p:sp>
      <p:pic>
        <p:nvPicPr>
          <p:cNvPr id="5" name="Immagine 4" descr="Immagine che contiene testo, schermata, Viso umano, Sito Web&#10;&#10;Descrizione generata automaticamente">
            <a:extLst>
              <a:ext uri="{FF2B5EF4-FFF2-40B4-BE49-F238E27FC236}">
                <a16:creationId xmlns:a16="http://schemas.microsoft.com/office/drawing/2014/main" id="{20843107-B18A-5E44-C847-FB0C4E914C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537" t="24745" r="59143" b="22864"/>
          <a:stretch/>
        </p:blipFill>
        <p:spPr>
          <a:xfrm>
            <a:off x="2006593" y="1550890"/>
            <a:ext cx="1938873" cy="3304621"/>
          </a:xfrm>
          <a:prstGeom prst="rect">
            <a:avLst/>
          </a:prstGeom>
        </p:spPr>
      </p:pic>
      <p:pic>
        <p:nvPicPr>
          <p:cNvPr id="7" name="Immagine 6" descr="Immagine che contiene testo, schermata, Viso umano, Sito Web&#10;&#10;Descrizione generata automaticamente">
            <a:extLst>
              <a:ext uri="{FF2B5EF4-FFF2-40B4-BE49-F238E27FC236}">
                <a16:creationId xmlns:a16="http://schemas.microsoft.com/office/drawing/2014/main" id="{B587083A-8E76-AEEA-5925-453EA96334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909" t="26679" r="27771" b="23058"/>
          <a:stretch/>
        </p:blipFill>
        <p:spPr>
          <a:xfrm>
            <a:off x="4317179" y="1550890"/>
            <a:ext cx="2020904" cy="3304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79790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1448</Words>
  <Application>Microsoft Macintosh PowerPoint</Application>
  <PresentationFormat>Presentazione su schermo (16:9)</PresentationFormat>
  <Paragraphs>175</Paragraphs>
  <Slides>19</Slides>
  <Notes>1</Notes>
  <HiddenSlides>7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4" baseType="lpstr">
      <vt:lpstr>Google Sans</vt:lpstr>
      <vt:lpstr>Helvetica Neue</vt:lpstr>
      <vt:lpstr>Poppins</vt:lpstr>
      <vt:lpstr>Arial</vt:lpstr>
      <vt:lpstr>Simple Light</vt:lpstr>
      <vt:lpstr>Presentazione standard di PowerPoint</vt:lpstr>
      <vt:lpstr>Contesto:  WP3: (Re)connect citizens and public administrations   </vt:lpstr>
      <vt:lpstr>Motivazione e Obiettivo</vt:lpstr>
      <vt:lpstr>Metodologie</vt:lpstr>
      <vt:lpstr>Contributo</vt:lpstr>
      <vt:lpstr>Potenziali applicazioni:  «Extreme natural events and political outcomes»</vt:lpstr>
      <vt:lpstr>Dati di input</vt:lpstr>
      <vt:lpstr>Dati di output - contributo per Amelia</vt:lpstr>
      <vt:lpstr>Focus: metriche sui dibattiti politici</vt:lpstr>
      <vt:lpstr>Focus: metriche sui dibattiti politici</vt:lpstr>
      <vt:lpstr>Stato di avanzamento lavori</vt:lpstr>
      <vt:lpstr>Presentazione standard di PowerPoint</vt:lpstr>
      <vt:lpstr>Presentazione standard di PowerPoint</vt:lpstr>
      <vt:lpstr>DA ELIMINARE – FROM HERE</vt:lpstr>
      <vt:lpstr>Principio del Progetto: Emozioni e Politica</vt:lpstr>
      <vt:lpstr>Note metodologiche</vt:lpstr>
      <vt:lpstr>Slides motivazione (aggiunte by Marina Rizzi)</vt:lpstr>
      <vt:lpstr>Slides motivazione (aggiunte by Marina Rizzi)</vt:lpstr>
      <vt:lpstr>Slides motivazione (aggiunte by Marina Rizzi)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Marina Rizzi</cp:lastModifiedBy>
  <cp:revision>27</cp:revision>
  <dcterms:modified xsi:type="dcterms:W3CDTF">2023-11-27T10:16:03Z</dcterms:modified>
</cp:coreProperties>
</file>