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9" r:id="rId4"/>
    <p:sldId id="262" r:id="rId5"/>
    <p:sldId id="261" r:id="rId6"/>
    <p:sldId id="260" r:id="rId7"/>
    <p:sldId id="263" r:id="rId8"/>
    <p:sldId id="264" r:id="rId9"/>
    <p:sldId id="267" r:id="rId10"/>
    <p:sldId id="265" r:id="rId11"/>
    <p:sldId id="270" r:id="rId12"/>
    <p:sldId id="271" r:id="rId13"/>
    <p:sldId id="268" r:id="rId14"/>
    <p:sldId id="269" r:id="rId1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49"/>
    <p:restoredTop sz="94648"/>
  </p:normalViewPr>
  <p:slideViewPr>
    <p:cSldViewPr snapToGrid="0">
      <p:cViewPr varScale="1">
        <p:scale>
          <a:sx n="108" d="100"/>
          <a:sy n="108" d="100"/>
        </p:scale>
        <p:origin x="11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4" name="Shape 13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latinLnBrk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1618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7" descr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2349"/>
            <a:ext cx="12192000" cy="520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Immagine 21" descr="Immagin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5842"/>
            <a:ext cx="12192000" cy="1219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Immagine 3" descr="Immagine 3"/>
          <p:cNvPicPr>
            <a:picLocks noChangeAspect="1"/>
          </p:cNvPicPr>
          <p:nvPr/>
        </p:nvPicPr>
        <p:blipFill>
          <a:blip r:embed="rId4"/>
          <a:srcRect b="9003"/>
          <a:stretch>
            <a:fillRect/>
          </a:stretch>
        </p:blipFill>
        <p:spPr>
          <a:xfrm>
            <a:off x="0" y="1310759"/>
            <a:ext cx="12202759" cy="5038671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Titolo Testo"/>
          <p:cNvSpPr txBox="1">
            <a:spLocks noGrp="1"/>
          </p:cNvSpPr>
          <p:nvPr>
            <p:ph type="title"/>
          </p:nvPr>
        </p:nvSpPr>
        <p:spPr>
          <a:xfrm>
            <a:off x="838200" y="1335636"/>
            <a:ext cx="3795446" cy="2414431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t>Titolo Testo</a:t>
            </a:r>
          </a:p>
        </p:txBody>
      </p:sp>
      <p:sp>
        <p:nvSpPr>
          <p:cNvPr id="18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838200" y="3879436"/>
            <a:ext cx="3795446" cy="1655763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/>
            </a:lvl1pPr>
            <a:lvl2pPr marL="0" indent="457200">
              <a:buSzTx/>
              <a:buFontTx/>
              <a:buNone/>
              <a:defRPr sz="2400"/>
            </a:lvl2pPr>
            <a:lvl3pPr marL="0" indent="914400">
              <a:buSzTx/>
              <a:buFontTx/>
              <a:buNone/>
              <a:defRPr sz="2400"/>
            </a:lvl3pPr>
            <a:lvl4pPr marL="0" indent="1371600">
              <a:buSzTx/>
              <a:buFontTx/>
              <a:buNone/>
              <a:defRPr sz="2400"/>
            </a:lvl4pPr>
            <a:lvl5pPr marL="0" indent="1828800">
              <a:buSzTx/>
              <a:buFontTx/>
              <a:buNone/>
              <a:defRPr sz="2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8448" y="2106202"/>
            <a:ext cx="5712432" cy="375484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20" name="Picture Placeholder 11" descr="Picture Placeholder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2729" y="205890"/>
            <a:ext cx="1856588" cy="713124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Immagine 7" descr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2349"/>
            <a:ext cx="12192000" cy="520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Immagine 21" descr="Immagin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5842"/>
            <a:ext cx="12192000" cy="1219201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25" name="Corpo livello uno…"/>
          <p:cNvSpPr txBox="1">
            <a:spLocks noGrp="1"/>
          </p:cNvSpPr>
          <p:nvPr>
            <p:ph type="body" idx="1"/>
          </p:nvPr>
        </p:nvSpPr>
        <p:spPr>
          <a:xfrm>
            <a:off x="838200" y="2291137"/>
            <a:ext cx="10515600" cy="3885827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pic>
        <p:nvPicPr>
          <p:cNvPr id="126" name="Picture Placeholder 11" descr="Picture Placeholder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2729" y="205890"/>
            <a:ext cx="1856588" cy="713124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magine 7" descr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2349"/>
            <a:ext cx="12192000" cy="520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" name="Immagine 21" descr="Immagin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5842"/>
            <a:ext cx="12192000" cy="1219201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Titolo Testo"/>
          <p:cNvSpPr txBox="1">
            <a:spLocks noGrp="1"/>
          </p:cNvSpPr>
          <p:nvPr>
            <p:ph type="title"/>
          </p:nvPr>
        </p:nvSpPr>
        <p:spPr>
          <a:xfrm>
            <a:off x="838200" y="1335635"/>
            <a:ext cx="10515600" cy="544536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1" name="Corpo livello uno…"/>
          <p:cNvSpPr txBox="1">
            <a:spLocks noGrp="1"/>
          </p:cNvSpPr>
          <p:nvPr>
            <p:ph type="body" idx="1"/>
          </p:nvPr>
        </p:nvSpPr>
        <p:spPr>
          <a:xfrm>
            <a:off x="838200" y="2496618"/>
            <a:ext cx="10515600" cy="3680345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2" name="Text Placehold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838200" y="1931597"/>
            <a:ext cx="10515600" cy="452008"/>
          </a:xfrm>
          <a:prstGeom prst="rect">
            <a:avLst/>
          </a:prstGeom>
        </p:spPr>
        <p:txBody>
          <a:bodyPr/>
          <a:lstStyle>
            <a:lvl1pPr marL="182880" indent="-365760" defTabSz="731520">
              <a:spcBef>
                <a:spcPts val="0"/>
              </a:spcBef>
              <a:buSzTx/>
              <a:buFontTx/>
              <a:buNone/>
              <a:defRPr sz="1920">
                <a:solidFill>
                  <a:srgbClr val="B27F47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1pPr>
          </a:lstStyle>
          <a:p>
            <a:r>
              <a:t>Click to edit Master sub-title styles</a:t>
            </a:r>
          </a:p>
        </p:txBody>
      </p:sp>
      <p:pic>
        <p:nvPicPr>
          <p:cNvPr id="33" name="Picture Placeholder 11" descr="Picture Placeholder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2729" y="205890"/>
            <a:ext cx="1856588" cy="713124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magine 7" descr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2349"/>
            <a:ext cx="12192000" cy="520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Immagine 21" descr="Immagin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5842"/>
            <a:ext cx="12192000" cy="1219201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Titolo Testo"/>
          <p:cNvSpPr txBox="1">
            <a:spLocks noGrp="1"/>
          </p:cNvSpPr>
          <p:nvPr>
            <p:ph type="title"/>
          </p:nvPr>
        </p:nvSpPr>
        <p:spPr>
          <a:xfrm>
            <a:off x="838200" y="1335636"/>
            <a:ext cx="4925603" cy="2414431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t>Titolo Testo</a:t>
            </a:r>
          </a:p>
        </p:txBody>
      </p:sp>
      <p:sp>
        <p:nvSpPr>
          <p:cNvPr id="44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838200" y="3879436"/>
            <a:ext cx="4925603" cy="1655763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/>
            </a:lvl1pPr>
            <a:lvl2pPr marL="0" indent="457200">
              <a:buSzTx/>
              <a:buFontTx/>
              <a:buNone/>
              <a:defRPr sz="2400"/>
            </a:lvl2pPr>
            <a:lvl3pPr marL="0" indent="914400">
              <a:buSzTx/>
              <a:buFontTx/>
              <a:buNone/>
              <a:defRPr sz="2400"/>
            </a:lvl3pPr>
            <a:lvl4pPr marL="0" indent="1371600">
              <a:buSzTx/>
              <a:buFontTx/>
              <a:buNone/>
              <a:defRPr sz="2400"/>
            </a:lvl4pPr>
            <a:lvl5pPr marL="0" indent="1828800">
              <a:buSzTx/>
              <a:buFontTx/>
              <a:buNone/>
              <a:defRPr sz="2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5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6096000" y="1335636"/>
            <a:ext cx="5257800" cy="452541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46" name="Picture Placeholder 11" descr="Picture Placeholder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2729" y="205890"/>
            <a:ext cx="1856588" cy="713124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Immagine 7" descr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2349"/>
            <a:ext cx="12192000" cy="520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5" name="Immagine 21" descr="Immagin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5842"/>
            <a:ext cx="12192000" cy="1219201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7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838200" y="2496618"/>
            <a:ext cx="5181600" cy="3680345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pic>
        <p:nvPicPr>
          <p:cNvPr id="58" name="Picture Placeholder 11" descr="Picture Placeholder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2729" y="205890"/>
            <a:ext cx="1856588" cy="713124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Immagine 7" descr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2349"/>
            <a:ext cx="12192000" cy="520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Immagine 21" descr="Immagin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5842"/>
            <a:ext cx="12192000" cy="1219201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Titolo Testo"/>
          <p:cNvSpPr txBox="1">
            <a:spLocks noGrp="1"/>
          </p:cNvSpPr>
          <p:nvPr>
            <p:ph type="title"/>
          </p:nvPr>
        </p:nvSpPr>
        <p:spPr>
          <a:xfrm>
            <a:off x="838200" y="1335636"/>
            <a:ext cx="10515600" cy="540000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69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838200" y="1931597"/>
            <a:ext cx="10515600" cy="452008"/>
          </a:xfrm>
          <a:prstGeom prst="rect">
            <a:avLst/>
          </a:prstGeom>
        </p:spPr>
        <p:txBody>
          <a:bodyPr/>
          <a:lstStyle>
            <a:lvl1pPr indent="-457200">
              <a:spcBef>
                <a:spcPts val="0"/>
              </a:spcBef>
              <a:buSzTx/>
              <a:buFontTx/>
              <a:buNone/>
              <a:defRPr sz="2400">
                <a:solidFill>
                  <a:srgbClr val="B27F47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1pPr>
            <a:lvl2pPr marL="685800" indent="-228600">
              <a:spcBef>
                <a:spcPts val="0"/>
              </a:spcBef>
              <a:buFontTx/>
              <a:defRPr sz="2400">
                <a:solidFill>
                  <a:srgbClr val="B27F47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2pPr>
            <a:lvl3pPr marL="1188719" indent="-274319">
              <a:spcBef>
                <a:spcPts val="0"/>
              </a:spcBef>
              <a:buFontTx/>
              <a:defRPr sz="2400">
                <a:solidFill>
                  <a:srgbClr val="B27F47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3pPr>
            <a:lvl4pPr marL="1676400" indent="-304800">
              <a:spcBef>
                <a:spcPts val="0"/>
              </a:spcBef>
              <a:buFontTx/>
              <a:defRPr sz="2400">
                <a:solidFill>
                  <a:srgbClr val="B27F47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4pPr>
            <a:lvl5pPr marL="2171700" indent="-342900">
              <a:spcBef>
                <a:spcPts val="0"/>
              </a:spcBef>
              <a:buFontTx/>
              <a:defRPr sz="2400">
                <a:solidFill>
                  <a:srgbClr val="B27F47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5pPr>
          </a:lstStyle>
          <a:p>
            <a:r>
              <a:t>Click to edit Master sub-title styles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70" name="Picture Placeholder 11" descr="Picture Placeholder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2729" y="205890"/>
            <a:ext cx="1856588" cy="713124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7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Immagine 7" descr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2349"/>
            <a:ext cx="12192000" cy="520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7" name="Immagine 21" descr="Immagin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5842"/>
            <a:ext cx="12192000" cy="1219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8" name="Picture Placeholder 11" descr="Picture Placeholder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2729" y="205890"/>
            <a:ext cx="1856588" cy="713124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Immagine 7" descr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2349"/>
            <a:ext cx="12192000" cy="520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Immagine 21" descr="Immagin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5842"/>
            <a:ext cx="12192000" cy="1219201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5183187" y="1335636"/>
            <a:ext cx="6172201" cy="484132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9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496618"/>
            <a:ext cx="3932238" cy="3680345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100" name="Titolo Testo"/>
          <p:cNvSpPr txBox="1">
            <a:spLocks noGrp="1"/>
          </p:cNvSpPr>
          <p:nvPr>
            <p:ph type="title"/>
          </p:nvPr>
        </p:nvSpPr>
        <p:spPr>
          <a:xfrm>
            <a:off x="838200" y="1335636"/>
            <a:ext cx="3932238" cy="780115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pic>
        <p:nvPicPr>
          <p:cNvPr id="101" name="Picture Placeholder 11" descr="Picture Placeholder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2729" y="205890"/>
            <a:ext cx="1856588" cy="713124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Immagine 7" descr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2349"/>
            <a:ext cx="12192000" cy="520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" name="Immagine 21" descr="Immagin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5842"/>
            <a:ext cx="12192000" cy="1219201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1335636"/>
            <a:ext cx="6172201" cy="484132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1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839787" y="2496618"/>
            <a:ext cx="3932239" cy="3680345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3" name="Titolo Testo"/>
          <p:cNvSpPr txBox="1">
            <a:spLocks noGrp="1"/>
          </p:cNvSpPr>
          <p:nvPr>
            <p:ph type="title"/>
          </p:nvPr>
        </p:nvSpPr>
        <p:spPr>
          <a:xfrm>
            <a:off x="838200" y="1335636"/>
            <a:ext cx="3932238" cy="780115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pic>
        <p:nvPicPr>
          <p:cNvPr id="114" name="Picture Placeholder 11" descr="Picture Placeholder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2729" y="205890"/>
            <a:ext cx="1856588" cy="713124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7" descr="Immagine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6352349"/>
            <a:ext cx="12192000" cy="520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magine 21" descr="Immagine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-25842"/>
            <a:ext cx="12192000" cy="121920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olo Testo"/>
          <p:cNvSpPr txBox="1">
            <a:spLocks noGrp="1"/>
          </p:cNvSpPr>
          <p:nvPr>
            <p:ph type="title"/>
          </p:nvPr>
        </p:nvSpPr>
        <p:spPr>
          <a:xfrm>
            <a:off x="838200" y="1335636"/>
            <a:ext cx="10515600" cy="7801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Titolo Testo</a:t>
            </a:r>
          </a:p>
        </p:txBody>
      </p:sp>
      <p:pic>
        <p:nvPicPr>
          <p:cNvPr id="5" name="Picture Placeholder 11" descr="Picture Placeholder 1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822729" y="205890"/>
            <a:ext cx="1856588" cy="713124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Corpo livello uno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5944361" y="6433630"/>
            <a:ext cx="303277" cy="3581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ctr">
              <a:defRPr sz="1400">
                <a:solidFill>
                  <a:srgbClr val="FFFFFF">
                    <a:alpha val="50000"/>
                  </a:srgbClr>
                </a:solidFill>
                <a:latin typeface="Titillium Web Regular"/>
                <a:ea typeface="Titillium Web Regular"/>
                <a:cs typeface="Titillium Web Regular"/>
                <a:sym typeface="Titillium Web Regular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B27F47"/>
          </a:solidFill>
          <a:uFillTx/>
          <a:latin typeface="Titillium Web SemiBold"/>
          <a:ea typeface="Titillium Web SemiBold"/>
          <a:cs typeface="Titillium Web SemiBold"/>
          <a:sym typeface="Titillium Web SemiBold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B27F47"/>
          </a:solidFill>
          <a:uFillTx/>
          <a:latin typeface="Titillium Web SemiBold"/>
          <a:ea typeface="Titillium Web SemiBold"/>
          <a:cs typeface="Titillium Web SemiBold"/>
          <a:sym typeface="Titillium Web SemiBold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B27F47"/>
          </a:solidFill>
          <a:uFillTx/>
          <a:latin typeface="Titillium Web SemiBold"/>
          <a:ea typeface="Titillium Web SemiBold"/>
          <a:cs typeface="Titillium Web SemiBold"/>
          <a:sym typeface="Titillium Web SemiBold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B27F47"/>
          </a:solidFill>
          <a:uFillTx/>
          <a:latin typeface="Titillium Web SemiBold"/>
          <a:ea typeface="Titillium Web SemiBold"/>
          <a:cs typeface="Titillium Web SemiBold"/>
          <a:sym typeface="Titillium Web SemiBold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B27F47"/>
          </a:solidFill>
          <a:uFillTx/>
          <a:latin typeface="Titillium Web SemiBold"/>
          <a:ea typeface="Titillium Web SemiBold"/>
          <a:cs typeface="Titillium Web SemiBold"/>
          <a:sym typeface="Titillium Web SemiBold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B27F47"/>
          </a:solidFill>
          <a:uFillTx/>
          <a:latin typeface="Titillium Web SemiBold"/>
          <a:ea typeface="Titillium Web SemiBold"/>
          <a:cs typeface="Titillium Web SemiBold"/>
          <a:sym typeface="Titillium Web SemiBold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B27F47"/>
          </a:solidFill>
          <a:uFillTx/>
          <a:latin typeface="Titillium Web SemiBold"/>
          <a:ea typeface="Titillium Web SemiBold"/>
          <a:cs typeface="Titillium Web SemiBold"/>
          <a:sym typeface="Titillium Web SemiBold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B27F47"/>
          </a:solidFill>
          <a:uFillTx/>
          <a:latin typeface="Titillium Web SemiBold"/>
          <a:ea typeface="Titillium Web SemiBold"/>
          <a:cs typeface="Titillium Web SemiBold"/>
          <a:sym typeface="Titillium Web SemiBold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B27F47"/>
          </a:solidFill>
          <a:uFillTx/>
          <a:latin typeface="Titillium Web SemiBold"/>
          <a:ea typeface="Titillium Web SemiBold"/>
          <a:cs typeface="Titillium Web SemiBold"/>
          <a:sym typeface="Titillium Web SemiBold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Titillium Web Regular"/>
          <a:ea typeface="Titillium Web Regular"/>
          <a:cs typeface="Titillium Web Regular"/>
          <a:sym typeface="Titillium Web Regular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Titillium Web Regular"/>
          <a:ea typeface="Titillium Web Regular"/>
          <a:cs typeface="Titillium Web Regular"/>
          <a:sym typeface="Titillium Web Regular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Titillium Web Regular"/>
          <a:ea typeface="Titillium Web Regular"/>
          <a:cs typeface="Titillium Web Regular"/>
          <a:sym typeface="Titillium Web Regular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Titillium Web Regular"/>
          <a:ea typeface="Titillium Web Regular"/>
          <a:cs typeface="Titillium Web Regular"/>
          <a:sym typeface="Titillium Web Regular"/>
        </a:defRPr>
      </a:lvl4pPr>
      <a:lvl5pPr marL="2228850" marR="0" indent="-40005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Titillium Web Regular"/>
          <a:ea typeface="Titillium Web Regular"/>
          <a:cs typeface="Titillium Web Regular"/>
          <a:sym typeface="Titillium Web Regular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Titillium Web Regular"/>
          <a:ea typeface="Titillium Web Regular"/>
          <a:cs typeface="Titillium Web Regular"/>
          <a:sym typeface="Titillium Web Regular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Titillium Web Regular"/>
          <a:ea typeface="Titillium Web Regular"/>
          <a:cs typeface="Titillium Web Regular"/>
          <a:sym typeface="Titillium Web Regular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Titillium Web Regular"/>
          <a:ea typeface="Titillium Web Regular"/>
          <a:cs typeface="Titillium Web Regular"/>
          <a:sym typeface="Titillium Web Regular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Titillium Web Regular"/>
          <a:ea typeface="Titillium Web Regular"/>
          <a:cs typeface="Titillium Web Regular"/>
          <a:sym typeface="Titillium Web Regular"/>
        </a:defRPr>
      </a:lvl9pPr>
    </p:bodyStyle>
    <p:other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tillium Web Regular"/>
        </a:defRPr>
      </a:lvl1pPr>
      <a:lvl2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tillium Web Regular"/>
        </a:defRPr>
      </a:lvl2pPr>
      <a:lvl3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tillium Web Regular"/>
        </a:defRPr>
      </a:lvl3pPr>
      <a:lvl4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tillium Web Regular"/>
        </a:defRPr>
      </a:lvl4pPr>
      <a:lvl5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tillium Web Regular"/>
        </a:defRPr>
      </a:lvl5pPr>
      <a:lvl6pPr marL="0" marR="0" indent="22860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tillium Web Regular"/>
        </a:defRPr>
      </a:lvl6pPr>
      <a:lvl7pPr marL="0" marR="0" indent="2743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tillium Web Regular"/>
        </a:defRPr>
      </a:lvl7pPr>
      <a:lvl8pPr marL="0" marR="0" indent="3200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tillium Web Regular"/>
        </a:defRPr>
      </a:lvl8pPr>
      <a:lvl9pPr marL="0" marR="0" indent="3657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tillium Web 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itle 1"/>
          <p:cNvSpPr txBox="1">
            <a:spLocks noGrp="1"/>
          </p:cNvSpPr>
          <p:nvPr>
            <p:ph type="ctrTitle"/>
          </p:nvPr>
        </p:nvSpPr>
        <p:spPr>
          <a:xfrm>
            <a:off x="838200" y="1986455"/>
            <a:ext cx="7160172" cy="992110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868680">
              <a:defRPr sz="4275"/>
            </a:pPr>
            <a:r>
              <a:rPr sz="3800" dirty="0" err="1"/>
              <a:t>Missione</a:t>
            </a:r>
            <a:r>
              <a:rPr sz="3800" dirty="0"/>
              <a:t> 4</a:t>
            </a:r>
            <a:r>
              <a:rPr lang="it-IT" sz="3800" dirty="0"/>
              <a:t> </a:t>
            </a:r>
            <a:r>
              <a:rPr sz="3800" dirty="0" err="1"/>
              <a:t>Istruzione</a:t>
            </a:r>
            <a:r>
              <a:rPr sz="3800" dirty="0"/>
              <a:t> e </a:t>
            </a:r>
            <a:r>
              <a:rPr sz="3800" dirty="0" err="1"/>
              <a:t>Ricerca</a:t>
            </a:r>
            <a:endParaRPr sz="3800" dirty="0"/>
          </a:p>
        </p:txBody>
      </p:sp>
      <p:sp>
        <p:nvSpPr>
          <p:cNvPr id="137" name="Subtitle 2"/>
          <p:cNvSpPr txBox="1">
            <a:spLocks noGrp="1"/>
          </p:cNvSpPr>
          <p:nvPr>
            <p:ph type="subTitle" sz="quarter" idx="1"/>
          </p:nvPr>
        </p:nvSpPr>
        <p:spPr>
          <a:xfrm>
            <a:off x="838200" y="3879436"/>
            <a:ext cx="10628586" cy="1981614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r>
              <a:rPr lang="en-GB" sz="3500" b="1" dirty="0"/>
              <a:t>A mentoring programme for women's empowerment</a:t>
            </a:r>
          </a:p>
          <a:p>
            <a:endParaRPr lang="it-IT" sz="3500" dirty="0"/>
          </a:p>
          <a:p>
            <a:r>
              <a:rPr lang="it-IT" sz="2500" b="1" dirty="0"/>
              <a:t>Michele Giannola</a:t>
            </a:r>
            <a:r>
              <a:rPr lang="it-IT" sz="2500" b="1" baseline="30000" dirty="0"/>
              <a:t>1</a:t>
            </a:r>
            <a:r>
              <a:rPr lang="it-IT" sz="2500" b="1" dirty="0"/>
              <a:t>  Marco Nieddu</a:t>
            </a:r>
            <a:r>
              <a:rPr lang="it-IT" sz="2500" b="1" baseline="30000" dirty="0"/>
              <a:t>2</a:t>
            </a:r>
            <a:r>
              <a:rPr lang="it-IT" sz="2500" b="1" dirty="0"/>
              <a:t>  Lorenzo Pandolfi</a:t>
            </a:r>
            <a:r>
              <a:rPr lang="it-IT" sz="2500" b="1" baseline="30000" dirty="0"/>
              <a:t>1</a:t>
            </a:r>
            <a:r>
              <a:rPr lang="it-IT" sz="2500" b="1" dirty="0"/>
              <a:t>  Annalisa Scognamiglio</a:t>
            </a:r>
            <a:r>
              <a:rPr lang="it-IT" sz="2500" b="1" baseline="30000" dirty="0"/>
              <a:t>1</a:t>
            </a:r>
            <a:r>
              <a:rPr lang="it-IT" sz="2500" b="1" dirty="0"/>
              <a:t>  </a:t>
            </a:r>
          </a:p>
          <a:p>
            <a:r>
              <a:rPr lang="it-IT" baseline="30000" dirty="0"/>
              <a:t>1</a:t>
            </a:r>
            <a:r>
              <a:rPr lang="it-IT" dirty="0"/>
              <a:t>University of </a:t>
            </a:r>
            <a:r>
              <a:rPr lang="it-IT" dirty="0" err="1"/>
              <a:t>Naples</a:t>
            </a:r>
            <a:r>
              <a:rPr lang="it-IT" dirty="0"/>
              <a:t> Federico II     </a:t>
            </a:r>
            <a:r>
              <a:rPr lang="it-IT" baseline="30000" dirty="0"/>
              <a:t>2</a:t>
            </a:r>
            <a:r>
              <a:rPr lang="it-IT" dirty="0"/>
              <a:t>University of Cagliari</a:t>
            </a:r>
          </a:p>
        </p:txBody>
      </p:sp>
      <p:pic>
        <p:nvPicPr>
          <p:cNvPr id="5" name="Segnaposto immagine 4" descr="Immagine che contiene Carattere, Elementi grafici, logo, schermata&#10;&#10;Descrizione generata automaticamente">
            <a:extLst>
              <a:ext uri="{FF2B5EF4-FFF2-40B4-BE49-F238E27FC236}">
                <a16:creationId xmlns:a16="http://schemas.microsoft.com/office/drawing/2014/main" id="{3F44DFED-D191-5532-29B1-F685C8764679}"/>
              </a:ext>
            </a:extLst>
          </p:cNvPr>
          <p:cNvPicPr>
            <a:picLocks noGrp="1" noChangeAspect="1"/>
          </p:cNvPicPr>
          <p:nvPr>
            <p:ph type="pic" sz="half" idx="2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2" r="8912"/>
          <a:stretch>
            <a:fillRect/>
          </a:stretch>
        </p:blipFill>
        <p:spPr>
          <a:xfrm>
            <a:off x="7998372" y="1552096"/>
            <a:ext cx="3102204" cy="2197654"/>
          </a:xfr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asellaDiTesto 12"/>
          <p:cNvSpPr txBox="1"/>
          <p:nvPr/>
        </p:nvSpPr>
        <p:spPr>
          <a:xfrm>
            <a:off x="6758466" y="6426382"/>
            <a:ext cx="5225786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1400">
                <a:solidFill>
                  <a:srgbClr val="FFFFFF">
                    <a:alpha val="50000"/>
                  </a:srgbClr>
                </a:solidFill>
                <a:latin typeface="Titillium Web Regular"/>
                <a:ea typeface="Titillium Web Regular"/>
                <a:cs typeface="Titillium Web Regular"/>
                <a:sym typeface="Titillium Web Regular"/>
              </a:defRPr>
            </a:pPr>
            <a:r>
              <a:t>Missione 4 </a:t>
            </a:r>
            <a:r>
              <a:rPr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• Istruzione e Ricerca </a:t>
            </a:r>
          </a:p>
        </p:txBody>
      </p:sp>
      <p:sp>
        <p:nvSpPr>
          <p:cNvPr id="141" name="CasellaDiTesto 2"/>
          <p:cNvSpPr txBox="1"/>
          <p:nvPr/>
        </p:nvSpPr>
        <p:spPr>
          <a:xfrm>
            <a:off x="6758466" y="6426382"/>
            <a:ext cx="5225786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1400">
                <a:solidFill>
                  <a:srgbClr val="FFFFFF">
                    <a:alpha val="50000"/>
                  </a:srgbClr>
                </a:solidFill>
                <a:latin typeface="Titillium Web Regular"/>
                <a:ea typeface="Titillium Web Regular"/>
                <a:cs typeface="Titillium Web Regular"/>
                <a:sym typeface="Titillium Web Regular"/>
              </a:defRPr>
            </a:pPr>
            <a:r>
              <a:t>Missione 4 </a:t>
            </a:r>
            <a:r>
              <a:rPr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• Istruzione e Ricerca 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EA9558C-7B4A-31E8-1E84-4EB3AC3400A2}"/>
              </a:ext>
            </a:extLst>
          </p:cNvPr>
          <p:cNvSpPr txBox="1"/>
          <p:nvPr/>
        </p:nvSpPr>
        <p:spPr>
          <a:xfrm>
            <a:off x="446314" y="1556658"/>
            <a:ext cx="11125200" cy="1323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3000" b="1" dirty="0"/>
              <a:t>Measures</a:t>
            </a:r>
            <a:endParaRPr kumimoji="0" lang="en-GB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2500" b="1" dirty="0"/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2500" dirty="0"/>
              <a:t>Following the theory of change we collect data on: 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0119978-B25C-912E-C105-2E87D69A2B67}"/>
              </a:ext>
            </a:extLst>
          </p:cNvPr>
          <p:cNvSpPr txBox="1"/>
          <p:nvPr/>
        </p:nvSpPr>
        <p:spPr>
          <a:xfrm>
            <a:off x="1847731" y="2986420"/>
            <a:ext cx="8322365" cy="24622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2200" dirty="0"/>
              <a:t>S</a:t>
            </a:r>
            <a:r>
              <a:rPr kumimoji="0" lang="en-GB" sz="2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elf-efficacy, motivation, and wellbeing</a:t>
            </a:r>
            <a:br>
              <a:rPr kumimoji="0" lang="en-GB" sz="2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</a:br>
            <a:endParaRPr kumimoji="0" lang="en-GB" sz="2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2200" dirty="0"/>
              <a:t>Academic outcomes (possibly through administrative records)</a:t>
            </a:r>
            <a:br>
              <a:rPr lang="en-GB" sz="2200" dirty="0"/>
            </a:br>
            <a:endParaRPr kumimoji="0" lang="en-GB" sz="2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2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Expectations and beliefs about</a:t>
            </a:r>
            <a:r>
              <a:rPr lang="en-GB" sz="2200" dirty="0"/>
              <a:t> labour market outcomes</a:t>
            </a:r>
            <a:br>
              <a:rPr lang="en-GB" sz="2200" dirty="0"/>
            </a:br>
            <a:endParaRPr lang="en-GB" sz="2200" dirty="0"/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2200" dirty="0"/>
              <a:t>Realized labour market outcomes (follow-up)</a:t>
            </a:r>
          </a:p>
        </p:txBody>
      </p:sp>
    </p:spTree>
    <p:extLst>
      <p:ext uri="{BB962C8B-B14F-4D97-AF65-F5344CB8AC3E}">
        <p14:creationId xmlns:p14="http://schemas.microsoft.com/office/powerpoint/2010/main" val="182113726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asellaDiTesto 12"/>
          <p:cNvSpPr txBox="1"/>
          <p:nvPr/>
        </p:nvSpPr>
        <p:spPr>
          <a:xfrm>
            <a:off x="6758466" y="6426382"/>
            <a:ext cx="5225786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1400">
                <a:solidFill>
                  <a:srgbClr val="FFFFFF">
                    <a:alpha val="50000"/>
                  </a:srgbClr>
                </a:solidFill>
                <a:latin typeface="Titillium Web Regular"/>
                <a:ea typeface="Titillium Web Regular"/>
                <a:cs typeface="Titillium Web Regular"/>
                <a:sym typeface="Titillium Web Regular"/>
              </a:defRPr>
            </a:pPr>
            <a:r>
              <a:t>Missione 4 </a:t>
            </a:r>
            <a:r>
              <a:rPr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• Istruzione e Ricerca </a:t>
            </a:r>
          </a:p>
        </p:txBody>
      </p:sp>
      <p:sp>
        <p:nvSpPr>
          <p:cNvPr id="141" name="CasellaDiTesto 2"/>
          <p:cNvSpPr txBox="1"/>
          <p:nvPr/>
        </p:nvSpPr>
        <p:spPr>
          <a:xfrm>
            <a:off x="6758466" y="6426382"/>
            <a:ext cx="5225786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1400">
                <a:solidFill>
                  <a:srgbClr val="FFFFFF">
                    <a:alpha val="50000"/>
                  </a:srgbClr>
                </a:solidFill>
                <a:latin typeface="Titillium Web Regular"/>
                <a:ea typeface="Titillium Web Regular"/>
                <a:cs typeface="Titillium Web Regular"/>
                <a:sym typeface="Titillium Web Regular"/>
              </a:defRPr>
            </a:pPr>
            <a:r>
              <a:t>Missione 4 </a:t>
            </a:r>
            <a:r>
              <a:rPr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• Istruzione e Ricerca 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EA9558C-7B4A-31E8-1E84-4EB3AC3400A2}"/>
              </a:ext>
            </a:extLst>
          </p:cNvPr>
          <p:cNvSpPr txBox="1"/>
          <p:nvPr/>
        </p:nvSpPr>
        <p:spPr>
          <a:xfrm>
            <a:off x="446314" y="1556658"/>
            <a:ext cx="11125200" cy="1323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3000" b="1" dirty="0"/>
              <a:t>Measures</a:t>
            </a:r>
            <a:endParaRPr kumimoji="0" lang="en-GB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2500" b="1" dirty="0"/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2500" dirty="0"/>
              <a:t>Beliefs about labour market outcomes: </a:t>
            </a: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EEEA3B73-EFD4-4EDB-1F27-0D5BFD8AC4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0159864"/>
              </p:ext>
            </p:extLst>
          </p:nvPr>
        </p:nvGraphicFramePr>
        <p:xfrm>
          <a:off x="3128962" y="4186089"/>
          <a:ext cx="5934075" cy="82296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526195">
                  <a:extLst>
                    <a:ext uri="{9D8B030D-6E8A-4147-A177-3AD203B41FA5}">
                      <a16:colId xmlns:a16="http://schemas.microsoft.com/office/drawing/2014/main" val="1236107846"/>
                    </a:ext>
                  </a:extLst>
                </a:gridCol>
                <a:gridCol w="809740">
                  <a:extLst>
                    <a:ext uri="{9D8B030D-6E8A-4147-A177-3AD203B41FA5}">
                      <a16:colId xmlns:a16="http://schemas.microsoft.com/office/drawing/2014/main" val="3343499771"/>
                    </a:ext>
                  </a:extLst>
                </a:gridCol>
                <a:gridCol w="269702">
                  <a:extLst>
                    <a:ext uri="{9D8B030D-6E8A-4147-A177-3AD203B41FA5}">
                      <a16:colId xmlns:a16="http://schemas.microsoft.com/office/drawing/2014/main" val="1329199544"/>
                    </a:ext>
                  </a:extLst>
                </a:gridCol>
                <a:gridCol w="269702">
                  <a:extLst>
                    <a:ext uri="{9D8B030D-6E8A-4147-A177-3AD203B41FA5}">
                      <a16:colId xmlns:a16="http://schemas.microsoft.com/office/drawing/2014/main" val="2062299718"/>
                    </a:ext>
                  </a:extLst>
                </a:gridCol>
                <a:gridCol w="270336">
                  <a:extLst>
                    <a:ext uri="{9D8B030D-6E8A-4147-A177-3AD203B41FA5}">
                      <a16:colId xmlns:a16="http://schemas.microsoft.com/office/drawing/2014/main" val="2499822859"/>
                    </a:ext>
                  </a:extLst>
                </a:gridCol>
                <a:gridCol w="269702">
                  <a:extLst>
                    <a:ext uri="{9D8B030D-6E8A-4147-A177-3AD203B41FA5}">
                      <a16:colId xmlns:a16="http://schemas.microsoft.com/office/drawing/2014/main" val="1033641548"/>
                    </a:ext>
                  </a:extLst>
                </a:gridCol>
                <a:gridCol w="269702">
                  <a:extLst>
                    <a:ext uri="{9D8B030D-6E8A-4147-A177-3AD203B41FA5}">
                      <a16:colId xmlns:a16="http://schemas.microsoft.com/office/drawing/2014/main" val="348069197"/>
                    </a:ext>
                  </a:extLst>
                </a:gridCol>
                <a:gridCol w="269702">
                  <a:extLst>
                    <a:ext uri="{9D8B030D-6E8A-4147-A177-3AD203B41FA5}">
                      <a16:colId xmlns:a16="http://schemas.microsoft.com/office/drawing/2014/main" val="3259668998"/>
                    </a:ext>
                  </a:extLst>
                </a:gridCol>
                <a:gridCol w="270336">
                  <a:extLst>
                    <a:ext uri="{9D8B030D-6E8A-4147-A177-3AD203B41FA5}">
                      <a16:colId xmlns:a16="http://schemas.microsoft.com/office/drawing/2014/main" val="2006544026"/>
                    </a:ext>
                  </a:extLst>
                </a:gridCol>
                <a:gridCol w="269702">
                  <a:extLst>
                    <a:ext uri="{9D8B030D-6E8A-4147-A177-3AD203B41FA5}">
                      <a16:colId xmlns:a16="http://schemas.microsoft.com/office/drawing/2014/main" val="2332583169"/>
                    </a:ext>
                  </a:extLst>
                </a:gridCol>
                <a:gridCol w="989330">
                  <a:extLst>
                    <a:ext uri="{9D8B030D-6E8A-4147-A177-3AD203B41FA5}">
                      <a16:colId xmlns:a16="http://schemas.microsoft.com/office/drawing/2014/main" val="3873778005"/>
                    </a:ext>
                  </a:extLst>
                </a:gridCol>
                <a:gridCol w="449926">
                  <a:extLst>
                    <a:ext uri="{9D8B030D-6E8A-4147-A177-3AD203B41FA5}">
                      <a16:colId xmlns:a16="http://schemas.microsoft.com/office/drawing/2014/main" val="3090736160"/>
                    </a:ext>
                  </a:extLst>
                </a:gridCol>
              </a:tblGrid>
              <a:tr h="181057">
                <a:tc>
                  <a:txBody>
                    <a:bodyPr/>
                    <a:lstStyle/>
                    <a:p>
                      <a:r>
                        <a:rPr lang="it-IT" sz="900">
                          <a:effectLst/>
                        </a:rPr>
                        <a:t> 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>
                          <a:effectLst/>
                        </a:rPr>
                        <a:t>Poco probabile</a:t>
                      </a:r>
                      <a:endParaRPr lang="it-IT" sz="1200">
                        <a:effectLst/>
                      </a:endParaRPr>
                    </a:p>
                    <a:p>
                      <a:pPr algn="ctr"/>
                      <a:r>
                        <a:rPr lang="it-IT" sz="900">
                          <a:effectLst/>
                        </a:rPr>
                        <a:t>1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>
                          <a:effectLst/>
                        </a:rPr>
                        <a:t>2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>
                          <a:effectLst/>
                        </a:rPr>
                        <a:t>3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>
                          <a:effectLst/>
                        </a:rPr>
                        <a:t>4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>
                          <a:effectLst/>
                        </a:rPr>
                        <a:t>5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>
                          <a:effectLst/>
                        </a:rPr>
                        <a:t>6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>
                          <a:effectLst/>
                        </a:rPr>
                        <a:t>7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>
                          <a:effectLst/>
                        </a:rPr>
                        <a:t>8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>
                          <a:effectLst/>
                        </a:rPr>
                        <a:t>9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>
                          <a:effectLst/>
                        </a:rPr>
                        <a:t>Estremamente probabile</a:t>
                      </a:r>
                      <a:endParaRPr lang="it-IT" sz="1200">
                        <a:effectLst/>
                      </a:endParaRPr>
                    </a:p>
                    <a:p>
                      <a:pPr algn="ctr"/>
                      <a:r>
                        <a:rPr lang="it-IT" sz="900">
                          <a:effectLst/>
                        </a:rPr>
                        <a:t>10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>
                          <a:effectLst/>
                        </a:rPr>
                        <a:t>Non sa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498820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it-IT" sz="900" dirty="0">
                          <a:effectLst/>
                        </a:rPr>
                        <a:t>Probabilità che tu riesca a trovare un impiego entro 6 mesi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it-IT" sz="900">
                          <a:effectLst/>
                        </a:rPr>
                        <a:t> 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it-IT" sz="900">
                          <a:effectLst/>
                        </a:rPr>
                        <a:t> 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it-IT" sz="900">
                          <a:effectLst/>
                        </a:rPr>
                        <a:t> 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it-IT" sz="900">
                          <a:effectLst/>
                        </a:rPr>
                        <a:t> 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it-IT" sz="900">
                          <a:effectLst/>
                        </a:rPr>
                        <a:t> 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it-IT" sz="900">
                          <a:effectLst/>
                        </a:rPr>
                        <a:t> 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it-IT" sz="900">
                          <a:effectLst/>
                        </a:rPr>
                        <a:t> 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it-IT" sz="900">
                          <a:effectLst/>
                        </a:rPr>
                        <a:t> 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it-IT" sz="900">
                          <a:effectLst/>
                        </a:rPr>
                        <a:t> 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it-IT" sz="900">
                          <a:effectLst/>
                        </a:rPr>
                        <a:t> 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it-IT" sz="1200" dirty="0">
                          <a:effectLst/>
                        </a:rPr>
                        <a:t> 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0273318"/>
                  </a:ext>
                </a:extLst>
              </a:tr>
            </a:tbl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9A396465-2B95-B8DD-D2F1-85895A9B9428}"/>
              </a:ext>
            </a:extLst>
          </p:cNvPr>
          <p:cNvSpPr txBox="1"/>
          <p:nvPr/>
        </p:nvSpPr>
        <p:spPr>
          <a:xfrm>
            <a:off x="1956391" y="3005470"/>
            <a:ext cx="8094921" cy="9569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Adesso pensa a te stessa al termine del tuo percorso di studi. Su una scala da 1 a 10 (dove 1 indica un evento poco probabile e 10 indica un evento molto probabile), quanto ritieni probabile che troverai un impiego entro 6 mesi? </a:t>
            </a:r>
            <a:endParaRPr kumimoji="0" lang="it-IT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380934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asellaDiTesto 12"/>
          <p:cNvSpPr txBox="1"/>
          <p:nvPr/>
        </p:nvSpPr>
        <p:spPr>
          <a:xfrm>
            <a:off x="6758466" y="6426382"/>
            <a:ext cx="5225786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1400">
                <a:solidFill>
                  <a:srgbClr val="FFFFFF">
                    <a:alpha val="50000"/>
                  </a:srgbClr>
                </a:solidFill>
                <a:latin typeface="Titillium Web Regular"/>
                <a:ea typeface="Titillium Web Regular"/>
                <a:cs typeface="Titillium Web Regular"/>
                <a:sym typeface="Titillium Web Regular"/>
              </a:defRPr>
            </a:pPr>
            <a:r>
              <a:t>Missione 4 </a:t>
            </a:r>
            <a:r>
              <a:rPr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• Istruzione e Ricerca </a:t>
            </a:r>
          </a:p>
        </p:txBody>
      </p:sp>
      <p:sp>
        <p:nvSpPr>
          <p:cNvPr id="141" name="CasellaDiTesto 2"/>
          <p:cNvSpPr txBox="1"/>
          <p:nvPr/>
        </p:nvSpPr>
        <p:spPr>
          <a:xfrm>
            <a:off x="6758466" y="6426382"/>
            <a:ext cx="5225786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1400">
                <a:solidFill>
                  <a:srgbClr val="FFFFFF">
                    <a:alpha val="50000"/>
                  </a:srgbClr>
                </a:solidFill>
                <a:latin typeface="Titillium Web Regular"/>
                <a:ea typeface="Titillium Web Regular"/>
                <a:cs typeface="Titillium Web Regular"/>
                <a:sym typeface="Titillium Web Regular"/>
              </a:defRPr>
            </a:pPr>
            <a:r>
              <a:t>Missione 4 </a:t>
            </a:r>
            <a:r>
              <a:rPr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• Istruzione e Ricerca 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EA9558C-7B4A-31E8-1E84-4EB3AC3400A2}"/>
              </a:ext>
            </a:extLst>
          </p:cNvPr>
          <p:cNvSpPr txBox="1"/>
          <p:nvPr/>
        </p:nvSpPr>
        <p:spPr>
          <a:xfrm>
            <a:off x="446314" y="1556658"/>
            <a:ext cx="11125200" cy="1323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3000" b="1" dirty="0"/>
              <a:t>Measures</a:t>
            </a:r>
            <a:endParaRPr kumimoji="0" lang="en-GB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2500" b="1" dirty="0"/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2500" dirty="0"/>
              <a:t>Beliefs about labour market outcomes: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A396465-2B95-B8DD-D2F1-85895A9B9428}"/>
              </a:ext>
            </a:extLst>
          </p:cNvPr>
          <p:cNvSpPr txBox="1"/>
          <p:nvPr/>
        </p:nvSpPr>
        <p:spPr>
          <a:xfrm>
            <a:off x="1956391" y="3005470"/>
            <a:ext cx="8094921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Pensando a te stessa al termine del tuo percorso di studi, ti aspetti che il tuo stipendio mensile per il tuo primo impiego, al netto di tasse e detrazioni sia?</a:t>
            </a:r>
            <a:endParaRPr kumimoji="0" lang="it-IT" altLang="it-IT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7F3DDEB1-CD9E-C59D-D138-7D458EA71D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346216"/>
              </p:ext>
            </p:extLst>
          </p:nvPr>
        </p:nvGraphicFramePr>
        <p:xfrm>
          <a:off x="3776130" y="3996386"/>
          <a:ext cx="4091963" cy="165828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293658">
                  <a:extLst>
                    <a:ext uri="{9D8B030D-6E8A-4147-A177-3AD203B41FA5}">
                      <a16:colId xmlns:a16="http://schemas.microsoft.com/office/drawing/2014/main" val="1501905463"/>
                    </a:ext>
                  </a:extLst>
                </a:gridCol>
                <a:gridCol w="1798305">
                  <a:extLst>
                    <a:ext uri="{9D8B030D-6E8A-4147-A177-3AD203B41FA5}">
                      <a16:colId xmlns:a16="http://schemas.microsoft.com/office/drawing/2014/main" val="1711924675"/>
                    </a:ext>
                  </a:extLst>
                </a:gridCol>
              </a:tblGrid>
              <a:tr h="304584">
                <a:tc>
                  <a:txBody>
                    <a:bodyPr/>
                    <a:lstStyle/>
                    <a:p>
                      <a:r>
                        <a:rPr lang="it-IT" sz="1100">
                          <a:effectLst/>
                        </a:rPr>
                        <a:t> 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>
                          <a:effectLst/>
                        </a:rPr>
                        <a:t>Con quale probabilità accadrà?</a:t>
                      </a:r>
                      <a:endParaRPr lang="it-IT" sz="1200">
                        <a:effectLst/>
                      </a:endParaRPr>
                    </a:p>
                    <a:p>
                      <a:pPr algn="ctr"/>
                      <a:r>
                        <a:rPr lang="it-IT" sz="9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2534758"/>
                  </a:ext>
                </a:extLst>
              </a:tr>
              <a:tr h="169213">
                <a:tc>
                  <a:txBody>
                    <a:bodyPr/>
                    <a:lstStyle/>
                    <a:p>
                      <a:pPr marL="342900" lvl="0" indent="-342900" algn="l" rtl="0">
                        <a:buFont typeface="+mj-lt"/>
                        <a:buAutoNum type="alphaLcParenR"/>
                      </a:pPr>
                      <a:r>
                        <a:rPr lang="it-IT" sz="1000">
                          <a:effectLst/>
                        </a:rPr>
                        <a:t>Compreso tra 0 e 500 euro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effectLst/>
                        </a:rPr>
                        <a:t>x%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59858486"/>
                  </a:ext>
                </a:extLst>
              </a:tr>
              <a:tr h="169213">
                <a:tc>
                  <a:txBody>
                    <a:bodyPr/>
                    <a:lstStyle/>
                    <a:p>
                      <a:pPr marL="342900" lvl="0" indent="-342900" algn="l" rtl="0">
                        <a:buFont typeface="+mj-lt"/>
                        <a:buAutoNum type="alphaLcParenR"/>
                      </a:pPr>
                      <a:r>
                        <a:rPr lang="it-IT" sz="1000">
                          <a:effectLst/>
                        </a:rPr>
                        <a:t>Compreso tra 500 e 1000 euro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effectLst/>
                        </a:rPr>
                        <a:t>x%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00773322"/>
                  </a:ext>
                </a:extLst>
              </a:tr>
              <a:tr h="169213">
                <a:tc>
                  <a:txBody>
                    <a:bodyPr/>
                    <a:lstStyle/>
                    <a:p>
                      <a:pPr marL="342900" lvl="0" indent="-342900" algn="l" rtl="0">
                        <a:buFont typeface="+mj-lt"/>
                        <a:buAutoNum type="alphaLcParenR"/>
                      </a:pPr>
                      <a:r>
                        <a:rPr lang="it-IT" sz="1000" dirty="0">
                          <a:effectLst/>
                        </a:rPr>
                        <a:t>Compreso fra 1000 e 1500 euro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effectLst/>
                        </a:rPr>
                        <a:t>x%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5388447"/>
                  </a:ext>
                </a:extLst>
              </a:tr>
              <a:tr h="169213">
                <a:tc>
                  <a:txBody>
                    <a:bodyPr/>
                    <a:lstStyle/>
                    <a:p>
                      <a:pPr marL="342900" lvl="0" indent="-342900" algn="l" rtl="0">
                        <a:buFont typeface="+mj-lt"/>
                        <a:buAutoNum type="alphaLcParenR"/>
                      </a:pPr>
                      <a:r>
                        <a:rPr lang="it-IT" sz="1000">
                          <a:effectLst/>
                        </a:rPr>
                        <a:t>Compreso fra 1500 e 2000 euro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effectLst/>
                        </a:rPr>
                        <a:t>x%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8673912"/>
                  </a:ext>
                </a:extLst>
              </a:tr>
              <a:tr h="169213">
                <a:tc>
                  <a:txBody>
                    <a:bodyPr/>
                    <a:lstStyle/>
                    <a:p>
                      <a:pPr marL="342900" lvl="0" indent="-342900" algn="l" rtl="0">
                        <a:buFont typeface="+mj-lt"/>
                        <a:buAutoNum type="alphaLcParenR"/>
                      </a:pPr>
                      <a:r>
                        <a:rPr lang="it-IT" sz="1000">
                          <a:effectLst/>
                        </a:rPr>
                        <a:t>Compreso tra 2000 e 2500 euro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effectLst/>
                        </a:rPr>
                        <a:t>x%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681917"/>
                  </a:ext>
                </a:extLst>
              </a:tr>
              <a:tr h="169213">
                <a:tc>
                  <a:txBody>
                    <a:bodyPr/>
                    <a:lstStyle/>
                    <a:p>
                      <a:pPr marL="342900" lvl="0" indent="-342900" algn="l" rtl="0">
                        <a:buFont typeface="+mj-lt"/>
                        <a:buAutoNum type="alphaLcParenR"/>
                      </a:pPr>
                      <a:r>
                        <a:rPr lang="it-IT" sz="1000">
                          <a:effectLst/>
                        </a:rPr>
                        <a:t>Compreso tra 2500 e 3000 euro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effectLst/>
                        </a:rPr>
                        <a:t>x%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98949840"/>
                  </a:ext>
                </a:extLst>
              </a:tr>
              <a:tr h="169213">
                <a:tc>
                  <a:txBody>
                    <a:bodyPr/>
                    <a:lstStyle/>
                    <a:p>
                      <a:pPr marL="342900" lvl="0" indent="-342900" algn="l" rtl="0">
                        <a:buFont typeface="+mj-lt"/>
                        <a:buAutoNum type="alphaLcParenR"/>
                      </a:pPr>
                      <a:r>
                        <a:rPr lang="it-IT" sz="1000">
                          <a:effectLst/>
                        </a:rPr>
                        <a:t>Maggiore di 3000 euro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effectLst/>
                        </a:rPr>
                        <a:t>x%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450054"/>
                  </a:ext>
                </a:extLst>
              </a:tr>
              <a:tr h="169213">
                <a:tc>
                  <a:txBody>
                    <a:bodyPr/>
                    <a:lstStyle/>
                    <a:p>
                      <a:pPr algn="l"/>
                      <a:r>
                        <a:rPr lang="it-IT" sz="1000" dirty="0">
                          <a:effectLst/>
                        </a:rPr>
                        <a:t>Totale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effectLst/>
                        </a:rPr>
                        <a:t>100%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78634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007572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asellaDiTesto 12"/>
          <p:cNvSpPr txBox="1"/>
          <p:nvPr/>
        </p:nvSpPr>
        <p:spPr>
          <a:xfrm>
            <a:off x="6758466" y="6426382"/>
            <a:ext cx="5225786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1400">
                <a:solidFill>
                  <a:srgbClr val="FFFFFF">
                    <a:alpha val="50000"/>
                  </a:srgbClr>
                </a:solidFill>
                <a:latin typeface="Titillium Web Regular"/>
                <a:ea typeface="Titillium Web Regular"/>
                <a:cs typeface="Titillium Web Regular"/>
                <a:sym typeface="Titillium Web Regular"/>
              </a:defRPr>
            </a:pPr>
            <a:r>
              <a:t>Missione 4 </a:t>
            </a:r>
            <a:r>
              <a:rPr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• Istruzione e Ricerca </a:t>
            </a:r>
          </a:p>
        </p:txBody>
      </p:sp>
      <p:sp>
        <p:nvSpPr>
          <p:cNvPr id="141" name="CasellaDiTesto 2"/>
          <p:cNvSpPr txBox="1"/>
          <p:nvPr/>
        </p:nvSpPr>
        <p:spPr>
          <a:xfrm>
            <a:off x="6758466" y="6426382"/>
            <a:ext cx="5225786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1400">
                <a:solidFill>
                  <a:srgbClr val="FFFFFF">
                    <a:alpha val="50000"/>
                  </a:srgbClr>
                </a:solidFill>
                <a:latin typeface="Titillium Web Regular"/>
                <a:ea typeface="Titillium Web Regular"/>
                <a:cs typeface="Titillium Web Regular"/>
                <a:sym typeface="Titillium Web Regular"/>
              </a:defRPr>
            </a:pPr>
            <a:r>
              <a:t>Missione 4 </a:t>
            </a:r>
            <a:r>
              <a:rPr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• Istruzione e Ricerca 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EA9558C-7B4A-31E8-1E84-4EB3AC3400A2}"/>
              </a:ext>
            </a:extLst>
          </p:cNvPr>
          <p:cNvSpPr txBox="1"/>
          <p:nvPr/>
        </p:nvSpPr>
        <p:spPr>
          <a:xfrm>
            <a:off x="446314" y="1556658"/>
            <a:ext cx="11125200" cy="44012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3000" b="1" dirty="0"/>
              <a:t>Where we stand</a:t>
            </a:r>
            <a:endParaRPr kumimoji="0" lang="en-GB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2500" b="1" dirty="0"/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2500" dirty="0"/>
              <a:t>Mentors recruitment </a:t>
            </a:r>
            <a:br>
              <a:rPr lang="en-GB" sz="2500" dirty="0"/>
            </a:br>
            <a:endParaRPr lang="en-GB" sz="2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dirty="0"/>
              <a:t>Study conceptualization</a:t>
            </a:r>
            <a:br>
              <a:rPr lang="en-GB" sz="2500" dirty="0"/>
            </a:br>
            <a:endParaRPr lang="en-GB" sz="2500" dirty="0"/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2500" dirty="0"/>
              <a:t>Call for interest is currently open and we are collecting applications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GB" sz="2500" dirty="0"/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2500" dirty="0"/>
              <a:t>Questionnaire design</a:t>
            </a:r>
            <a:br>
              <a:rPr lang="en-GB" sz="2500" dirty="0"/>
            </a:br>
            <a:endParaRPr lang="en-GB" sz="2500" dirty="0"/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2500" dirty="0"/>
              <a:t>Next: IRB, randomization of applicants</a:t>
            </a:r>
          </a:p>
        </p:txBody>
      </p:sp>
    </p:spTree>
    <p:extLst>
      <p:ext uri="{BB962C8B-B14F-4D97-AF65-F5344CB8AC3E}">
        <p14:creationId xmlns:p14="http://schemas.microsoft.com/office/powerpoint/2010/main" val="83433317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asellaDiTesto 12"/>
          <p:cNvSpPr txBox="1"/>
          <p:nvPr/>
        </p:nvSpPr>
        <p:spPr>
          <a:xfrm>
            <a:off x="6758466" y="6426382"/>
            <a:ext cx="5225786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1400">
                <a:solidFill>
                  <a:srgbClr val="FFFFFF">
                    <a:alpha val="50000"/>
                  </a:srgbClr>
                </a:solidFill>
                <a:latin typeface="Titillium Web Regular"/>
                <a:ea typeface="Titillium Web Regular"/>
                <a:cs typeface="Titillium Web Regular"/>
                <a:sym typeface="Titillium Web Regular"/>
              </a:defRPr>
            </a:pPr>
            <a:r>
              <a:t>Missione 4 </a:t>
            </a:r>
            <a:r>
              <a:rPr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• Istruzione e Ricerca </a:t>
            </a:r>
          </a:p>
        </p:txBody>
      </p:sp>
      <p:sp>
        <p:nvSpPr>
          <p:cNvPr id="141" name="CasellaDiTesto 2"/>
          <p:cNvSpPr txBox="1"/>
          <p:nvPr/>
        </p:nvSpPr>
        <p:spPr>
          <a:xfrm>
            <a:off x="6758466" y="6426382"/>
            <a:ext cx="5225786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1400">
                <a:solidFill>
                  <a:srgbClr val="FFFFFF">
                    <a:alpha val="50000"/>
                  </a:srgbClr>
                </a:solidFill>
                <a:latin typeface="Titillium Web Regular"/>
                <a:ea typeface="Titillium Web Regular"/>
                <a:cs typeface="Titillium Web Regular"/>
                <a:sym typeface="Titillium Web Regular"/>
              </a:defRPr>
            </a:pPr>
            <a:r>
              <a:t>Missione 4 </a:t>
            </a:r>
            <a:r>
              <a:rPr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• Istruzione e Ricerca 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EA9558C-7B4A-31E8-1E84-4EB3AC3400A2}"/>
              </a:ext>
            </a:extLst>
          </p:cNvPr>
          <p:cNvSpPr txBox="1"/>
          <p:nvPr/>
        </p:nvSpPr>
        <p:spPr>
          <a:xfrm>
            <a:off x="533400" y="3266189"/>
            <a:ext cx="11125200" cy="10926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4000" b="1" dirty="0"/>
              <a:t>Thank you ! </a:t>
            </a:r>
            <a:endParaRPr kumimoji="0" lang="en-GB" sz="4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2500" b="1" dirty="0"/>
          </a:p>
        </p:txBody>
      </p:sp>
    </p:spTree>
    <p:extLst>
      <p:ext uri="{BB962C8B-B14F-4D97-AF65-F5344CB8AC3E}">
        <p14:creationId xmlns:p14="http://schemas.microsoft.com/office/powerpoint/2010/main" val="279282968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asellaDiTesto 12"/>
          <p:cNvSpPr txBox="1"/>
          <p:nvPr/>
        </p:nvSpPr>
        <p:spPr>
          <a:xfrm>
            <a:off x="6758466" y="6426382"/>
            <a:ext cx="5225786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1400">
                <a:solidFill>
                  <a:srgbClr val="FFFFFF">
                    <a:alpha val="50000"/>
                  </a:srgbClr>
                </a:solidFill>
                <a:latin typeface="Titillium Web Regular"/>
                <a:ea typeface="Titillium Web Regular"/>
                <a:cs typeface="Titillium Web Regular"/>
                <a:sym typeface="Titillium Web Regular"/>
              </a:defRPr>
            </a:pPr>
            <a:r>
              <a:t>Missione 4 </a:t>
            </a:r>
            <a:r>
              <a:rPr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• Istruzione e Ricerca </a:t>
            </a:r>
          </a:p>
        </p:txBody>
      </p:sp>
      <p:sp>
        <p:nvSpPr>
          <p:cNvPr id="141" name="CasellaDiTesto 2"/>
          <p:cNvSpPr txBox="1"/>
          <p:nvPr/>
        </p:nvSpPr>
        <p:spPr>
          <a:xfrm>
            <a:off x="6758466" y="6426382"/>
            <a:ext cx="5225786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1400">
                <a:solidFill>
                  <a:srgbClr val="FFFFFF">
                    <a:alpha val="50000"/>
                  </a:srgbClr>
                </a:solidFill>
                <a:latin typeface="Titillium Web Regular"/>
                <a:ea typeface="Titillium Web Regular"/>
                <a:cs typeface="Titillium Web Regular"/>
                <a:sym typeface="Titillium Web Regular"/>
              </a:defRPr>
            </a:pPr>
            <a:r>
              <a:t>Missione 4 </a:t>
            </a:r>
            <a:r>
              <a:rPr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• Istruzione e Ricerca 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D265DC2-2EAE-E590-419E-A01E8682CB1E}"/>
              </a:ext>
            </a:extLst>
          </p:cNvPr>
          <p:cNvSpPr txBox="1"/>
          <p:nvPr/>
        </p:nvSpPr>
        <p:spPr>
          <a:xfrm>
            <a:off x="615043" y="2231571"/>
            <a:ext cx="10961914" cy="31085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457200" lvl="2" indent="-457200">
              <a:buFont typeface="Arial" panose="020B0604020202020204" pitchFamily="34" charset="0"/>
              <a:buChar char="•"/>
            </a:pPr>
            <a:r>
              <a:rPr lang="en-GB" sz="2800" dirty="0"/>
              <a:t>While the gender pay gap is declining women still earn less than men </a:t>
            </a:r>
            <a:br>
              <a:rPr lang="en-GB" sz="2800" dirty="0"/>
            </a:br>
            <a:endParaRPr lang="en-GB" sz="2800" dirty="0"/>
          </a:p>
          <a:p>
            <a:pPr marL="457200" marR="0" indent="-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Differences </a:t>
            </a:r>
            <a:r>
              <a:rPr lang="en-GB" sz="2800" dirty="0"/>
              <a:t>party explained by sorting into industry and occupation but the gap persists after accounting for selection (Goldin, 2014)</a:t>
            </a:r>
            <a:br>
              <a:rPr lang="en-GB" sz="2800" dirty="0"/>
            </a:b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Gender gaps are particularly pronounced in male-dominated fields such as STEM disciplines (Bertrand et al., 2010; </a:t>
            </a:r>
            <a:r>
              <a:rPr lang="en-GB" sz="2800" dirty="0" err="1"/>
              <a:t>Michelmore</a:t>
            </a:r>
            <a:r>
              <a:rPr lang="en-GB" sz="2800" dirty="0"/>
              <a:t> &amp; </a:t>
            </a:r>
            <a:r>
              <a:rPr lang="en-GB" sz="2800" dirty="0" err="1"/>
              <a:t>Sassler</a:t>
            </a:r>
            <a:r>
              <a:rPr lang="en-GB" sz="2800" dirty="0"/>
              <a:t>, 2016)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91623043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asellaDiTesto 12"/>
          <p:cNvSpPr txBox="1"/>
          <p:nvPr/>
        </p:nvSpPr>
        <p:spPr>
          <a:xfrm>
            <a:off x="6758466" y="6426382"/>
            <a:ext cx="5225786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1400">
                <a:solidFill>
                  <a:srgbClr val="FFFFFF">
                    <a:alpha val="50000"/>
                  </a:srgbClr>
                </a:solidFill>
                <a:latin typeface="Titillium Web Regular"/>
                <a:ea typeface="Titillium Web Regular"/>
                <a:cs typeface="Titillium Web Regular"/>
                <a:sym typeface="Titillium Web Regular"/>
              </a:defRPr>
            </a:pPr>
            <a:r>
              <a:t>Missione 4 </a:t>
            </a:r>
            <a:r>
              <a:rPr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• Istruzione e Ricerca </a:t>
            </a:r>
          </a:p>
        </p:txBody>
      </p:sp>
      <p:sp>
        <p:nvSpPr>
          <p:cNvPr id="141" name="CasellaDiTesto 2"/>
          <p:cNvSpPr txBox="1"/>
          <p:nvPr/>
        </p:nvSpPr>
        <p:spPr>
          <a:xfrm>
            <a:off x="6758466" y="6426382"/>
            <a:ext cx="5225786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1400">
                <a:solidFill>
                  <a:srgbClr val="FFFFFF">
                    <a:alpha val="50000"/>
                  </a:srgbClr>
                </a:solidFill>
                <a:latin typeface="Titillium Web Regular"/>
                <a:ea typeface="Titillium Web Regular"/>
                <a:cs typeface="Titillium Web Regular"/>
                <a:sym typeface="Titillium Web Regular"/>
              </a:defRPr>
            </a:pPr>
            <a:r>
              <a:t>Missione 4 </a:t>
            </a:r>
            <a:r>
              <a:rPr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• Istruzione e Ricerca 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DB601AB-7246-6AF1-C022-07E02389ABC5}"/>
              </a:ext>
            </a:extLst>
          </p:cNvPr>
          <p:cNvSpPr txBox="1"/>
          <p:nvPr/>
        </p:nvSpPr>
        <p:spPr>
          <a:xfrm>
            <a:off x="615043" y="1970314"/>
            <a:ext cx="10961914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457200" lvl="2" indent="-457200">
              <a:buFont typeface="Arial" panose="020B0604020202020204" pitchFamily="34" charset="0"/>
              <a:buChar char="•"/>
            </a:pPr>
            <a:r>
              <a:rPr lang="en-GB" sz="2800" dirty="0"/>
              <a:t>Several explanations have been proposed and documented: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C6F5DD5-7547-1813-1DB4-4C67F31A40A0}"/>
              </a:ext>
            </a:extLst>
          </p:cNvPr>
          <p:cNvSpPr txBox="1"/>
          <p:nvPr/>
        </p:nvSpPr>
        <p:spPr>
          <a:xfrm>
            <a:off x="1349829" y="2456256"/>
            <a:ext cx="8915400" cy="14465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GB" sz="2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Women ask for lower salaries (</a:t>
            </a:r>
            <a:r>
              <a:rPr kumimoji="0" lang="en-GB" sz="2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Rousille</a:t>
            </a:r>
            <a:r>
              <a:rPr kumimoji="0" lang="en-GB" sz="2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, 2022)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200" dirty="0"/>
              <a:t>Women negotiate less intensively (</a:t>
            </a:r>
            <a:r>
              <a:rPr lang="en-GB" sz="2200" dirty="0" err="1"/>
              <a:t>Biasi</a:t>
            </a:r>
            <a:r>
              <a:rPr lang="en-GB" sz="2200" dirty="0"/>
              <a:t> and </a:t>
            </a:r>
            <a:r>
              <a:rPr lang="en-GB" sz="2200" dirty="0" err="1"/>
              <a:t>Sarsons</a:t>
            </a:r>
            <a:r>
              <a:rPr lang="en-GB" sz="2200" dirty="0"/>
              <a:t>, 2022)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200" dirty="0"/>
              <a:t>Women are less likely to engage in self-promotion (Exley and Keller, 2023)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200" dirty="0"/>
              <a:t>Gender differences in job search behaviour (Cortés et al, 2023)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C26CACD-6F82-2C74-78FB-68F440CCF34C}"/>
              </a:ext>
            </a:extLst>
          </p:cNvPr>
          <p:cNvSpPr txBox="1"/>
          <p:nvPr/>
        </p:nvSpPr>
        <p:spPr>
          <a:xfrm>
            <a:off x="615043" y="4256653"/>
            <a:ext cx="10961914" cy="18158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457200" lvl="2" indent="-457200">
              <a:buFont typeface="Arial" panose="020B0604020202020204" pitchFamily="34" charset="0"/>
              <a:buChar char="•"/>
            </a:pPr>
            <a:r>
              <a:rPr lang="en-GB" sz="2800" dirty="0"/>
              <a:t>This evidence points to psychological factors as key mechanisms</a:t>
            </a:r>
            <a:br>
              <a:rPr lang="en-GB" sz="2800" dirty="0"/>
            </a:br>
            <a:endParaRPr lang="en-GB" sz="2800" dirty="0"/>
          </a:p>
          <a:p>
            <a:pPr marL="457200" lvl="2" indent="-457200">
              <a:buFont typeface="Arial" panose="020B0604020202020204" pitchFamily="34" charset="0"/>
              <a:buChar char="•"/>
            </a:pPr>
            <a:r>
              <a:rPr lang="en-GB" sz="2800" dirty="0"/>
              <a:t>What policies work to reduce these gaps and improve women’s labour market trajectories?</a:t>
            </a:r>
          </a:p>
        </p:txBody>
      </p:sp>
    </p:spTree>
    <p:extLst>
      <p:ext uri="{BB962C8B-B14F-4D97-AF65-F5344CB8AC3E}">
        <p14:creationId xmlns:p14="http://schemas.microsoft.com/office/powerpoint/2010/main" val="47713654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asellaDiTesto 12"/>
          <p:cNvSpPr txBox="1"/>
          <p:nvPr/>
        </p:nvSpPr>
        <p:spPr>
          <a:xfrm>
            <a:off x="6758466" y="6426382"/>
            <a:ext cx="5225786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1400">
                <a:solidFill>
                  <a:srgbClr val="FFFFFF">
                    <a:alpha val="50000"/>
                  </a:srgbClr>
                </a:solidFill>
                <a:latin typeface="Titillium Web Regular"/>
                <a:ea typeface="Titillium Web Regular"/>
                <a:cs typeface="Titillium Web Regular"/>
                <a:sym typeface="Titillium Web Regular"/>
              </a:defRPr>
            </a:pPr>
            <a:r>
              <a:t>Missione 4 </a:t>
            </a:r>
            <a:r>
              <a:rPr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• Istruzione e Ricerca </a:t>
            </a:r>
          </a:p>
        </p:txBody>
      </p:sp>
      <p:sp>
        <p:nvSpPr>
          <p:cNvPr id="141" name="CasellaDiTesto 2"/>
          <p:cNvSpPr txBox="1"/>
          <p:nvPr/>
        </p:nvSpPr>
        <p:spPr>
          <a:xfrm>
            <a:off x="6758466" y="6426382"/>
            <a:ext cx="5225786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1400">
                <a:solidFill>
                  <a:srgbClr val="FFFFFF">
                    <a:alpha val="50000"/>
                  </a:srgbClr>
                </a:solidFill>
                <a:latin typeface="Titillium Web Regular"/>
                <a:ea typeface="Titillium Web Regular"/>
                <a:cs typeface="Titillium Web Regular"/>
                <a:sym typeface="Titillium Web Regular"/>
              </a:defRPr>
            </a:pPr>
            <a:r>
              <a:t>Missione 4 </a:t>
            </a:r>
            <a:r>
              <a:rPr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• Istruzione e Ricerca 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D265DC2-2EAE-E590-419E-A01E8682CB1E}"/>
              </a:ext>
            </a:extLst>
          </p:cNvPr>
          <p:cNvSpPr txBox="1"/>
          <p:nvPr/>
        </p:nvSpPr>
        <p:spPr>
          <a:xfrm>
            <a:off x="587829" y="1589314"/>
            <a:ext cx="10961914" cy="40164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it-IT" sz="3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This</a:t>
            </a:r>
            <a:r>
              <a:rPr kumimoji="0" lang="it-IT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project 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it-IT" sz="2500" b="1" dirty="0"/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2500" dirty="0"/>
              <a:t>We partner with an NGO working on human capital development in Southern Italy to study the effects of mentoring programs for female university students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GB" sz="2500" dirty="0"/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2500" dirty="0"/>
              <a:t>We design and implement a Randomized Controlled Trial assigning students to a treatment and control group</a:t>
            </a:r>
            <a:br>
              <a:rPr lang="en-GB" sz="2500" dirty="0"/>
            </a:br>
            <a:endParaRPr lang="en-GB" sz="2500" dirty="0"/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2500" dirty="0"/>
              <a:t>We follow students longitudinally, and collect detailed data on their beliefs, expectations, confidence, educational and labour market outcomes</a:t>
            </a:r>
          </a:p>
        </p:txBody>
      </p:sp>
    </p:spTree>
    <p:extLst>
      <p:ext uri="{BB962C8B-B14F-4D97-AF65-F5344CB8AC3E}">
        <p14:creationId xmlns:p14="http://schemas.microsoft.com/office/powerpoint/2010/main" val="212160034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asellaDiTesto 12"/>
          <p:cNvSpPr txBox="1"/>
          <p:nvPr/>
        </p:nvSpPr>
        <p:spPr>
          <a:xfrm>
            <a:off x="6758466" y="6426382"/>
            <a:ext cx="5225786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1400">
                <a:solidFill>
                  <a:srgbClr val="FFFFFF">
                    <a:alpha val="50000"/>
                  </a:srgbClr>
                </a:solidFill>
                <a:latin typeface="Titillium Web Regular"/>
                <a:ea typeface="Titillium Web Regular"/>
                <a:cs typeface="Titillium Web Regular"/>
                <a:sym typeface="Titillium Web Regular"/>
              </a:defRPr>
            </a:pPr>
            <a:r>
              <a:t>Missione 4 </a:t>
            </a:r>
            <a:r>
              <a:rPr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• Istruzione e Ricerca </a:t>
            </a:r>
          </a:p>
        </p:txBody>
      </p:sp>
      <p:sp>
        <p:nvSpPr>
          <p:cNvPr id="141" name="CasellaDiTesto 2"/>
          <p:cNvSpPr txBox="1"/>
          <p:nvPr/>
        </p:nvSpPr>
        <p:spPr>
          <a:xfrm>
            <a:off x="6758466" y="6426382"/>
            <a:ext cx="5225786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1400">
                <a:solidFill>
                  <a:srgbClr val="FFFFFF">
                    <a:alpha val="50000"/>
                  </a:srgbClr>
                </a:solidFill>
                <a:latin typeface="Titillium Web Regular"/>
                <a:ea typeface="Titillium Web Regular"/>
                <a:cs typeface="Titillium Web Regular"/>
                <a:sym typeface="Titillium Web Regular"/>
              </a:defRPr>
            </a:pPr>
            <a:r>
              <a:t>Missione 4 </a:t>
            </a:r>
            <a:r>
              <a:rPr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• Istruzione e Ricerca 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D265DC2-2EAE-E590-419E-A01E8682CB1E}"/>
              </a:ext>
            </a:extLst>
          </p:cNvPr>
          <p:cNvSpPr txBox="1"/>
          <p:nvPr/>
        </p:nvSpPr>
        <p:spPr>
          <a:xfrm>
            <a:off x="413657" y="1545773"/>
            <a:ext cx="11125200" cy="44012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The programme - I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2500" b="1" dirty="0"/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25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YEP – Young women Empowerment </a:t>
            </a:r>
            <a:r>
              <a:rPr lang="en-GB" sz="2500" b="1" dirty="0"/>
              <a:t>Program: </a:t>
            </a:r>
            <a:r>
              <a:rPr lang="en-GB" sz="2500" dirty="0"/>
              <a:t>mentoring programme targeting female students enrolled in the last two years of a STEM degree in the main Universities of Southern Italy</a:t>
            </a:r>
            <a:br>
              <a:rPr lang="en-GB" sz="2500" dirty="0"/>
            </a:br>
            <a:endParaRPr lang="en-GB" sz="2500" dirty="0"/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2500" dirty="0"/>
              <a:t>Participant students (mentees) paired with experienced professionals (mentors): female managers working in large Italian companies from different industries</a:t>
            </a:r>
            <a:br>
              <a:rPr lang="en-GB" sz="2500" dirty="0"/>
            </a:br>
            <a:endParaRPr lang="en-GB" sz="2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dirty="0"/>
              <a:t>Objective of the program: provide participants with tools to make informed academic and professional choices and facilitate the school-to-work transition</a:t>
            </a:r>
          </a:p>
        </p:txBody>
      </p:sp>
    </p:spTree>
    <p:extLst>
      <p:ext uri="{BB962C8B-B14F-4D97-AF65-F5344CB8AC3E}">
        <p14:creationId xmlns:p14="http://schemas.microsoft.com/office/powerpoint/2010/main" val="370659515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asellaDiTesto 12"/>
          <p:cNvSpPr txBox="1"/>
          <p:nvPr/>
        </p:nvSpPr>
        <p:spPr>
          <a:xfrm>
            <a:off x="6758466" y="6426382"/>
            <a:ext cx="5225786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1400">
                <a:solidFill>
                  <a:srgbClr val="FFFFFF">
                    <a:alpha val="50000"/>
                  </a:srgbClr>
                </a:solidFill>
                <a:latin typeface="Titillium Web Regular"/>
                <a:ea typeface="Titillium Web Regular"/>
                <a:cs typeface="Titillium Web Regular"/>
                <a:sym typeface="Titillium Web Regular"/>
              </a:defRPr>
            </a:pPr>
            <a:r>
              <a:t>Missione 4 </a:t>
            </a:r>
            <a:r>
              <a:rPr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• Istruzione e Ricerca </a:t>
            </a:r>
          </a:p>
        </p:txBody>
      </p:sp>
      <p:sp>
        <p:nvSpPr>
          <p:cNvPr id="141" name="CasellaDiTesto 2"/>
          <p:cNvSpPr txBox="1"/>
          <p:nvPr/>
        </p:nvSpPr>
        <p:spPr>
          <a:xfrm>
            <a:off x="6758466" y="6426382"/>
            <a:ext cx="5225786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1400">
                <a:solidFill>
                  <a:srgbClr val="FFFFFF">
                    <a:alpha val="50000"/>
                  </a:srgbClr>
                </a:solidFill>
                <a:latin typeface="Titillium Web Regular"/>
                <a:ea typeface="Titillium Web Regular"/>
                <a:cs typeface="Titillium Web Regular"/>
                <a:sym typeface="Titillium Web Regular"/>
              </a:defRPr>
            </a:pPr>
            <a:r>
              <a:t>Missione 4 </a:t>
            </a:r>
            <a:r>
              <a:rPr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• Istruzione e Ricerca 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EA9558C-7B4A-31E8-1E84-4EB3AC3400A2}"/>
              </a:ext>
            </a:extLst>
          </p:cNvPr>
          <p:cNvSpPr txBox="1"/>
          <p:nvPr/>
        </p:nvSpPr>
        <p:spPr>
          <a:xfrm>
            <a:off x="424543" y="1545772"/>
            <a:ext cx="11125200" cy="4447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The programme - II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25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500" dirty="0"/>
              <a:t>Mentors and mentee meet monthly for a period of six months</a:t>
            </a:r>
            <a:br>
              <a:rPr lang="en-GB" sz="2500" dirty="0"/>
            </a:br>
            <a:endParaRPr lang="en-GB" sz="25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500" dirty="0"/>
              <a:t>To make the program as flexible as possible m</a:t>
            </a:r>
            <a:r>
              <a:rPr kumimoji="0" lang="en-GB" sz="25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eetings can take place in person or remotely, at a time that is convenie</a:t>
            </a:r>
            <a:r>
              <a:rPr lang="en-GB" sz="2500" dirty="0"/>
              <a:t>nt for the pair </a:t>
            </a:r>
            <a:br>
              <a:rPr lang="en-GB" sz="2500" dirty="0"/>
            </a:br>
            <a:endParaRPr lang="en-GB" sz="25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0" lang="en-GB" sz="25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Meetings are intentionally</a:t>
            </a:r>
            <a:r>
              <a:rPr lang="en-GB" sz="2500" dirty="0"/>
              <a:t> </a:t>
            </a:r>
            <a:r>
              <a:rPr kumimoji="0" lang="en-GB" sz="25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non-structured allowing to discuss topics identified as relevant by the pair and allowing students to ask questions, share doubts, and learn from their mentor’s experience</a:t>
            </a:r>
            <a:br>
              <a:rPr kumimoji="0" lang="en-GB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</a:br>
            <a:endParaRPr kumimoji="0" lang="en-GB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424061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asellaDiTesto 12"/>
          <p:cNvSpPr txBox="1"/>
          <p:nvPr/>
        </p:nvSpPr>
        <p:spPr>
          <a:xfrm>
            <a:off x="6758466" y="6426382"/>
            <a:ext cx="5225786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1400">
                <a:solidFill>
                  <a:srgbClr val="FFFFFF">
                    <a:alpha val="50000"/>
                  </a:srgbClr>
                </a:solidFill>
                <a:latin typeface="Titillium Web Regular"/>
                <a:ea typeface="Titillium Web Regular"/>
                <a:cs typeface="Titillium Web Regular"/>
                <a:sym typeface="Titillium Web Regular"/>
              </a:defRPr>
            </a:pPr>
            <a:r>
              <a:t>Missione 4 </a:t>
            </a:r>
            <a:r>
              <a:rPr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• Istruzione e Ricerca </a:t>
            </a:r>
          </a:p>
        </p:txBody>
      </p:sp>
      <p:sp>
        <p:nvSpPr>
          <p:cNvPr id="141" name="CasellaDiTesto 2"/>
          <p:cNvSpPr txBox="1"/>
          <p:nvPr/>
        </p:nvSpPr>
        <p:spPr>
          <a:xfrm>
            <a:off x="6758466" y="6426382"/>
            <a:ext cx="5225786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1400">
                <a:solidFill>
                  <a:srgbClr val="FFFFFF">
                    <a:alpha val="50000"/>
                  </a:srgbClr>
                </a:solidFill>
                <a:latin typeface="Titillium Web Regular"/>
                <a:ea typeface="Titillium Web Regular"/>
                <a:cs typeface="Titillium Web Regular"/>
                <a:sym typeface="Titillium Web Regular"/>
              </a:defRPr>
            </a:pPr>
            <a:r>
              <a:t>Missione 4 </a:t>
            </a:r>
            <a:r>
              <a:rPr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• Istruzione e Ricerca 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EA9558C-7B4A-31E8-1E84-4EB3AC3400A2}"/>
              </a:ext>
            </a:extLst>
          </p:cNvPr>
          <p:cNvSpPr txBox="1"/>
          <p:nvPr/>
        </p:nvSpPr>
        <p:spPr>
          <a:xfrm>
            <a:off x="446314" y="1556658"/>
            <a:ext cx="11125200" cy="1323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Theory of Change</a:t>
            </a:r>
            <a:br>
              <a:rPr kumimoji="0" lang="en-GB" sz="25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</a:br>
            <a:endParaRPr kumimoji="0" lang="en-GB" sz="25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2500" dirty="0"/>
              <a:t>We expect the program to impact participants’ labour market prospects through: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5B3F54A-790C-103F-BDBE-28B710D58723}"/>
              </a:ext>
            </a:extLst>
          </p:cNvPr>
          <p:cNvSpPr txBox="1"/>
          <p:nvPr/>
        </p:nvSpPr>
        <p:spPr>
          <a:xfrm>
            <a:off x="1403131" y="2987817"/>
            <a:ext cx="9427902" cy="28007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kumimoji="0" lang="en-GB" sz="2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Aspirations: exposing participants to charismatic female role models would improve students’ sense of belonging, self-efficacy, confidence, and motivation  </a:t>
            </a:r>
          </a:p>
          <a:p>
            <a:pPr marL="342900" indent="-342900">
              <a:buFont typeface="+mj-lt"/>
              <a:buAutoNum type="arabicPeriod"/>
            </a:pPr>
            <a:endParaRPr kumimoji="0" lang="en-GB" sz="2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GB" sz="2200" dirty="0"/>
              <a:t>Information: sharing information about the school-to-work transition would help students make more informed choices </a:t>
            </a:r>
            <a:br>
              <a:rPr lang="en-GB" sz="2200" dirty="0"/>
            </a:br>
            <a:endParaRPr lang="en-GB" sz="2200" dirty="0"/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GB" sz="2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Network: enhanced networking opportunities with managers of important Italian companies  and with other mentees</a:t>
            </a:r>
          </a:p>
        </p:txBody>
      </p:sp>
    </p:spTree>
    <p:extLst>
      <p:ext uri="{BB962C8B-B14F-4D97-AF65-F5344CB8AC3E}">
        <p14:creationId xmlns:p14="http://schemas.microsoft.com/office/powerpoint/2010/main" val="307907202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asellaDiTesto 12"/>
          <p:cNvSpPr txBox="1"/>
          <p:nvPr/>
        </p:nvSpPr>
        <p:spPr>
          <a:xfrm>
            <a:off x="6758466" y="6426382"/>
            <a:ext cx="5225786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1400">
                <a:solidFill>
                  <a:srgbClr val="FFFFFF">
                    <a:alpha val="50000"/>
                  </a:srgbClr>
                </a:solidFill>
                <a:latin typeface="Titillium Web Regular"/>
                <a:ea typeface="Titillium Web Regular"/>
                <a:cs typeface="Titillium Web Regular"/>
                <a:sym typeface="Titillium Web Regular"/>
              </a:defRPr>
            </a:pPr>
            <a:r>
              <a:t>Missione 4 </a:t>
            </a:r>
            <a:r>
              <a:rPr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• Istruzione e Ricerca </a:t>
            </a:r>
          </a:p>
        </p:txBody>
      </p:sp>
      <p:sp>
        <p:nvSpPr>
          <p:cNvPr id="141" name="CasellaDiTesto 2"/>
          <p:cNvSpPr txBox="1"/>
          <p:nvPr/>
        </p:nvSpPr>
        <p:spPr>
          <a:xfrm>
            <a:off x="6758466" y="6426382"/>
            <a:ext cx="5225786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1400">
                <a:solidFill>
                  <a:srgbClr val="FFFFFF">
                    <a:alpha val="50000"/>
                  </a:srgbClr>
                </a:solidFill>
                <a:latin typeface="Titillium Web Regular"/>
                <a:ea typeface="Titillium Web Regular"/>
                <a:cs typeface="Titillium Web Regular"/>
                <a:sym typeface="Titillium Web Regular"/>
              </a:defRPr>
            </a:pPr>
            <a:r>
              <a:t>Missione 4 </a:t>
            </a:r>
            <a:r>
              <a:rPr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• Istruzione e Ricerca 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EA9558C-7B4A-31E8-1E84-4EB3AC3400A2}"/>
              </a:ext>
            </a:extLst>
          </p:cNvPr>
          <p:cNvSpPr txBox="1"/>
          <p:nvPr/>
        </p:nvSpPr>
        <p:spPr>
          <a:xfrm>
            <a:off x="446314" y="1556658"/>
            <a:ext cx="11125200" cy="1323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3000" b="1" dirty="0"/>
              <a:t>Experimental design</a:t>
            </a:r>
            <a:endParaRPr kumimoji="0" lang="en-GB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2500" b="1" dirty="0"/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2500" dirty="0"/>
              <a:t>Randomize </a:t>
            </a:r>
            <a:r>
              <a:rPr lang="en-GB" sz="2500" i="1" dirty="0"/>
              <a:t>applicants </a:t>
            </a:r>
            <a:r>
              <a:rPr lang="en-GB" sz="2500" dirty="0"/>
              <a:t>to treatment and control using an </a:t>
            </a:r>
            <a:r>
              <a:rPr lang="en-GB" sz="2500" i="1" dirty="0"/>
              <a:t>oversubscription</a:t>
            </a:r>
            <a:r>
              <a:rPr lang="en-GB" sz="2500" dirty="0"/>
              <a:t> model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82C2CBB-F8C9-CBAB-8D18-0E2D142A830A}"/>
              </a:ext>
            </a:extLst>
          </p:cNvPr>
          <p:cNvSpPr txBox="1"/>
          <p:nvPr/>
        </p:nvSpPr>
        <p:spPr>
          <a:xfrm>
            <a:off x="419194" y="4299395"/>
            <a:ext cx="11125200" cy="12464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GB" sz="2500" dirty="0"/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2500" dirty="0"/>
              <a:t>To reduce differences between &amp; improve power students will be stratified by university and field of study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F55BDA2-0EE8-9C84-CD5F-6F6099F67552}"/>
              </a:ext>
            </a:extLst>
          </p:cNvPr>
          <p:cNvSpPr txBox="1"/>
          <p:nvPr/>
        </p:nvSpPr>
        <p:spPr>
          <a:xfrm>
            <a:off x="1589645" y="2880095"/>
            <a:ext cx="8477693" cy="11079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2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T1 –</a:t>
            </a:r>
            <a:r>
              <a:rPr lang="en-GB" sz="2200" dirty="0"/>
              <a:t> </a:t>
            </a:r>
            <a:r>
              <a:rPr kumimoji="0" lang="en-GB" sz="2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individual treatment: one-to-one meeting</a:t>
            </a:r>
            <a:r>
              <a:rPr lang="en-GB" sz="2200" dirty="0"/>
              <a:t>s</a:t>
            </a:r>
            <a:endParaRPr kumimoji="0" lang="en-GB" sz="2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2200" dirty="0"/>
              <a:t>T2 – group treatment: each mentor follows a group of three mentees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2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C – control group</a:t>
            </a:r>
          </a:p>
        </p:txBody>
      </p:sp>
    </p:spTree>
    <p:extLst>
      <p:ext uri="{BB962C8B-B14F-4D97-AF65-F5344CB8AC3E}">
        <p14:creationId xmlns:p14="http://schemas.microsoft.com/office/powerpoint/2010/main" val="300901522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 descr="Immagine che contiene testo, linea, numero, diagramma&#10;&#10;Descrizione generata automaticamente">
            <a:extLst>
              <a:ext uri="{FF2B5EF4-FFF2-40B4-BE49-F238E27FC236}">
                <a16:creationId xmlns:a16="http://schemas.microsoft.com/office/drawing/2014/main" id="{2E9BC6EA-E58D-E367-F4CA-C0D902E649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836" y="3633901"/>
            <a:ext cx="10098156" cy="2688341"/>
          </a:xfrm>
          <a:prstGeom prst="rect">
            <a:avLst/>
          </a:prstGeom>
        </p:spPr>
      </p:pic>
      <p:sp>
        <p:nvSpPr>
          <p:cNvPr id="140" name="CasellaDiTesto 12"/>
          <p:cNvSpPr txBox="1"/>
          <p:nvPr/>
        </p:nvSpPr>
        <p:spPr>
          <a:xfrm>
            <a:off x="6758466" y="6426382"/>
            <a:ext cx="5225786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1400">
                <a:solidFill>
                  <a:srgbClr val="FFFFFF">
                    <a:alpha val="50000"/>
                  </a:srgbClr>
                </a:solidFill>
                <a:latin typeface="Titillium Web Regular"/>
                <a:ea typeface="Titillium Web Regular"/>
                <a:cs typeface="Titillium Web Regular"/>
                <a:sym typeface="Titillium Web Regular"/>
              </a:defRPr>
            </a:pPr>
            <a:r>
              <a:t>Missione 4 </a:t>
            </a:r>
            <a:r>
              <a:rPr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• Istruzione e Ricerca </a:t>
            </a:r>
          </a:p>
        </p:txBody>
      </p:sp>
      <p:sp>
        <p:nvSpPr>
          <p:cNvPr id="141" name="CasellaDiTesto 2"/>
          <p:cNvSpPr txBox="1"/>
          <p:nvPr/>
        </p:nvSpPr>
        <p:spPr>
          <a:xfrm>
            <a:off x="6758466" y="6426382"/>
            <a:ext cx="5225786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1400">
                <a:solidFill>
                  <a:srgbClr val="FFFFFF">
                    <a:alpha val="50000"/>
                  </a:srgbClr>
                </a:solidFill>
                <a:latin typeface="Titillium Web Regular"/>
                <a:ea typeface="Titillium Web Regular"/>
                <a:cs typeface="Titillium Web Regular"/>
                <a:sym typeface="Titillium Web Regular"/>
              </a:defRPr>
            </a:pPr>
            <a:r>
              <a:t>Missione 4 </a:t>
            </a:r>
            <a:r>
              <a:rPr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• Istruzione e Ricerca 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EA9558C-7B4A-31E8-1E84-4EB3AC3400A2}"/>
              </a:ext>
            </a:extLst>
          </p:cNvPr>
          <p:cNvSpPr txBox="1"/>
          <p:nvPr/>
        </p:nvSpPr>
        <p:spPr>
          <a:xfrm>
            <a:off x="446314" y="1462065"/>
            <a:ext cx="11125200" cy="24775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3000" b="1" dirty="0"/>
              <a:t>Timeline &amp; Data collection</a:t>
            </a:r>
            <a:endParaRPr kumimoji="0" lang="en-GB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25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dirty="0"/>
              <a:t>Baseline: before the start of the program and prior to randomizing students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dirty="0"/>
              <a:t>Short run effects: at the end of the </a:t>
            </a:r>
            <a:r>
              <a:rPr lang="en-GB" sz="2500" dirty="0" err="1"/>
              <a:t>progamme</a:t>
            </a:r>
            <a:endParaRPr lang="en-GB" sz="2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dirty="0"/>
              <a:t>Long run effects: six to nine months after the programme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dirty="0"/>
              <a:t>Repeated next academic year ~ total 600 participants (1800 interviews)</a:t>
            </a:r>
          </a:p>
        </p:txBody>
      </p:sp>
    </p:spTree>
    <p:extLst>
      <p:ext uri="{BB962C8B-B14F-4D97-AF65-F5344CB8AC3E}">
        <p14:creationId xmlns:p14="http://schemas.microsoft.com/office/powerpoint/2010/main" val="419337525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i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i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1453</TotalTime>
  <Words>989</Words>
  <Application>Microsoft Office PowerPoint</Application>
  <PresentationFormat>Widescreen</PresentationFormat>
  <Paragraphs>146</Paragraphs>
  <Slides>14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9" baseType="lpstr">
      <vt:lpstr>Arial</vt:lpstr>
      <vt:lpstr>Calibri</vt:lpstr>
      <vt:lpstr>Titillium Web Regular</vt:lpstr>
      <vt:lpstr>Titillium Web SemiBold</vt:lpstr>
      <vt:lpstr>Tema di Office</vt:lpstr>
      <vt:lpstr>Missione 4 Istruzione e Ricerca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Missione 4  Istruzione e Ricerca</dc:title>
  <dc:creator>utente</dc:creator>
  <cp:lastModifiedBy>PAOLA ROMANO</cp:lastModifiedBy>
  <cp:revision>15</cp:revision>
  <dcterms:modified xsi:type="dcterms:W3CDTF">2023-10-25T12:01:23Z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ad0b24d-6422-44b0-b3de-abb3a9e8c81a_Enabled">
    <vt:lpwstr>true</vt:lpwstr>
  </property>
  <property fmtid="{D5CDD505-2E9C-101B-9397-08002B2CF9AE}" pid="3" name="MSIP_Label_2ad0b24d-6422-44b0-b3de-abb3a9e8c81a_SetDate">
    <vt:lpwstr>2023-10-25T12:00:48Z</vt:lpwstr>
  </property>
  <property fmtid="{D5CDD505-2E9C-101B-9397-08002B2CF9AE}" pid="4" name="MSIP_Label_2ad0b24d-6422-44b0-b3de-abb3a9e8c81a_Method">
    <vt:lpwstr>Standard</vt:lpwstr>
  </property>
  <property fmtid="{D5CDD505-2E9C-101B-9397-08002B2CF9AE}" pid="5" name="MSIP_Label_2ad0b24d-6422-44b0-b3de-abb3a9e8c81a_Name">
    <vt:lpwstr>defa4170-0d19-0005-0004-bc88714345d2</vt:lpwstr>
  </property>
  <property fmtid="{D5CDD505-2E9C-101B-9397-08002B2CF9AE}" pid="6" name="MSIP_Label_2ad0b24d-6422-44b0-b3de-abb3a9e8c81a_SiteId">
    <vt:lpwstr>2fcfe26a-bb62-46b0-b1e3-28f9da0c45fd</vt:lpwstr>
  </property>
  <property fmtid="{D5CDD505-2E9C-101B-9397-08002B2CF9AE}" pid="7" name="MSIP_Label_2ad0b24d-6422-44b0-b3de-abb3a9e8c81a_ActionId">
    <vt:lpwstr>4a5f5ee4-7ca2-4151-aef3-ee6291fa95ac</vt:lpwstr>
  </property>
  <property fmtid="{D5CDD505-2E9C-101B-9397-08002B2CF9AE}" pid="8" name="MSIP_Label_2ad0b24d-6422-44b0-b3de-abb3a9e8c81a_ContentBits">
    <vt:lpwstr>0</vt:lpwstr>
  </property>
</Properties>
</file>