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4"/>
  </p:notesMasterIdLst>
  <p:sldIdLst>
    <p:sldId id="256" r:id="rId2"/>
    <p:sldId id="257" r:id="rId3"/>
    <p:sldId id="258" r:id="rId4"/>
    <p:sldId id="259" r:id="rId5"/>
    <p:sldId id="290" r:id="rId6"/>
    <p:sldId id="260" r:id="rId7"/>
    <p:sldId id="262" r:id="rId8"/>
    <p:sldId id="263" r:id="rId9"/>
    <p:sldId id="264" r:id="rId10"/>
    <p:sldId id="265" r:id="rId11"/>
    <p:sldId id="275" r:id="rId12"/>
    <p:sldId id="276" r:id="rId13"/>
    <p:sldId id="283" r:id="rId14"/>
    <p:sldId id="285" r:id="rId15"/>
    <p:sldId id="266" r:id="rId16"/>
    <p:sldId id="286" r:id="rId17"/>
    <p:sldId id="270" r:id="rId18"/>
    <p:sldId id="271" r:id="rId19"/>
    <p:sldId id="284" r:id="rId20"/>
    <p:sldId id="287" r:id="rId21"/>
    <p:sldId id="274" r:id="rId22"/>
    <p:sldId id="291" r:id="rId23"/>
    <p:sldId id="292" r:id="rId24"/>
    <p:sldId id="293" r:id="rId25"/>
    <p:sldId id="261" r:id="rId26"/>
    <p:sldId id="294" r:id="rId27"/>
    <p:sldId id="295" r:id="rId28"/>
    <p:sldId id="279" r:id="rId29"/>
    <p:sldId id="289" r:id="rId30"/>
    <p:sldId id="280" r:id="rId31"/>
    <p:sldId id="281" r:id="rId32"/>
    <p:sldId id="282"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UKYjSnduH21REsK5blkQO2J7D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Cristina BARBIERI GOES"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94"/>
  </p:normalViewPr>
  <p:slideViewPr>
    <p:cSldViewPr snapToGrid="0">
      <p:cViewPr varScale="1">
        <p:scale>
          <a:sx n="108" d="100"/>
          <a:sy n="108" d="100"/>
        </p:scale>
        <p:origin x="6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25T10:20:12.045" idx="1">
    <p:pos x="6000" y="0"/>
    <p:text>Forse il grafico con i dati annuali è meglio, lascerei solo quello.</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_BJwjT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10-23T08:52:08.186" idx="3">
    <p:pos x="6000" y="0"/>
    <p:text>la mappa fuori della diapositiva è per percentuali di area comunale allagabile per scenario di pericolosità da alluvione media - simile a quella della p.55 del rapporto ISPRA per la provincia di Bologna.</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235E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14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92ffe40dd8_0_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292ffe40dd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9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16857f1d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16857f1d9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05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16857f1d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16857f1d9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2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67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2360f9a0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92360f9a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62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16857f1d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16857f1d9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3d7ab719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93d7ab7192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3d7ab719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3d7ab7192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3d7ab719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3d7ab7192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3d7ab719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93d7ab7192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93d7ab719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93d7ab7192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3d7ab719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3d7ab7192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0029662fc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250029662f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92ffe40dd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92ffe40dd8_0_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16857f1d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916857f1d9_0_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92ffe40dd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92ffe40dd8_0_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916857f1d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916857f1d9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916857f1d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916857f1d9_0_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6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916857f1d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916857f1d9_0_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16857f1d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916857f1d9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16857f1d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16857f1d9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16857f1d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16857f1d9_0_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12"/>
        <p:cNvGrpSpPr/>
        <p:nvPr/>
      </p:nvGrpSpPr>
      <p:grpSpPr>
        <a:xfrm>
          <a:off x="0" y="0"/>
          <a:ext cx="0" cy="0"/>
          <a:chOff x="0" y="0"/>
          <a:chExt cx="0" cy="0"/>
        </a:xfrm>
      </p:grpSpPr>
      <p:pic>
        <p:nvPicPr>
          <p:cNvPr id="13" name="Google Shape;13;p18"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14" name="Google Shape;14;p18"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pic>
        <p:nvPicPr>
          <p:cNvPr id="15" name="Google Shape;15;p18" descr="Immagine 3"/>
          <p:cNvPicPr preferRelativeResize="0"/>
          <p:nvPr/>
        </p:nvPicPr>
        <p:blipFill rotWithShape="1">
          <a:blip r:embed="rId4">
            <a:alphaModFix/>
          </a:blip>
          <a:srcRect b="9003"/>
          <a:stretch/>
        </p:blipFill>
        <p:spPr>
          <a:xfrm>
            <a:off x="0" y="1310759"/>
            <a:ext cx="12202759" cy="5038671"/>
          </a:xfrm>
          <a:prstGeom prst="rect">
            <a:avLst/>
          </a:prstGeom>
          <a:noFill/>
          <a:ln>
            <a:noFill/>
          </a:ln>
        </p:spPr>
      </p:pic>
      <p:sp>
        <p:nvSpPr>
          <p:cNvPr id="16" name="Google Shape;16;p18"/>
          <p:cNvSpPr txBox="1">
            <a:spLocks noGrp="1"/>
          </p:cNvSpPr>
          <p:nvPr>
            <p:ph type="title"/>
          </p:nvPr>
        </p:nvSpPr>
        <p:spPr>
          <a:xfrm>
            <a:off x="838200" y="1335636"/>
            <a:ext cx="3795446" cy="241443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B27F47"/>
              </a:buClr>
              <a:buSzPts val="4500"/>
              <a:buFont typeface="Titillium Web SemiBold"/>
              <a:buNone/>
              <a:defRPr sz="4500"/>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17" name="Google Shape;17;p18"/>
          <p:cNvSpPr txBox="1">
            <a:spLocks noGrp="1"/>
          </p:cNvSpPr>
          <p:nvPr>
            <p:ph type="body" idx="1"/>
          </p:nvPr>
        </p:nvSpPr>
        <p:spPr>
          <a:xfrm>
            <a:off x="838200" y="3879436"/>
            <a:ext cx="3795446" cy="165576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2400"/>
              <a:buFont typeface="Titillium Web"/>
              <a:buNone/>
              <a:defRPr sz="2400"/>
            </a:lvl1pPr>
            <a:lvl2pPr marL="914400" lvl="1" indent="-228600" algn="l">
              <a:lnSpc>
                <a:spcPct val="90000"/>
              </a:lnSpc>
              <a:spcBef>
                <a:spcPts val="1000"/>
              </a:spcBef>
              <a:spcAft>
                <a:spcPts val="0"/>
              </a:spcAft>
              <a:buClr>
                <a:srgbClr val="000000"/>
              </a:buClr>
              <a:buSzPts val="2400"/>
              <a:buFont typeface="Titillium Web"/>
              <a:buNone/>
              <a:defRPr sz="2400"/>
            </a:lvl2pPr>
            <a:lvl3pPr marL="1371600" lvl="2" indent="-228600" algn="l">
              <a:lnSpc>
                <a:spcPct val="90000"/>
              </a:lnSpc>
              <a:spcBef>
                <a:spcPts val="1000"/>
              </a:spcBef>
              <a:spcAft>
                <a:spcPts val="0"/>
              </a:spcAft>
              <a:buClr>
                <a:srgbClr val="000000"/>
              </a:buClr>
              <a:buSzPts val="2400"/>
              <a:buFont typeface="Titillium Web"/>
              <a:buNone/>
              <a:defRPr sz="2400"/>
            </a:lvl3pPr>
            <a:lvl4pPr marL="1828800" lvl="3" indent="-228600" algn="l">
              <a:lnSpc>
                <a:spcPct val="90000"/>
              </a:lnSpc>
              <a:spcBef>
                <a:spcPts val="1000"/>
              </a:spcBef>
              <a:spcAft>
                <a:spcPts val="0"/>
              </a:spcAft>
              <a:buClr>
                <a:srgbClr val="000000"/>
              </a:buClr>
              <a:buSzPts val="2400"/>
              <a:buFont typeface="Titillium Web"/>
              <a:buNone/>
              <a:defRPr sz="2400"/>
            </a:lvl4pPr>
            <a:lvl5pPr marL="2286000" lvl="4" indent="-228600" algn="l">
              <a:lnSpc>
                <a:spcPct val="90000"/>
              </a:lnSpc>
              <a:spcBef>
                <a:spcPts val="1000"/>
              </a:spcBef>
              <a:spcAft>
                <a:spcPts val="0"/>
              </a:spcAft>
              <a:buClr>
                <a:srgbClr val="000000"/>
              </a:buClr>
              <a:buSzPts val="2400"/>
              <a:buFont typeface="Titillium Web"/>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8" name="Google Shape;18;p18"/>
          <p:cNvSpPr>
            <a:spLocks noGrp="1"/>
          </p:cNvSpPr>
          <p:nvPr>
            <p:ph type="pic" idx="2"/>
          </p:nvPr>
        </p:nvSpPr>
        <p:spPr>
          <a:xfrm>
            <a:off x="5188448" y="2106202"/>
            <a:ext cx="5712432" cy="3754848"/>
          </a:xfrm>
          <a:prstGeom prst="rect">
            <a:avLst/>
          </a:prstGeom>
          <a:noFill/>
          <a:ln>
            <a:noFill/>
          </a:ln>
        </p:spPr>
      </p:sp>
      <p:pic>
        <p:nvPicPr>
          <p:cNvPr id="19" name="Google Shape;19;p18" descr="Picture Placeholder 11"/>
          <p:cNvPicPr preferRelativeResize="0"/>
          <p:nvPr/>
        </p:nvPicPr>
        <p:blipFill rotWithShape="1">
          <a:blip r:embed="rId5">
            <a:alphaModFix/>
          </a:blip>
          <a:srcRect/>
          <a:stretch/>
        </p:blipFill>
        <p:spPr>
          <a:xfrm>
            <a:off x="9822729" y="205890"/>
            <a:ext cx="1856588" cy="713124"/>
          </a:xfrm>
          <a:prstGeom prst="rect">
            <a:avLst/>
          </a:prstGeom>
          <a:noFill/>
          <a:ln>
            <a:noFill/>
          </a:ln>
        </p:spPr>
      </p:pic>
      <p:sp>
        <p:nvSpPr>
          <p:cNvPr id="20" name="Google Shape;20;p18"/>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spTree>
      <p:nvGrpSpPr>
        <p:cNvPr id="1" name="Shape 74"/>
        <p:cNvGrpSpPr/>
        <p:nvPr/>
      </p:nvGrpSpPr>
      <p:grpSpPr>
        <a:xfrm>
          <a:off x="0" y="0"/>
          <a:ext cx="0" cy="0"/>
          <a:chOff x="0" y="0"/>
          <a:chExt cx="0" cy="0"/>
        </a:xfrm>
      </p:grpSpPr>
      <p:pic>
        <p:nvPicPr>
          <p:cNvPr id="75" name="Google Shape;75;p27"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76" name="Google Shape;76;p27"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77" name="Google Shape;77;p27"/>
          <p:cNvSpPr>
            <a:spLocks noGrp="1"/>
          </p:cNvSpPr>
          <p:nvPr>
            <p:ph type="pic" idx="2"/>
          </p:nvPr>
        </p:nvSpPr>
        <p:spPr>
          <a:xfrm>
            <a:off x="5183187" y="1335636"/>
            <a:ext cx="6172201" cy="4841327"/>
          </a:xfrm>
          <a:prstGeom prst="rect">
            <a:avLst/>
          </a:prstGeom>
          <a:noFill/>
          <a:ln>
            <a:noFill/>
          </a:ln>
        </p:spPr>
      </p:sp>
      <p:sp>
        <p:nvSpPr>
          <p:cNvPr id="78" name="Google Shape;78;p27"/>
          <p:cNvSpPr txBox="1">
            <a:spLocks noGrp="1"/>
          </p:cNvSpPr>
          <p:nvPr>
            <p:ph type="body" idx="1"/>
          </p:nvPr>
        </p:nvSpPr>
        <p:spPr>
          <a:xfrm>
            <a:off x="839787" y="2496618"/>
            <a:ext cx="3932239" cy="368034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Titillium Web"/>
              <a:buNone/>
              <a:defRPr sz="1600"/>
            </a:lvl1pPr>
            <a:lvl2pPr marL="914400" lvl="1" indent="-228600" algn="l">
              <a:lnSpc>
                <a:spcPct val="90000"/>
              </a:lnSpc>
              <a:spcBef>
                <a:spcPts val="1000"/>
              </a:spcBef>
              <a:spcAft>
                <a:spcPts val="0"/>
              </a:spcAft>
              <a:buClr>
                <a:srgbClr val="000000"/>
              </a:buClr>
              <a:buSzPts val="1600"/>
              <a:buFont typeface="Titillium Web"/>
              <a:buNone/>
              <a:defRPr sz="1600"/>
            </a:lvl2pPr>
            <a:lvl3pPr marL="1371600" lvl="2" indent="-228600" algn="l">
              <a:lnSpc>
                <a:spcPct val="90000"/>
              </a:lnSpc>
              <a:spcBef>
                <a:spcPts val="1000"/>
              </a:spcBef>
              <a:spcAft>
                <a:spcPts val="0"/>
              </a:spcAft>
              <a:buClr>
                <a:srgbClr val="000000"/>
              </a:buClr>
              <a:buSzPts val="1600"/>
              <a:buFont typeface="Titillium Web"/>
              <a:buNone/>
              <a:defRPr sz="1600"/>
            </a:lvl3pPr>
            <a:lvl4pPr marL="1828800" lvl="3" indent="-228600" algn="l">
              <a:lnSpc>
                <a:spcPct val="90000"/>
              </a:lnSpc>
              <a:spcBef>
                <a:spcPts val="1000"/>
              </a:spcBef>
              <a:spcAft>
                <a:spcPts val="0"/>
              </a:spcAft>
              <a:buClr>
                <a:srgbClr val="000000"/>
              </a:buClr>
              <a:buSzPts val="1600"/>
              <a:buFont typeface="Titillium Web"/>
              <a:buNone/>
              <a:defRPr sz="1600"/>
            </a:lvl4pPr>
            <a:lvl5pPr marL="2286000" lvl="4" indent="-228600" algn="l">
              <a:lnSpc>
                <a:spcPct val="90000"/>
              </a:lnSpc>
              <a:spcBef>
                <a:spcPts val="1000"/>
              </a:spcBef>
              <a:spcAft>
                <a:spcPts val="0"/>
              </a:spcAft>
              <a:buClr>
                <a:srgbClr val="000000"/>
              </a:buClr>
              <a:buSzPts val="1600"/>
              <a:buFont typeface="Titillium Web"/>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9" name="Google Shape;79;p27"/>
          <p:cNvSpPr txBox="1">
            <a:spLocks noGrp="1"/>
          </p:cNvSpPr>
          <p:nvPr>
            <p:ph type="title"/>
          </p:nvPr>
        </p:nvSpPr>
        <p:spPr>
          <a:xfrm>
            <a:off x="838200" y="1335636"/>
            <a:ext cx="3932238" cy="780115"/>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pic>
        <p:nvPicPr>
          <p:cNvPr id="80" name="Google Shape;80;p27"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81" name="Google Shape;81;p27"/>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g293d7ab7192_0_157"/>
          <p:cNvSpPr txBox="1">
            <a:spLocks noGrp="1"/>
          </p:cNvSpPr>
          <p:nvPr>
            <p:ph type="sldNum" idx="12"/>
          </p:nvPr>
        </p:nvSpPr>
        <p:spPr>
          <a:xfrm>
            <a:off x="11296610" y="6217622"/>
            <a:ext cx="731700" cy="307800"/>
          </a:xfrm>
          <a:prstGeom prst="rect">
            <a:avLst/>
          </a:prstGeom>
        </p:spPr>
        <p:txBody>
          <a:bodyPr spcFirstLastPara="1" wrap="square" lIns="45700" tIns="45700" rIns="45700" bIns="45700" anchor="ctr"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3551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olo e contenuto" type="tx">
  <p:cSld name="TITLE_AND_BODY">
    <p:spTree>
      <p:nvGrpSpPr>
        <p:cNvPr id="1" name="Shape 21"/>
        <p:cNvGrpSpPr/>
        <p:nvPr/>
      </p:nvGrpSpPr>
      <p:grpSpPr>
        <a:xfrm>
          <a:off x="0" y="0"/>
          <a:ext cx="0" cy="0"/>
          <a:chOff x="0" y="0"/>
          <a:chExt cx="0" cy="0"/>
        </a:xfrm>
      </p:grpSpPr>
      <p:pic>
        <p:nvPicPr>
          <p:cNvPr id="22" name="Google Shape;22;p19"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23" name="Google Shape;23;p19"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24" name="Google Shape;24;p19"/>
          <p:cNvSpPr txBox="1">
            <a:spLocks noGrp="1"/>
          </p:cNvSpPr>
          <p:nvPr>
            <p:ph type="title"/>
          </p:nvPr>
        </p:nvSpPr>
        <p:spPr>
          <a:xfrm>
            <a:off x="838200" y="1335636"/>
            <a:ext cx="10515600" cy="780115"/>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25" name="Google Shape;25;p19"/>
          <p:cNvSpPr txBox="1">
            <a:spLocks noGrp="1"/>
          </p:cNvSpPr>
          <p:nvPr>
            <p:ph type="body" idx="1"/>
          </p:nvPr>
        </p:nvSpPr>
        <p:spPr>
          <a:xfrm>
            <a:off x="838200" y="2291137"/>
            <a:ext cx="10515600" cy="388582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6" name="Google Shape;26;p19"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27" name="Google Shape;27;p19"/>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olo e contenuto">
  <p:cSld name="Titolo e contenuto">
    <p:spTree>
      <p:nvGrpSpPr>
        <p:cNvPr id="1" name="Shape 28"/>
        <p:cNvGrpSpPr/>
        <p:nvPr/>
      </p:nvGrpSpPr>
      <p:grpSpPr>
        <a:xfrm>
          <a:off x="0" y="0"/>
          <a:ext cx="0" cy="0"/>
          <a:chOff x="0" y="0"/>
          <a:chExt cx="0" cy="0"/>
        </a:xfrm>
      </p:grpSpPr>
      <p:pic>
        <p:nvPicPr>
          <p:cNvPr id="29" name="Google Shape;29;p20"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30" name="Google Shape;30;p20"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31" name="Google Shape;31;p20"/>
          <p:cNvSpPr txBox="1">
            <a:spLocks noGrp="1"/>
          </p:cNvSpPr>
          <p:nvPr>
            <p:ph type="title"/>
          </p:nvPr>
        </p:nvSpPr>
        <p:spPr>
          <a:xfrm>
            <a:off x="838200" y="1335635"/>
            <a:ext cx="10515600" cy="5445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32" name="Google Shape;32;p20"/>
          <p:cNvSpPr txBox="1">
            <a:spLocks noGrp="1"/>
          </p:cNvSpPr>
          <p:nvPr>
            <p:ph type="body" idx="1"/>
          </p:nvPr>
        </p:nvSpPr>
        <p:spPr>
          <a:xfrm>
            <a:off x="838200" y="2496618"/>
            <a:ext cx="10515600" cy="368034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3" name="Google Shape;33;p20"/>
          <p:cNvSpPr txBox="1">
            <a:spLocks noGrp="1"/>
          </p:cNvSpPr>
          <p:nvPr>
            <p:ph type="body" idx="2"/>
          </p:nvPr>
        </p:nvSpPr>
        <p:spPr>
          <a:xfrm>
            <a:off x="838200" y="1931597"/>
            <a:ext cx="10515600" cy="45200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0"/>
              </a:spcBef>
              <a:spcAft>
                <a:spcPts val="0"/>
              </a:spcAft>
              <a:buClr>
                <a:srgbClr val="B27F47"/>
              </a:buClr>
              <a:buSzPts val="1920"/>
              <a:buFont typeface="Titillium Web SemiBold"/>
              <a:buNone/>
              <a:defRPr sz="1920">
                <a:solidFill>
                  <a:srgbClr val="B27F47"/>
                </a:solidFill>
                <a:latin typeface="Titillium Web SemiBold"/>
                <a:ea typeface="Titillium Web SemiBold"/>
                <a:cs typeface="Titillium Web SemiBold"/>
                <a:sym typeface="Titillium Web SemiBold"/>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34" name="Google Shape;34;p20"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35" name="Google Shape;35;p20"/>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spTree>
      <p:nvGrpSpPr>
        <p:cNvPr id="1" name="Shape 36"/>
        <p:cNvGrpSpPr/>
        <p:nvPr/>
      </p:nvGrpSpPr>
      <p:grpSpPr>
        <a:xfrm>
          <a:off x="0" y="0"/>
          <a:ext cx="0" cy="0"/>
          <a:chOff x="0" y="0"/>
          <a:chExt cx="0" cy="0"/>
        </a:xfrm>
      </p:grpSpPr>
      <p:pic>
        <p:nvPicPr>
          <p:cNvPr id="37" name="Google Shape;37;p21"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38" name="Google Shape;38;p21"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39" name="Google Shape;39;p21"/>
          <p:cNvSpPr txBox="1">
            <a:spLocks noGrp="1"/>
          </p:cNvSpPr>
          <p:nvPr>
            <p:ph type="title"/>
          </p:nvPr>
        </p:nvSpPr>
        <p:spPr>
          <a:xfrm>
            <a:off x="838200" y="1335636"/>
            <a:ext cx="4925603" cy="241443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B27F47"/>
              </a:buClr>
              <a:buSzPts val="4500"/>
              <a:buFont typeface="Titillium Web SemiBold"/>
              <a:buNone/>
              <a:defRPr sz="4500"/>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40" name="Google Shape;40;p21"/>
          <p:cNvSpPr txBox="1">
            <a:spLocks noGrp="1"/>
          </p:cNvSpPr>
          <p:nvPr>
            <p:ph type="body" idx="1"/>
          </p:nvPr>
        </p:nvSpPr>
        <p:spPr>
          <a:xfrm>
            <a:off x="838200" y="3879436"/>
            <a:ext cx="4925603" cy="165576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2400"/>
              <a:buFont typeface="Titillium Web"/>
              <a:buNone/>
              <a:defRPr sz="2400"/>
            </a:lvl1pPr>
            <a:lvl2pPr marL="914400" lvl="1" indent="-228600" algn="l">
              <a:lnSpc>
                <a:spcPct val="90000"/>
              </a:lnSpc>
              <a:spcBef>
                <a:spcPts val="1000"/>
              </a:spcBef>
              <a:spcAft>
                <a:spcPts val="0"/>
              </a:spcAft>
              <a:buClr>
                <a:srgbClr val="000000"/>
              </a:buClr>
              <a:buSzPts val="2400"/>
              <a:buFont typeface="Titillium Web"/>
              <a:buNone/>
              <a:defRPr sz="2400"/>
            </a:lvl2pPr>
            <a:lvl3pPr marL="1371600" lvl="2" indent="-228600" algn="l">
              <a:lnSpc>
                <a:spcPct val="90000"/>
              </a:lnSpc>
              <a:spcBef>
                <a:spcPts val="1000"/>
              </a:spcBef>
              <a:spcAft>
                <a:spcPts val="0"/>
              </a:spcAft>
              <a:buClr>
                <a:srgbClr val="000000"/>
              </a:buClr>
              <a:buSzPts val="2400"/>
              <a:buFont typeface="Titillium Web"/>
              <a:buNone/>
              <a:defRPr sz="2400"/>
            </a:lvl3pPr>
            <a:lvl4pPr marL="1828800" lvl="3" indent="-228600" algn="l">
              <a:lnSpc>
                <a:spcPct val="90000"/>
              </a:lnSpc>
              <a:spcBef>
                <a:spcPts val="1000"/>
              </a:spcBef>
              <a:spcAft>
                <a:spcPts val="0"/>
              </a:spcAft>
              <a:buClr>
                <a:srgbClr val="000000"/>
              </a:buClr>
              <a:buSzPts val="2400"/>
              <a:buFont typeface="Titillium Web"/>
              <a:buNone/>
              <a:defRPr sz="2400"/>
            </a:lvl4pPr>
            <a:lvl5pPr marL="2286000" lvl="4" indent="-228600" algn="l">
              <a:lnSpc>
                <a:spcPct val="90000"/>
              </a:lnSpc>
              <a:spcBef>
                <a:spcPts val="1000"/>
              </a:spcBef>
              <a:spcAft>
                <a:spcPts val="0"/>
              </a:spcAft>
              <a:buClr>
                <a:srgbClr val="000000"/>
              </a:buClr>
              <a:buSzPts val="2400"/>
              <a:buFont typeface="Titillium Web"/>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1" name="Google Shape;41;p21"/>
          <p:cNvSpPr>
            <a:spLocks noGrp="1"/>
          </p:cNvSpPr>
          <p:nvPr>
            <p:ph type="pic" idx="2"/>
          </p:nvPr>
        </p:nvSpPr>
        <p:spPr>
          <a:xfrm>
            <a:off x="6096000" y="1335636"/>
            <a:ext cx="5257800" cy="4525415"/>
          </a:xfrm>
          <a:prstGeom prst="rect">
            <a:avLst/>
          </a:prstGeom>
          <a:noFill/>
          <a:ln>
            <a:noFill/>
          </a:ln>
        </p:spPr>
      </p:sp>
      <p:pic>
        <p:nvPicPr>
          <p:cNvPr id="42" name="Google Shape;42;p21"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43" name="Google Shape;43;p21"/>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44"/>
        <p:cNvGrpSpPr/>
        <p:nvPr/>
      </p:nvGrpSpPr>
      <p:grpSpPr>
        <a:xfrm>
          <a:off x="0" y="0"/>
          <a:ext cx="0" cy="0"/>
          <a:chOff x="0" y="0"/>
          <a:chExt cx="0" cy="0"/>
        </a:xfrm>
      </p:grpSpPr>
      <p:pic>
        <p:nvPicPr>
          <p:cNvPr id="45" name="Google Shape;45;p22"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46" name="Google Shape;46;p22"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47" name="Google Shape;47;p22"/>
          <p:cNvSpPr txBox="1">
            <a:spLocks noGrp="1"/>
          </p:cNvSpPr>
          <p:nvPr>
            <p:ph type="title"/>
          </p:nvPr>
        </p:nvSpPr>
        <p:spPr>
          <a:xfrm>
            <a:off x="838200" y="1335636"/>
            <a:ext cx="10515600" cy="780115"/>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48" name="Google Shape;48;p22"/>
          <p:cNvSpPr txBox="1">
            <a:spLocks noGrp="1"/>
          </p:cNvSpPr>
          <p:nvPr>
            <p:ph type="body" idx="1"/>
          </p:nvPr>
        </p:nvSpPr>
        <p:spPr>
          <a:xfrm>
            <a:off x="838200" y="2496618"/>
            <a:ext cx="5181600" cy="368034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49" name="Google Shape;49;p22"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50" name="Google Shape;50;p22"/>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fronto">
  <p:cSld name="Confronto">
    <p:spTree>
      <p:nvGrpSpPr>
        <p:cNvPr id="1" name="Shape 51"/>
        <p:cNvGrpSpPr/>
        <p:nvPr/>
      </p:nvGrpSpPr>
      <p:grpSpPr>
        <a:xfrm>
          <a:off x="0" y="0"/>
          <a:ext cx="0" cy="0"/>
          <a:chOff x="0" y="0"/>
          <a:chExt cx="0" cy="0"/>
        </a:xfrm>
      </p:grpSpPr>
      <p:pic>
        <p:nvPicPr>
          <p:cNvPr id="52" name="Google Shape;52;p23"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53" name="Google Shape;53;p23"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54" name="Google Shape;54;p23"/>
          <p:cNvSpPr txBox="1">
            <a:spLocks noGrp="1"/>
          </p:cNvSpPr>
          <p:nvPr>
            <p:ph type="title"/>
          </p:nvPr>
        </p:nvSpPr>
        <p:spPr>
          <a:xfrm>
            <a:off x="838200" y="1335636"/>
            <a:ext cx="10515600" cy="540000"/>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55" name="Google Shape;55;p23"/>
          <p:cNvSpPr txBox="1">
            <a:spLocks noGrp="1"/>
          </p:cNvSpPr>
          <p:nvPr>
            <p:ph type="body" idx="1"/>
          </p:nvPr>
        </p:nvSpPr>
        <p:spPr>
          <a:xfrm>
            <a:off x="838200" y="1931597"/>
            <a:ext cx="10515600" cy="45200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0"/>
              </a:spcBef>
              <a:spcAft>
                <a:spcPts val="0"/>
              </a:spcAft>
              <a:buClr>
                <a:srgbClr val="B27F47"/>
              </a:buClr>
              <a:buSzPts val="2400"/>
              <a:buFont typeface="Titillium Web SemiBold"/>
              <a:buNone/>
              <a:defRPr sz="2400">
                <a:solidFill>
                  <a:srgbClr val="B27F47"/>
                </a:solidFill>
                <a:latin typeface="Titillium Web SemiBold"/>
                <a:ea typeface="Titillium Web SemiBold"/>
                <a:cs typeface="Titillium Web SemiBold"/>
                <a:sym typeface="Titillium Web SemiBold"/>
              </a:defRPr>
            </a:lvl1pPr>
            <a:lvl2pPr marL="914400" lvl="1" indent="-381000" algn="l">
              <a:lnSpc>
                <a:spcPct val="90000"/>
              </a:lnSpc>
              <a:spcBef>
                <a:spcPts val="0"/>
              </a:spcBef>
              <a:spcAft>
                <a:spcPts val="0"/>
              </a:spcAft>
              <a:buClr>
                <a:srgbClr val="B27F47"/>
              </a:buClr>
              <a:buSzPts val="2400"/>
              <a:buFont typeface="Titillium Web SemiBold"/>
              <a:buChar char="•"/>
              <a:defRPr sz="2400">
                <a:solidFill>
                  <a:srgbClr val="B27F47"/>
                </a:solidFill>
                <a:latin typeface="Titillium Web SemiBold"/>
                <a:ea typeface="Titillium Web SemiBold"/>
                <a:cs typeface="Titillium Web SemiBold"/>
                <a:sym typeface="Titillium Web SemiBold"/>
              </a:defRPr>
            </a:lvl2pPr>
            <a:lvl3pPr marL="1371600" lvl="2" indent="-381000" algn="l">
              <a:lnSpc>
                <a:spcPct val="90000"/>
              </a:lnSpc>
              <a:spcBef>
                <a:spcPts val="0"/>
              </a:spcBef>
              <a:spcAft>
                <a:spcPts val="0"/>
              </a:spcAft>
              <a:buClr>
                <a:srgbClr val="B27F47"/>
              </a:buClr>
              <a:buSzPts val="2400"/>
              <a:buFont typeface="Titillium Web SemiBold"/>
              <a:buChar char="•"/>
              <a:defRPr sz="2400">
                <a:solidFill>
                  <a:srgbClr val="B27F47"/>
                </a:solidFill>
                <a:latin typeface="Titillium Web SemiBold"/>
                <a:ea typeface="Titillium Web SemiBold"/>
                <a:cs typeface="Titillium Web SemiBold"/>
                <a:sym typeface="Titillium Web SemiBold"/>
              </a:defRPr>
            </a:lvl3pPr>
            <a:lvl4pPr marL="1828800" lvl="3" indent="-381000" algn="l">
              <a:lnSpc>
                <a:spcPct val="90000"/>
              </a:lnSpc>
              <a:spcBef>
                <a:spcPts val="0"/>
              </a:spcBef>
              <a:spcAft>
                <a:spcPts val="0"/>
              </a:spcAft>
              <a:buClr>
                <a:srgbClr val="B27F47"/>
              </a:buClr>
              <a:buSzPts val="2400"/>
              <a:buFont typeface="Titillium Web SemiBold"/>
              <a:buChar char="•"/>
              <a:defRPr sz="2400">
                <a:solidFill>
                  <a:srgbClr val="B27F47"/>
                </a:solidFill>
                <a:latin typeface="Titillium Web SemiBold"/>
                <a:ea typeface="Titillium Web SemiBold"/>
                <a:cs typeface="Titillium Web SemiBold"/>
                <a:sym typeface="Titillium Web SemiBold"/>
              </a:defRPr>
            </a:lvl4pPr>
            <a:lvl5pPr marL="2286000" lvl="4" indent="-381000" algn="l">
              <a:lnSpc>
                <a:spcPct val="90000"/>
              </a:lnSpc>
              <a:spcBef>
                <a:spcPts val="0"/>
              </a:spcBef>
              <a:spcAft>
                <a:spcPts val="0"/>
              </a:spcAft>
              <a:buClr>
                <a:srgbClr val="B27F47"/>
              </a:buClr>
              <a:buSzPts val="2400"/>
              <a:buFont typeface="Titillium Web SemiBold"/>
              <a:buChar char="•"/>
              <a:defRPr sz="2400">
                <a:solidFill>
                  <a:srgbClr val="B27F47"/>
                </a:solidFill>
                <a:latin typeface="Titillium Web SemiBold"/>
                <a:ea typeface="Titillium Web SemiBold"/>
                <a:cs typeface="Titillium Web SemiBold"/>
                <a:sym typeface="Titillium Web SemiBold"/>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56" name="Google Shape;56;p23"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57" name="Google Shape;57;p23"/>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8200" y="1335636"/>
            <a:ext cx="10515600" cy="780115"/>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sp>
        <p:nvSpPr>
          <p:cNvPr id="60" name="Google Shape;60;p24"/>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uota">
  <p:cSld name="Vuota">
    <p:spTree>
      <p:nvGrpSpPr>
        <p:cNvPr id="1" name="Shape 61"/>
        <p:cNvGrpSpPr/>
        <p:nvPr/>
      </p:nvGrpSpPr>
      <p:grpSpPr>
        <a:xfrm>
          <a:off x="0" y="0"/>
          <a:ext cx="0" cy="0"/>
          <a:chOff x="0" y="0"/>
          <a:chExt cx="0" cy="0"/>
        </a:xfrm>
      </p:grpSpPr>
      <p:pic>
        <p:nvPicPr>
          <p:cNvPr id="62" name="Google Shape;62;p25"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63" name="Google Shape;63;p25"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pic>
        <p:nvPicPr>
          <p:cNvPr id="64" name="Google Shape;64;p25"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65" name="Google Shape;65;p25"/>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uto con didascalia">
  <p:cSld name="Contenuto con didascalia">
    <p:spTree>
      <p:nvGrpSpPr>
        <p:cNvPr id="1" name="Shape 66"/>
        <p:cNvGrpSpPr/>
        <p:nvPr/>
      </p:nvGrpSpPr>
      <p:grpSpPr>
        <a:xfrm>
          <a:off x="0" y="0"/>
          <a:ext cx="0" cy="0"/>
          <a:chOff x="0" y="0"/>
          <a:chExt cx="0" cy="0"/>
        </a:xfrm>
      </p:grpSpPr>
      <p:pic>
        <p:nvPicPr>
          <p:cNvPr id="67" name="Google Shape;67;p26" descr="Immagine 7"/>
          <p:cNvPicPr preferRelativeResize="0"/>
          <p:nvPr/>
        </p:nvPicPr>
        <p:blipFill rotWithShape="1">
          <a:blip r:embed="rId2">
            <a:alphaModFix/>
          </a:blip>
          <a:srcRect/>
          <a:stretch/>
        </p:blipFill>
        <p:spPr>
          <a:xfrm>
            <a:off x="0" y="6352349"/>
            <a:ext cx="12192000" cy="520701"/>
          </a:xfrm>
          <a:prstGeom prst="rect">
            <a:avLst/>
          </a:prstGeom>
          <a:noFill/>
          <a:ln>
            <a:noFill/>
          </a:ln>
        </p:spPr>
      </p:pic>
      <p:pic>
        <p:nvPicPr>
          <p:cNvPr id="68" name="Google Shape;68;p26" descr="Immagine 21"/>
          <p:cNvPicPr preferRelativeResize="0"/>
          <p:nvPr/>
        </p:nvPicPr>
        <p:blipFill rotWithShape="1">
          <a:blip r:embed="rId3">
            <a:alphaModFix/>
          </a:blip>
          <a:srcRect/>
          <a:stretch/>
        </p:blipFill>
        <p:spPr>
          <a:xfrm>
            <a:off x="0" y="-25842"/>
            <a:ext cx="12192000" cy="1219201"/>
          </a:xfrm>
          <a:prstGeom prst="rect">
            <a:avLst/>
          </a:prstGeom>
          <a:noFill/>
          <a:ln>
            <a:noFill/>
          </a:ln>
        </p:spPr>
      </p:pic>
      <p:sp>
        <p:nvSpPr>
          <p:cNvPr id="69" name="Google Shape;69;p26"/>
          <p:cNvSpPr txBox="1">
            <a:spLocks noGrp="1"/>
          </p:cNvSpPr>
          <p:nvPr>
            <p:ph type="body" idx="1"/>
          </p:nvPr>
        </p:nvSpPr>
        <p:spPr>
          <a:xfrm>
            <a:off x="5183187" y="1335636"/>
            <a:ext cx="6172201" cy="4841327"/>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0" name="Google Shape;70;p26"/>
          <p:cNvSpPr txBox="1">
            <a:spLocks noGrp="1"/>
          </p:cNvSpPr>
          <p:nvPr>
            <p:ph type="body" idx="2"/>
          </p:nvPr>
        </p:nvSpPr>
        <p:spPr>
          <a:xfrm>
            <a:off x="839787" y="2496618"/>
            <a:ext cx="3932238" cy="368034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1" name="Google Shape;71;p26"/>
          <p:cNvSpPr txBox="1">
            <a:spLocks noGrp="1"/>
          </p:cNvSpPr>
          <p:nvPr>
            <p:ph type="title"/>
          </p:nvPr>
        </p:nvSpPr>
        <p:spPr>
          <a:xfrm>
            <a:off x="838200" y="1335636"/>
            <a:ext cx="3932238" cy="780115"/>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B27F47"/>
              </a:buClr>
              <a:buSzPts val="1800"/>
              <a:buNone/>
              <a:defRPr/>
            </a:lvl1pPr>
            <a:lvl2pPr lvl="1" algn="l">
              <a:lnSpc>
                <a:spcPct val="90000"/>
              </a:lnSpc>
              <a:spcBef>
                <a:spcPts val="0"/>
              </a:spcBef>
              <a:spcAft>
                <a:spcPts val="0"/>
              </a:spcAft>
              <a:buClr>
                <a:srgbClr val="B27F47"/>
              </a:buClr>
              <a:buSzPts val="1800"/>
              <a:buNone/>
              <a:defRPr/>
            </a:lvl2pPr>
            <a:lvl3pPr lvl="2" algn="l">
              <a:lnSpc>
                <a:spcPct val="90000"/>
              </a:lnSpc>
              <a:spcBef>
                <a:spcPts val="0"/>
              </a:spcBef>
              <a:spcAft>
                <a:spcPts val="0"/>
              </a:spcAft>
              <a:buClr>
                <a:srgbClr val="B27F47"/>
              </a:buClr>
              <a:buSzPts val="1800"/>
              <a:buNone/>
              <a:defRPr/>
            </a:lvl3pPr>
            <a:lvl4pPr lvl="3" algn="l">
              <a:lnSpc>
                <a:spcPct val="90000"/>
              </a:lnSpc>
              <a:spcBef>
                <a:spcPts val="0"/>
              </a:spcBef>
              <a:spcAft>
                <a:spcPts val="0"/>
              </a:spcAft>
              <a:buClr>
                <a:srgbClr val="B27F47"/>
              </a:buClr>
              <a:buSzPts val="1800"/>
              <a:buNone/>
              <a:defRPr/>
            </a:lvl4pPr>
            <a:lvl5pPr lvl="4" algn="l">
              <a:lnSpc>
                <a:spcPct val="90000"/>
              </a:lnSpc>
              <a:spcBef>
                <a:spcPts val="0"/>
              </a:spcBef>
              <a:spcAft>
                <a:spcPts val="0"/>
              </a:spcAft>
              <a:buClr>
                <a:srgbClr val="B27F47"/>
              </a:buClr>
              <a:buSzPts val="1800"/>
              <a:buNone/>
              <a:defRPr/>
            </a:lvl5pPr>
            <a:lvl6pPr lvl="5" algn="l">
              <a:lnSpc>
                <a:spcPct val="90000"/>
              </a:lnSpc>
              <a:spcBef>
                <a:spcPts val="0"/>
              </a:spcBef>
              <a:spcAft>
                <a:spcPts val="0"/>
              </a:spcAft>
              <a:buClr>
                <a:srgbClr val="B27F47"/>
              </a:buClr>
              <a:buSzPts val="1800"/>
              <a:buNone/>
              <a:defRPr/>
            </a:lvl6pPr>
            <a:lvl7pPr lvl="6" algn="l">
              <a:lnSpc>
                <a:spcPct val="90000"/>
              </a:lnSpc>
              <a:spcBef>
                <a:spcPts val="0"/>
              </a:spcBef>
              <a:spcAft>
                <a:spcPts val="0"/>
              </a:spcAft>
              <a:buClr>
                <a:srgbClr val="B27F47"/>
              </a:buClr>
              <a:buSzPts val="1800"/>
              <a:buNone/>
              <a:defRPr/>
            </a:lvl7pPr>
            <a:lvl8pPr lvl="7" algn="l">
              <a:lnSpc>
                <a:spcPct val="90000"/>
              </a:lnSpc>
              <a:spcBef>
                <a:spcPts val="0"/>
              </a:spcBef>
              <a:spcAft>
                <a:spcPts val="0"/>
              </a:spcAft>
              <a:buClr>
                <a:srgbClr val="B27F47"/>
              </a:buClr>
              <a:buSzPts val="1800"/>
              <a:buNone/>
              <a:defRPr/>
            </a:lvl8pPr>
            <a:lvl9pPr lvl="8" algn="l">
              <a:lnSpc>
                <a:spcPct val="90000"/>
              </a:lnSpc>
              <a:spcBef>
                <a:spcPts val="0"/>
              </a:spcBef>
              <a:spcAft>
                <a:spcPts val="0"/>
              </a:spcAft>
              <a:buClr>
                <a:srgbClr val="B27F47"/>
              </a:buClr>
              <a:buSzPts val="1800"/>
              <a:buNone/>
              <a:defRPr/>
            </a:lvl9pPr>
          </a:lstStyle>
          <a:p>
            <a:endParaRPr/>
          </a:p>
        </p:txBody>
      </p:sp>
      <p:pic>
        <p:nvPicPr>
          <p:cNvPr id="72" name="Google Shape;72;p26" descr="Picture Placeholder 11"/>
          <p:cNvPicPr preferRelativeResize="0"/>
          <p:nvPr/>
        </p:nvPicPr>
        <p:blipFill rotWithShape="1">
          <a:blip r:embed="rId4">
            <a:alphaModFix/>
          </a:blip>
          <a:srcRect/>
          <a:stretch/>
        </p:blipFill>
        <p:spPr>
          <a:xfrm>
            <a:off x="9822729" y="205890"/>
            <a:ext cx="1856588" cy="713124"/>
          </a:xfrm>
          <a:prstGeom prst="rect">
            <a:avLst/>
          </a:prstGeom>
          <a:noFill/>
          <a:ln>
            <a:noFill/>
          </a:ln>
        </p:spPr>
      </p:pic>
      <p:sp>
        <p:nvSpPr>
          <p:cNvPr id="73" name="Google Shape;73;p26"/>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lvl="0"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1pPr>
            <a:lvl2pPr marL="0" lvl="1"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2pPr>
            <a:lvl3pPr marL="0" lvl="2"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3pPr>
            <a:lvl4pPr marL="0" lvl="3"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4pPr>
            <a:lvl5pPr marL="0" lvl="4"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5pPr>
            <a:lvl6pPr marL="0" lvl="5"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6pPr>
            <a:lvl7pPr marL="0" lvl="6"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7pPr>
            <a:lvl8pPr marL="0" lvl="7"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8pPr>
            <a:lvl9pPr marL="0" lvl="8" indent="0" algn="ctr">
              <a:lnSpc>
                <a:spcPct val="100000"/>
              </a:lnSpc>
              <a:spcBef>
                <a:spcPts val="0"/>
              </a:spcBef>
              <a:spcAft>
                <a:spcPts val="0"/>
              </a:spcAft>
              <a:buClr>
                <a:srgbClr val="FFFFFF"/>
              </a:buClr>
              <a:buSzPts val="1400"/>
              <a:buFont typeface="Titillium Web"/>
              <a:buNone/>
              <a:defRPr sz="1400">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7" descr="Immagine 7"/>
          <p:cNvPicPr preferRelativeResize="0"/>
          <p:nvPr/>
        </p:nvPicPr>
        <p:blipFill rotWithShape="1">
          <a:blip r:embed="rId13">
            <a:alphaModFix/>
          </a:blip>
          <a:srcRect/>
          <a:stretch/>
        </p:blipFill>
        <p:spPr>
          <a:xfrm>
            <a:off x="0" y="6352349"/>
            <a:ext cx="12192000" cy="520701"/>
          </a:xfrm>
          <a:prstGeom prst="rect">
            <a:avLst/>
          </a:prstGeom>
          <a:noFill/>
          <a:ln>
            <a:noFill/>
          </a:ln>
        </p:spPr>
      </p:pic>
      <p:pic>
        <p:nvPicPr>
          <p:cNvPr id="7" name="Google Shape;7;p17" descr="Immagine 21"/>
          <p:cNvPicPr preferRelativeResize="0"/>
          <p:nvPr/>
        </p:nvPicPr>
        <p:blipFill rotWithShape="1">
          <a:blip r:embed="rId14">
            <a:alphaModFix/>
          </a:blip>
          <a:srcRect/>
          <a:stretch/>
        </p:blipFill>
        <p:spPr>
          <a:xfrm>
            <a:off x="0" y="-25842"/>
            <a:ext cx="12192000" cy="1219201"/>
          </a:xfrm>
          <a:prstGeom prst="rect">
            <a:avLst/>
          </a:prstGeom>
          <a:noFill/>
          <a:ln>
            <a:noFill/>
          </a:ln>
        </p:spPr>
      </p:pic>
      <p:sp>
        <p:nvSpPr>
          <p:cNvPr id="8" name="Google Shape;8;p17"/>
          <p:cNvSpPr txBox="1">
            <a:spLocks noGrp="1"/>
          </p:cNvSpPr>
          <p:nvPr>
            <p:ph type="title"/>
          </p:nvPr>
        </p:nvSpPr>
        <p:spPr>
          <a:xfrm>
            <a:off x="838200" y="1335636"/>
            <a:ext cx="10515600" cy="780115"/>
          </a:xfrm>
          <a:prstGeom prst="rect">
            <a:avLst/>
          </a:prstGeom>
          <a:noFill/>
          <a:ln>
            <a:noFill/>
          </a:ln>
        </p:spPr>
        <p:txBody>
          <a:bodyPr spcFirstLastPara="1" wrap="square" lIns="45700" tIns="45700" rIns="45700" bIns="45700" anchor="t" anchorCtr="0">
            <a:normAutofit/>
          </a:bodyPr>
          <a:lstStyle>
            <a:lvl1pPr marR="0" lvl="0"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1pPr>
            <a:lvl2pPr marR="0" lvl="1"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2pPr>
            <a:lvl3pPr marR="0" lvl="2"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3pPr>
            <a:lvl4pPr marR="0" lvl="3"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4pPr>
            <a:lvl5pPr marR="0" lvl="4"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5pPr>
            <a:lvl6pPr marR="0" lvl="5"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6pPr>
            <a:lvl7pPr marR="0" lvl="6"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7pPr>
            <a:lvl8pPr marR="0" lvl="7"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8pPr>
            <a:lvl9pPr marR="0" lvl="8" algn="l" rtl="0">
              <a:lnSpc>
                <a:spcPct val="90000"/>
              </a:lnSpc>
              <a:spcBef>
                <a:spcPts val="0"/>
              </a:spcBef>
              <a:spcAft>
                <a:spcPts val="0"/>
              </a:spcAft>
              <a:buClr>
                <a:srgbClr val="B27F47"/>
              </a:buClr>
              <a:buSzPts val="2800"/>
              <a:buFont typeface="Titillium Web SemiBold"/>
              <a:buNone/>
              <a:defRPr sz="2800" b="0" i="0" u="none" strike="noStrike" cap="none">
                <a:solidFill>
                  <a:srgbClr val="B27F47"/>
                </a:solidFill>
                <a:latin typeface="Titillium Web SemiBold"/>
                <a:ea typeface="Titillium Web SemiBold"/>
                <a:cs typeface="Titillium Web SemiBold"/>
                <a:sym typeface="Titillium Web SemiBold"/>
              </a:defRPr>
            </a:lvl9pPr>
          </a:lstStyle>
          <a:p>
            <a:endParaRPr/>
          </a:p>
        </p:txBody>
      </p:sp>
      <p:pic>
        <p:nvPicPr>
          <p:cNvPr id="9" name="Google Shape;9;p17" descr="Picture Placeholder 11"/>
          <p:cNvPicPr preferRelativeResize="0"/>
          <p:nvPr/>
        </p:nvPicPr>
        <p:blipFill rotWithShape="1">
          <a:blip r:embed="rId15">
            <a:alphaModFix/>
          </a:blip>
          <a:srcRect/>
          <a:stretch/>
        </p:blipFill>
        <p:spPr>
          <a:xfrm>
            <a:off x="9822729" y="205890"/>
            <a:ext cx="1856588" cy="713124"/>
          </a:xfrm>
          <a:prstGeom prst="rect">
            <a:avLst/>
          </a:prstGeom>
          <a:noFill/>
          <a:ln>
            <a:noFill/>
          </a:ln>
        </p:spPr>
      </p:pic>
      <p:sp>
        <p:nvSpPr>
          <p:cNvPr id="10" name="Google Shape;10;p17"/>
          <p:cNvSpPr txBox="1">
            <a:spLocks noGrp="1"/>
          </p:cNvSpPr>
          <p:nvPr>
            <p:ph type="body" idx="1"/>
          </p:nvPr>
        </p:nvSpPr>
        <p:spPr>
          <a:xfrm>
            <a:off x="609600" y="1600200"/>
            <a:ext cx="10972800" cy="4525963"/>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itillium Web"/>
                <a:ea typeface="Titillium Web"/>
                <a:cs typeface="Titillium Web"/>
                <a:sym typeface="Titillium Web"/>
              </a:defRPr>
            </a:lvl9pPr>
          </a:lstStyle>
          <a:p>
            <a:endParaRPr/>
          </a:p>
        </p:txBody>
      </p:sp>
      <p:sp>
        <p:nvSpPr>
          <p:cNvPr id="11" name="Google Shape;11;p17"/>
          <p:cNvSpPr txBox="1">
            <a:spLocks noGrp="1"/>
          </p:cNvSpPr>
          <p:nvPr>
            <p:ph type="sldNum" idx="12"/>
          </p:nvPr>
        </p:nvSpPr>
        <p:spPr>
          <a:xfrm>
            <a:off x="5944361" y="6433630"/>
            <a:ext cx="303277" cy="3581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1pPr>
            <a:lvl2pPr marL="0" marR="0" lvl="1"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2pPr>
            <a:lvl3pPr marL="0" marR="0" lvl="2"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3pPr>
            <a:lvl4pPr marL="0" marR="0" lvl="3"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4pPr>
            <a:lvl5pPr marL="0" marR="0" lvl="4"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5pPr>
            <a:lvl6pPr marL="0" marR="0" lvl="5"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6pPr>
            <a:lvl7pPr marL="0" marR="0" lvl="6"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7pPr>
            <a:lvl8pPr marL="0" marR="0" lvl="7"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8pPr>
            <a:lvl9pPr marL="0" marR="0" lvl="8" indent="0" algn="ctr" rtl="0">
              <a:lnSpc>
                <a:spcPct val="100000"/>
              </a:lnSpc>
              <a:spcBef>
                <a:spcPts val="0"/>
              </a:spcBef>
              <a:spcAft>
                <a:spcPts val="0"/>
              </a:spcAft>
              <a:buClr>
                <a:srgbClr val="FFFFFF"/>
              </a:buClr>
              <a:buSzPts val="1400"/>
              <a:buFont typeface="Titillium Web"/>
              <a:buNone/>
              <a:defRPr sz="1400" b="0" i="0" u="none" strike="noStrike" cap="none">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idrogeo.isprambiente.it/app/pir"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idx="4294967295"/>
          </p:nvPr>
        </p:nvSpPr>
        <p:spPr>
          <a:xfrm>
            <a:off x="838200" y="1335636"/>
            <a:ext cx="3795446" cy="2414431"/>
          </a:xfrm>
          <a:prstGeom prst="rect">
            <a:avLst/>
          </a:prstGeom>
          <a:solidFill>
            <a:srgbClr val="EFDBC3"/>
          </a:solidFill>
          <a:ln>
            <a:noFill/>
          </a:ln>
        </p:spPr>
        <p:txBody>
          <a:bodyPr spcFirstLastPara="1" wrap="square" lIns="45700" tIns="45700" rIns="45700" bIns="45700" anchor="b" anchorCtr="0">
            <a:normAutofit/>
          </a:bodyPr>
          <a:lstStyle/>
          <a:p>
            <a:pPr marL="0" marR="0" lvl="0" indent="0" algn="l" rtl="0">
              <a:lnSpc>
                <a:spcPct val="90000"/>
              </a:lnSpc>
              <a:spcBef>
                <a:spcPts val="0"/>
              </a:spcBef>
              <a:spcAft>
                <a:spcPts val="0"/>
              </a:spcAft>
              <a:buClr>
                <a:srgbClr val="B27F47"/>
              </a:buClr>
              <a:buSzPts val="4275"/>
              <a:buFont typeface="Titillium Web SemiBold"/>
              <a:buNone/>
            </a:pPr>
            <a:r>
              <a:rPr lang="it-IT" sz="4275" b="0" i="0" u="none" strike="noStrike" cap="none">
                <a:solidFill>
                  <a:srgbClr val="B27F47"/>
                </a:solidFill>
                <a:latin typeface="Titillium Web SemiBold"/>
                <a:ea typeface="Titillium Web SemiBold"/>
                <a:cs typeface="Titillium Web SemiBold"/>
                <a:sym typeface="Titillium Web SemiBold"/>
              </a:rPr>
              <a:t>Missione 4 </a:t>
            </a:r>
            <a:br>
              <a:rPr lang="it-IT" sz="4275" b="0" i="0" u="none" strike="noStrike" cap="none">
                <a:solidFill>
                  <a:srgbClr val="B27F47"/>
                </a:solidFill>
                <a:latin typeface="Titillium Web SemiBold"/>
                <a:ea typeface="Titillium Web SemiBold"/>
                <a:cs typeface="Titillium Web SemiBold"/>
                <a:sym typeface="Titillium Web SemiBold"/>
              </a:rPr>
            </a:br>
            <a:r>
              <a:rPr lang="it-IT" sz="4275" b="0" i="0" u="none" strike="noStrike" cap="none">
                <a:solidFill>
                  <a:srgbClr val="B27F47"/>
                </a:solidFill>
                <a:latin typeface="Titillium Web SemiBold"/>
                <a:ea typeface="Titillium Web SemiBold"/>
                <a:cs typeface="Titillium Web SemiBold"/>
                <a:sym typeface="Titillium Web SemiBold"/>
              </a:rPr>
              <a:t>Istruzione e Ricerca</a:t>
            </a:r>
            <a:endParaRPr/>
          </a:p>
        </p:txBody>
      </p:sp>
      <p:sp>
        <p:nvSpPr>
          <p:cNvPr id="87" name="Google Shape;87;p1"/>
          <p:cNvSpPr txBox="1">
            <a:spLocks noGrp="1"/>
          </p:cNvSpPr>
          <p:nvPr>
            <p:ph type="subTitle" idx="4294967295"/>
          </p:nvPr>
        </p:nvSpPr>
        <p:spPr>
          <a:xfrm>
            <a:off x="838200" y="3879436"/>
            <a:ext cx="4766534" cy="1655762"/>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en-GB" sz="2400" b="1" dirty="0"/>
              <a:t>Climate change and house prices: can extreme weather events endanger</a:t>
            </a:r>
          </a:p>
          <a:p>
            <a:pPr marL="0" marR="0" lvl="0" indent="0" algn="l" rtl="0">
              <a:lnSpc>
                <a:spcPct val="90000"/>
              </a:lnSpc>
              <a:spcBef>
                <a:spcPts val="0"/>
              </a:spcBef>
              <a:spcAft>
                <a:spcPts val="0"/>
              </a:spcAft>
              <a:buClr>
                <a:schemeClr val="dk1"/>
              </a:buClr>
              <a:buSzPts val="1100"/>
              <a:buFont typeface="Arial"/>
              <a:buNone/>
            </a:pPr>
            <a:r>
              <a:rPr lang="en-GB" sz="2400" b="1" dirty="0"/>
              <a:t>household wealth?</a:t>
            </a:r>
          </a:p>
          <a:p>
            <a:pPr marL="0" marR="0" lvl="0" indent="0" algn="l" rtl="0">
              <a:lnSpc>
                <a:spcPct val="90000"/>
              </a:lnSpc>
              <a:spcBef>
                <a:spcPts val="0"/>
              </a:spcBef>
              <a:spcAft>
                <a:spcPts val="0"/>
              </a:spcAft>
              <a:buClr>
                <a:srgbClr val="000000"/>
              </a:buClr>
              <a:buSzPts val="2400"/>
              <a:buFont typeface="Arial"/>
              <a:buNone/>
            </a:pPr>
            <a:endParaRPr sz="2400" dirty="0"/>
          </a:p>
        </p:txBody>
      </p:sp>
      <p:pic>
        <p:nvPicPr>
          <p:cNvPr id="88" name="Google Shape;88;p1" descr="Immagine che contiene Carattere, Elementi grafici, logo, schermata&#10;&#10;Descrizione generata automaticamente"/>
          <p:cNvPicPr preferRelativeResize="0">
            <a:picLocks noGrp="1"/>
          </p:cNvPicPr>
          <p:nvPr>
            <p:ph type="pic" idx="2"/>
          </p:nvPr>
        </p:nvPicPr>
        <p:blipFill rotWithShape="1">
          <a:blip r:embed="rId3">
            <a:alphaModFix/>
          </a:blip>
          <a:srcRect l="8912" r="8912"/>
          <a:stretch/>
        </p:blipFill>
        <p:spPr>
          <a:xfrm>
            <a:off x="5188448" y="2106202"/>
            <a:ext cx="5712432" cy="3754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44" name="Google Shape;144;p7"/>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45" name="Google Shape;145;p7"/>
          <p:cNvSpPr txBox="1"/>
          <p:nvPr/>
        </p:nvSpPr>
        <p:spPr>
          <a:xfrm>
            <a:off x="478970" y="1464519"/>
            <a:ext cx="861247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65AF"/>
              </a:buClr>
              <a:buSzPts val="2400"/>
              <a:buFont typeface="Calibri"/>
              <a:buNone/>
            </a:pPr>
            <a:r>
              <a:rPr lang="it-IT" sz="2400" b="1" i="0" u="none" strike="noStrike" cap="none" dirty="0">
                <a:solidFill>
                  <a:srgbClr val="2A65AF"/>
                </a:solidFill>
                <a:latin typeface="Calibri"/>
                <a:ea typeface="Calibri"/>
                <a:cs typeface="Calibri"/>
                <a:sym typeface="Calibri"/>
              </a:rPr>
              <a:t>ISPRA </a:t>
            </a:r>
            <a:r>
              <a:rPr lang="en-GB" sz="2400" b="1" i="0" u="none" strike="noStrike" cap="none" dirty="0">
                <a:solidFill>
                  <a:srgbClr val="2A65AF"/>
                </a:solidFill>
                <a:latin typeface="Calibri"/>
                <a:ea typeface="Calibri"/>
                <a:cs typeface="Calibri"/>
                <a:sym typeface="Calibri"/>
              </a:rPr>
              <a:t>Extracting the municipality info from flood accounting </a:t>
            </a:r>
            <a:endParaRPr lang="en-GB" dirty="0"/>
          </a:p>
        </p:txBody>
      </p:sp>
      <p:sp>
        <p:nvSpPr>
          <p:cNvPr id="146" name="Google Shape;146;p7"/>
          <p:cNvSpPr txBox="1"/>
          <p:nvPr/>
        </p:nvSpPr>
        <p:spPr>
          <a:xfrm>
            <a:off x="522515" y="1926184"/>
            <a:ext cx="11190600" cy="4470000"/>
          </a:xfrm>
          <a:prstGeom prst="rect">
            <a:avLst/>
          </a:prstGeom>
          <a:solidFill>
            <a:srgbClr val="CFE2F3"/>
          </a:solidFill>
          <a:ln w="12700" cap="flat" cmpd="sng">
            <a:solidFill>
              <a:srgbClr val="7F6000"/>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it-IT" sz="1800" b="1" i="0" u="none" strike="noStrike" cap="none" dirty="0" err="1">
                <a:solidFill>
                  <a:srgbClr val="000000"/>
                </a:solidFill>
                <a:latin typeface="Titillium Web"/>
                <a:ea typeface="Titillium Web"/>
                <a:cs typeface="Titillium Web"/>
                <a:sym typeface="Titillium Web"/>
              </a:rPr>
              <a:t>Example</a:t>
            </a:r>
            <a:r>
              <a:rPr lang="it-IT" sz="1800" b="1" i="0" u="none" strike="noStrike" cap="none" dirty="0">
                <a:solidFill>
                  <a:srgbClr val="000000"/>
                </a:solidFill>
                <a:latin typeface="Titillium Web"/>
                <a:ea typeface="Titillium Web"/>
                <a:cs typeface="Titillium Web"/>
                <a:sym typeface="Titillium Web"/>
              </a:rPr>
              <a:t>: </a:t>
            </a:r>
            <a:r>
              <a:rPr lang="it-IT" sz="1800" i="0" u="none" strike="noStrike" cap="none" dirty="0">
                <a:solidFill>
                  <a:srgbClr val="000000"/>
                </a:solidFill>
                <a:latin typeface="Titillium Web"/>
                <a:ea typeface="Titillium Web"/>
                <a:cs typeface="Titillium Web"/>
                <a:sym typeface="Titillium Web"/>
              </a:rPr>
              <a:t>“L’evento temporalesco, a carattere marcatamente impulsivo, si è verificato nella serata di sabato 1 settembre ed ha interessato la zona di </a:t>
            </a:r>
            <a:r>
              <a:rPr lang="it-IT" sz="1800" b="1" i="0" u="none" strike="noStrike" cap="none" dirty="0">
                <a:solidFill>
                  <a:srgbClr val="000000"/>
                </a:solidFill>
                <a:latin typeface="Titillium Web"/>
                <a:ea typeface="Titillium Web"/>
                <a:cs typeface="Titillium Web"/>
                <a:sym typeface="Titillium Web"/>
              </a:rPr>
              <a:t>Verona</a:t>
            </a:r>
            <a:r>
              <a:rPr lang="it-IT" sz="1800" i="0" u="none" strike="noStrike" cap="none" dirty="0">
                <a:solidFill>
                  <a:srgbClr val="000000"/>
                </a:solidFill>
                <a:latin typeface="Titillium Web"/>
                <a:ea typeface="Titillium Web"/>
                <a:cs typeface="Titillium Web"/>
                <a:sym typeface="Titillium Web"/>
              </a:rPr>
              <a:t>, innescando un’alluvione lampo per l’esondazione del torrente Progno che ha allagato molte zone della città. Le situazioni più critiche si sono avute </a:t>
            </a:r>
            <a:r>
              <a:rPr lang="it-IT" sz="1800" b="1" i="0" u="none" strike="noStrike" cap="none" dirty="0">
                <a:solidFill>
                  <a:srgbClr val="000000"/>
                </a:solidFill>
                <a:latin typeface="Titillium Web"/>
                <a:ea typeface="Titillium Web"/>
                <a:cs typeface="Titillium Web"/>
                <a:sym typeface="Titillium Web"/>
              </a:rPr>
              <a:t>tra Pedemonte e Santa Maria di Negrar</a:t>
            </a:r>
            <a:r>
              <a:rPr lang="it-IT" sz="1800" i="0" u="none" strike="noStrike" cap="none" dirty="0">
                <a:solidFill>
                  <a:srgbClr val="000000"/>
                </a:solidFill>
                <a:latin typeface="Titillium Web"/>
                <a:ea typeface="Titillium Web"/>
                <a:cs typeface="Titillium Web"/>
                <a:sym typeface="Titillium Web"/>
              </a:rPr>
              <a:t>, dove sono caduti fino a 170 mm di pioggia e sono stati sommersi diversi box al cui interno erano parcheggiate alcune auto. Allagate anche diverse zone di </a:t>
            </a:r>
            <a:r>
              <a:rPr lang="it-IT" sz="1800" b="1" i="0" u="none" strike="noStrike" cap="none" dirty="0">
                <a:solidFill>
                  <a:srgbClr val="000000"/>
                </a:solidFill>
                <a:latin typeface="Titillium Web"/>
                <a:ea typeface="Titillium Web"/>
                <a:cs typeface="Titillium Web"/>
                <a:sym typeface="Titillium Web"/>
              </a:rPr>
              <a:t>Parona</a:t>
            </a:r>
            <a:r>
              <a:rPr lang="it-IT" sz="1800" i="0" u="none" strike="noStrike" cap="none" dirty="0">
                <a:solidFill>
                  <a:srgbClr val="000000"/>
                </a:solidFill>
                <a:latin typeface="Titillium Web"/>
                <a:ea typeface="Titillium Web"/>
                <a:cs typeface="Titillium Web"/>
                <a:sym typeface="Titillium Web"/>
              </a:rPr>
              <a:t>, anche qui con auto sommerse dall’acqua. Esondazioni più localizzate e di minore intensità si sono verificate per la piena di corsi d’acqua del reticolo minore nella zona di </a:t>
            </a:r>
            <a:r>
              <a:rPr lang="it-IT" sz="1800" b="1" i="0" u="none" strike="noStrike" cap="none" dirty="0">
                <a:solidFill>
                  <a:srgbClr val="000000"/>
                </a:solidFill>
                <a:latin typeface="Titillium Web"/>
                <a:ea typeface="Titillium Web"/>
                <a:cs typeface="Titillium Web"/>
                <a:sym typeface="Titillium Web"/>
              </a:rPr>
              <a:t>Negrar</a:t>
            </a:r>
            <a:r>
              <a:rPr lang="it-IT" sz="1800" i="0" u="none" strike="noStrike" cap="none" dirty="0">
                <a:solidFill>
                  <a:srgbClr val="000000"/>
                </a:solidFill>
                <a:latin typeface="Titillium Web"/>
                <a:ea typeface="Titillium Web"/>
                <a:cs typeface="Titillium Web"/>
                <a:sym typeface="Titillium Web"/>
              </a:rPr>
              <a:t>, in bassa Valpolicella, a </a:t>
            </a:r>
            <a:r>
              <a:rPr lang="it-IT" sz="1800" b="1" i="0" u="none" strike="noStrike" cap="none" dirty="0">
                <a:solidFill>
                  <a:srgbClr val="000000"/>
                </a:solidFill>
                <a:latin typeface="Titillium Web"/>
                <a:ea typeface="Titillium Web"/>
                <a:cs typeface="Titillium Web"/>
                <a:sym typeface="Titillium Web"/>
              </a:rPr>
              <a:t>Zevio</a:t>
            </a:r>
            <a:r>
              <a:rPr lang="it-IT" sz="1800" i="0" u="none" strike="noStrike" cap="none" dirty="0">
                <a:solidFill>
                  <a:srgbClr val="000000"/>
                </a:solidFill>
                <a:latin typeface="Titillium Web"/>
                <a:ea typeface="Titillium Web"/>
                <a:cs typeface="Titillium Web"/>
                <a:sym typeface="Titillium Web"/>
              </a:rPr>
              <a:t>, a </a:t>
            </a:r>
            <a:r>
              <a:rPr lang="it-IT" sz="1800" b="1" i="0" u="none" strike="noStrike" cap="none" dirty="0">
                <a:solidFill>
                  <a:srgbClr val="000000"/>
                </a:solidFill>
                <a:latin typeface="Titillium Web"/>
                <a:ea typeface="Titillium Web"/>
                <a:cs typeface="Titillium Web"/>
                <a:sym typeface="Titillium Web"/>
              </a:rPr>
              <a:t>Soave</a:t>
            </a:r>
            <a:r>
              <a:rPr lang="it-IT" sz="1800" i="0" u="none" strike="noStrike" cap="none" dirty="0">
                <a:solidFill>
                  <a:srgbClr val="000000"/>
                </a:solidFill>
                <a:latin typeface="Titillium Web"/>
                <a:ea typeface="Titillium Web"/>
                <a:cs typeface="Titillium Web"/>
                <a:sym typeface="Titillium Web"/>
              </a:rPr>
              <a:t> e nell’est veronese in genere. Tra il comune di </a:t>
            </a:r>
            <a:r>
              <a:rPr lang="it-IT" sz="1800" b="1" i="0" u="none" strike="noStrike" cap="none" dirty="0">
                <a:solidFill>
                  <a:srgbClr val="000000"/>
                </a:solidFill>
                <a:latin typeface="Titillium Web"/>
                <a:ea typeface="Titillium Web"/>
                <a:cs typeface="Titillium Web"/>
                <a:sym typeface="Titillium Web"/>
              </a:rPr>
              <a:t>Soave</a:t>
            </a:r>
            <a:r>
              <a:rPr lang="it-IT" sz="1800" i="0" u="none" strike="noStrike" cap="none" dirty="0">
                <a:solidFill>
                  <a:srgbClr val="000000"/>
                </a:solidFill>
                <a:latin typeface="Titillium Web"/>
                <a:ea typeface="Titillium Web"/>
                <a:cs typeface="Titillium Web"/>
                <a:sym typeface="Titillium Web"/>
              </a:rPr>
              <a:t> e </a:t>
            </a:r>
            <a:r>
              <a:rPr lang="it-IT" sz="1800" b="1" i="0" u="none" strike="noStrike" cap="none" dirty="0">
                <a:solidFill>
                  <a:srgbClr val="000000"/>
                </a:solidFill>
                <a:latin typeface="Titillium Web"/>
                <a:ea typeface="Titillium Web"/>
                <a:cs typeface="Titillium Web"/>
                <a:sym typeface="Titillium Web"/>
              </a:rPr>
              <a:t>Cazzano di Tramigna </a:t>
            </a:r>
            <a:r>
              <a:rPr lang="it-IT" sz="1800" i="0" u="none" strike="noStrike" cap="none" dirty="0">
                <a:solidFill>
                  <a:srgbClr val="000000"/>
                </a:solidFill>
                <a:latin typeface="Titillium Web"/>
                <a:ea typeface="Titillium Web"/>
                <a:cs typeface="Titillium Web"/>
                <a:sym typeface="Titillium Web"/>
              </a:rPr>
              <a:t>parte di una collina è franata. Le precipitazioni, inoltre, hanno provocato la caduta di massi sulle strade in alta Valle del Chiampo (soprattutto a </a:t>
            </a:r>
            <a:r>
              <a:rPr lang="it-IT" sz="1800" b="1" i="0" u="none" strike="noStrike" cap="none" dirty="0">
                <a:solidFill>
                  <a:srgbClr val="000000"/>
                </a:solidFill>
                <a:latin typeface="Titillium Web"/>
                <a:ea typeface="Titillium Web"/>
                <a:cs typeface="Titillium Web"/>
                <a:sym typeface="Titillium Web"/>
              </a:rPr>
              <a:t>Crespadoro</a:t>
            </a:r>
            <a:r>
              <a:rPr lang="it-IT" sz="1800" i="0" u="none" strike="noStrike" cap="none" dirty="0">
                <a:solidFill>
                  <a:srgbClr val="000000"/>
                </a:solidFill>
                <a:latin typeface="Titillium Web"/>
                <a:ea typeface="Titillium Web"/>
                <a:cs typeface="Titillium Web"/>
                <a:sym typeface="Titillium Web"/>
              </a:rPr>
              <a:t>) e sui colli Berici. Frane si sono verificate anche nella zona di </a:t>
            </a:r>
            <a:r>
              <a:rPr lang="it-IT" sz="1800" b="1" i="0" u="none" strike="noStrike" cap="none" dirty="0">
                <a:solidFill>
                  <a:srgbClr val="000000"/>
                </a:solidFill>
                <a:latin typeface="Titillium Web"/>
                <a:ea typeface="Titillium Web"/>
                <a:cs typeface="Titillium Web"/>
                <a:sym typeface="Titillium Web"/>
              </a:rPr>
              <a:t>Monteforte d’Alpone </a:t>
            </a:r>
            <a:r>
              <a:rPr lang="it-IT" sz="1800" i="0" u="none" strike="noStrike" cap="none" dirty="0">
                <a:solidFill>
                  <a:srgbClr val="000000"/>
                </a:solidFill>
                <a:latin typeface="Titillium Web"/>
                <a:ea typeface="Titillium Web"/>
                <a:cs typeface="Titillium Web"/>
                <a:sym typeface="Titillium Web"/>
              </a:rPr>
              <a:t>lungo il versante del monte Foscarino, in località Coste, mobilitando diversi metri cubi di terra che sono confluiti in un fosso che raccoglie l’acqua del versante e la convoglia al Rio delle Carbonare che, di conseguenza, è esondato invadendo strade, cantine e magazzini.”</a:t>
            </a:r>
            <a:endParaRPr dirty="0">
              <a:latin typeface="Titillium Web"/>
              <a:ea typeface="Titillium Web"/>
              <a:cs typeface="Titillium Web"/>
              <a:sym typeface="Titillium Web"/>
            </a:endParaRPr>
          </a:p>
          <a:p>
            <a:pPr marL="0" marR="0" lvl="0" indent="0" algn="just" rtl="0">
              <a:lnSpc>
                <a:spcPct val="100000"/>
              </a:lnSpc>
              <a:spcBef>
                <a:spcPts val="0"/>
              </a:spcBef>
              <a:spcAft>
                <a:spcPts val="0"/>
              </a:spcAft>
              <a:buClr>
                <a:srgbClr val="000000"/>
              </a:buClr>
              <a:buSzPts val="1800"/>
              <a:buFont typeface="Arial"/>
              <a:buNone/>
            </a:pPr>
            <a:r>
              <a:rPr lang="it-IT" sz="1800" b="1" i="0" u="none" strike="noStrike" cap="none" dirty="0">
                <a:solidFill>
                  <a:srgbClr val="000000"/>
                </a:solidFill>
                <a:latin typeface="Titillium Web"/>
                <a:ea typeface="Titillium Web"/>
                <a:cs typeface="Titillium Web"/>
                <a:sym typeface="Titillium Web"/>
              </a:rPr>
              <a:t>1. Verona; 2. Pedemonte; 3. Negrar; 4. Parona; 5. Zevio; 6. Soave; 7. Cazzano di</a:t>
            </a:r>
            <a:r>
              <a:rPr lang="it-IT" sz="1800" b="1" dirty="0">
                <a:latin typeface="Titillium Web"/>
                <a:ea typeface="Titillium Web"/>
                <a:cs typeface="Titillium Web"/>
                <a:sym typeface="Titillium Web"/>
              </a:rPr>
              <a:t> </a:t>
            </a:r>
            <a:r>
              <a:rPr lang="it-IT" sz="1800" b="1" i="0" u="none" strike="noStrike" cap="none" dirty="0">
                <a:solidFill>
                  <a:srgbClr val="000000"/>
                </a:solidFill>
                <a:latin typeface="Titillium Web"/>
                <a:ea typeface="Titillium Web"/>
                <a:cs typeface="Titillium Web"/>
                <a:sym typeface="Titillium Web"/>
              </a:rPr>
              <a:t>Tramigna; 8. Crespadoro; 9. Monteforte d’Alpone</a:t>
            </a:r>
            <a:endParaRPr sz="1800" b="1" i="0" u="none" strike="noStrike" cap="none" dirty="0">
              <a:solidFill>
                <a:srgbClr val="000000"/>
              </a:solidFill>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40" name="Google Shape;240;p16"/>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41" name="Google Shape;241;p16"/>
          <p:cNvSpPr txBox="1"/>
          <p:nvPr/>
        </p:nvSpPr>
        <p:spPr>
          <a:xfrm>
            <a:off x="478976" y="1464525"/>
            <a:ext cx="91383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65AF"/>
              </a:buClr>
              <a:buSzPts val="2400"/>
              <a:buFont typeface="Calibri"/>
              <a:buNone/>
            </a:pPr>
            <a:r>
              <a:rPr lang="it-IT" sz="2800" dirty="0">
                <a:solidFill>
                  <a:srgbClr val="B27F47"/>
                </a:solidFill>
                <a:latin typeface="Titillium Web SemiBold"/>
                <a:cs typeface="Titillium Web SemiBold"/>
                <a:sym typeface="Calibri"/>
              </a:rPr>
              <a:t>OMI – House prices and </a:t>
            </a:r>
            <a:r>
              <a:rPr lang="it-IT" sz="2800" dirty="0" err="1">
                <a:solidFill>
                  <a:srgbClr val="B27F47"/>
                </a:solidFill>
                <a:latin typeface="Titillium Web SemiBold"/>
                <a:cs typeface="Titillium Web SemiBold"/>
                <a:sym typeface="Calibri"/>
              </a:rPr>
              <a:t>rents</a:t>
            </a:r>
            <a:r>
              <a:rPr lang="it-IT" sz="2800" dirty="0">
                <a:solidFill>
                  <a:srgbClr val="B27F47"/>
                </a:solidFill>
                <a:latin typeface="Titillium Web SemiBold"/>
                <a:cs typeface="Titillium Web SemiBold"/>
                <a:sym typeface="Calibri"/>
              </a:rPr>
              <a:t> (Agenzia Entrate - OMI)</a:t>
            </a:r>
            <a:endParaRPr sz="2800" dirty="0">
              <a:solidFill>
                <a:srgbClr val="B27F47"/>
              </a:solidFill>
              <a:latin typeface="Titillium Web SemiBold"/>
              <a:cs typeface="Titillium Web SemiBold"/>
              <a:sym typeface="Titillium Web SemiBold"/>
            </a:endParaRPr>
          </a:p>
        </p:txBody>
      </p:sp>
      <p:sp>
        <p:nvSpPr>
          <p:cNvPr id="242" name="Google Shape;242;p16"/>
          <p:cNvSpPr txBox="1"/>
          <p:nvPr/>
        </p:nvSpPr>
        <p:spPr>
          <a:xfrm>
            <a:off x="478975" y="1926175"/>
            <a:ext cx="11231700" cy="4816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100" b="1" dirty="0">
                <a:latin typeface="Titillium Web"/>
                <a:ea typeface="Titillium Web"/>
                <a:cs typeface="Titillium Web"/>
                <a:sym typeface="Titillium Web"/>
              </a:rPr>
              <a:t>OMI: </a:t>
            </a:r>
            <a:r>
              <a:rPr lang="en-GB" sz="2100" dirty="0">
                <a:latin typeface="Titillium Web"/>
                <a:ea typeface="Titillium Web"/>
                <a:cs typeface="Titillium Web"/>
                <a:sym typeface="Titillium Web"/>
              </a:rPr>
              <a:t>Released </a:t>
            </a:r>
            <a:r>
              <a:rPr lang="en-GB" sz="2100" b="1" dirty="0">
                <a:latin typeface="Titillium Web"/>
                <a:ea typeface="Titillium Web"/>
                <a:cs typeface="Titillium Web"/>
                <a:sym typeface="Titillium Web"/>
              </a:rPr>
              <a:t>every semester (2006, 1st Semester - 2022, 2nd Semester). It </a:t>
            </a:r>
            <a:r>
              <a:rPr lang="en-GB" sz="2100" dirty="0">
                <a:latin typeface="Titillium Web"/>
                <a:ea typeface="Titillium Web"/>
                <a:cs typeface="Titillium Web"/>
                <a:sym typeface="Titillium Web"/>
              </a:rPr>
              <a:t>contains information on min and maximum market values and rent prices (per square meter) of dwellings, taking into account </a:t>
            </a:r>
            <a:r>
              <a:rPr lang="en-GB" sz="2100" b="1" dirty="0">
                <a:latin typeface="Titillium Web"/>
                <a:ea typeface="Titillium Web"/>
                <a:cs typeface="Titillium Web"/>
                <a:sym typeface="Titillium Web"/>
              </a:rPr>
              <a:t>location (zone OMI* - more than 28,000 in Italy),</a:t>
            </a:r>
            <a:r>
              <a:rPr lang="en-GB" sz="2100" dirty="0">
                <a:latin typeface="Titillium Web"/>
                <a:ea typeface="Titillium Web"/>
                <a:cs typeface="Titillium Web"/>
                <a:sym typeface="Titillium Web"/>
              </a:rPr>
              <a:t> </a:t>
            </a:r>
            <a:r>
              <a:rPr lang="en-GB" sz="2100" b="1" dirty="0">
                <a:latin typeface="Titillium Web"/>
                <a:ea typeface="Titillium Web"/>
                <a:cs typeface="Titillium Web"/>
                <a:sym typeface="Titillium Web"/>
              </a:rPr>
              <a:t>building type**</a:t>
            </a:r>
            <a:r>
              <a:rPr lang="en-GB" sz="2100" dirty="0">
                <a:latin typeface="Titillium Web"/>
                <a:ea typeface="Titillium Web"/>
                <a:cs typeface="Titillium Web"/>
                <a:sym typeface="Titillium Web"/>
              </a:rPr>
              <a:t>, and </a:t>
            </a:r>
            <a:r>
              <a:rPr lang="en-GB" sz="2100" b="1" dirty="0">
                <a:solidFill>
                  <a:schemeClr val="dk1"/>
                </a:solidFill>
                <a:latin typeface="Titillium Web"/>
                <a:ea typeface="Titillium Web"/>
                <a:cs typeface="Titillium Web"/>
                <a:sym typeface="Titillium Web"/>
              </a:rPr>
              <a:t>conservation status</a:t>
            </a:r>
            <a:r>
              <a:rPr lang="en-GB" sz="2100" b="1" dirty="0">
                <a:latin typeface="Titillium Web"/>
                <a:ea typeface="Titillium Web"/>
                <a:cs typeface="Titillium Web"/>
                <a:sym typeface="Titillium Web"/>
              </a:rPr>
              <a:t>***</a:t>
            </a:r>
            <a:r>
              <a:rPr lang="en-GB" sz="2100" dirty="0">
                <a:latin typeface="Titillium Web"/>
                <a:ea typeface="Titillium Web"/>
                <a:cs typeface="Titillium Web"/>
                <a:sym typeface="Titillium Web"/>
              </a:rPr>
              <a:t>.</a:t>
            </a:r>
          </a:p>
          <a:p>
            <a:pPr marL="0" marR="0" lvl="0" indent="0" algn="l" rtl="0">
              <a:lnSpc>
                <a:spcPct val="100000"/>
              </a:lnSpc>
              <a:spcBef>
                <a:spcPts val="0"/>
              </a:spcBef>
              <a:spcAft>
                <a:spcPts val="0"/>
              </a:spcAft>
              <a:buClr>
                <a:srgbClr val="000000"/>
              </a:buClr>
              <a:buSzPts val="1800"/>
              <a:buFont typeface="Arial"/>
              <a:buNone/>
            </a:pPr>
            <a:endParaRPr lang="en-GB" sz="2100" dirty="0">
              <a:latin typeface="Titillium Web"/>
              <a:ea typeface="Titillium Web"/>
              <a:cs typeface="Titillium Web"/>
              <a:sym typeface="Titillium Web"/>
            </a:endParaRPr>
          </a:p>
          <a:p>
            <a:pPr marL="457200" marR="0" lvl="0" indent="0" algn="l" rtl="0">
              <a:lnSpc>
                <a:spcPct val="100000"/>
              </a:lnSpc>
              <a:spcBef>
                <a:spcPts val="0"/>
              </a:spcBef>
              <a:spcAft>
                <a:spcPts val="0"/>
              </a:spcAft>
              <a:buClr>
                <a:srgbClr val="000000"/>
              </a:buClr>
              <a:buSzPts val="1800"/>
              <a:buFont typeface="Arial"/>
              <a:buNone/>
            </a:pPr>
            <a:r>
              <a:rPr lang="en-GB" sz="2100" dirty="0">
                <a:latin typeface="Titillium Web"/>
                <a:ea typeface="Titillium Web"/>
                <a:cs typeface="Titillium Web"/>
                <a:sym typeface="Titillium Web"/>
              </a:rPr>
              <a:t>*	</a:t>
            </a:r>
            <a:r>
              <a:rPr lang="en-GB" sz="2100" b="1" dirty="0">
                <a:latin typeface="Titillium Web"/>
                <a:ea typeface="Titillium Web"/>
                <a:cs typeface="Titillium Web"/>
                <a:sym typeface="Titillium Web"/>
              </a:rPr>
              <a:t>Zone OMI:</a:t>
            </a:r>
            <a:r>
              <a:rPr lang="en-GB" sz="2100" dirty="0">
                <a:latin typeface="Titillium Web"/>
                <a:ea typeface="Titillium Web"/>
                <a:cs typeface="Titillium Web"/>
                <a:sym typeface="Titillium Web"/>
              </a:rPr>
              <a:t> a</a:t>
            </a:r>
            <a:r>
              <a:rPr lang="en-GB" sz="2100" dirty="0">
                <a:solidFill>
                  <a:schemeClr val="dk1"/>
                </a:solidFill>
                <a:latin typeface="Titillium Web"/>
                <a:ea typeface="Titillium Web"/>
                <a:cs typeface="Titillium Web"/>
                <a:sym typeface="Titillium Web"/>
              </a:rPr>
              <a:t>n area within the territory of a municipality homogeneous in terms of economic and socio-environmental conditions, in which the values of real estate units are sufficiently similar</a:t>
            </a:r>
            <a:endParaRPr lang="en-GB" sz="2100" dirty="0">
              <a:latin typeface="Titillium Web"/>
              <a:ea typeface="Titillium Web"/>
              <a:cs typeface="Titillium Web"/>
              <a:sym typeface="Titillium Web"/>
            </a:endParaRPr>
          </a:p>
          <a:p>
            <a:pPr marL="457200" marR="0" lvl="0" indent="0" algn="l" rtl="0">
              <a:lnSpc>
                <a:spcPct val="100000"/>
              </a:lnSpc>
              <a:spcBef>
                <a:spcPts val="0"/>
              </a:spcBef>
              <a:spcAft>
                <a:spcPts val="0"/>
              </a:spcAft>
              <a:buClr>
                <a:srgbClr val="000000"/>
              </a:buClr>
              <a:buSzPts val="1800"/>
              <a:buFont typeface="Arial"/>
              <a:buNone/>
            </a:pPr>
            <a:r>
              <a:rPr lang="en-GB" sz="2100" dirty="0">
                <a:latin typeface="Titillium Web"/>
                <a:ea typeface="Titillium Web"/>
                <a:cs typeface="Titillium Web"/>
                <a:sym typeface="Titillium Web"/>
              </a:rPr>
              <a:t>**	</a:t>
            </a:r>
            <a:r>
              <a:rPr lang="en-GB" sz="2100" b="1" dirty="0">
                <a:latin typeface="Titillium Web"/>
                <a:ea typeface="Titillium Web"/>
                <a:cs typeface="Titillium Web"/>
                <a:sym typeface="Titillium Web"/>
              </a:rPr>
              <a:t>Building type: </a:t>
            </a:r>
            <a:r>
              <a:rPr lang="en-GB" sz="2100" dirty="0" err="1">
                <a:solidFill>
                  <a:schemeClr val="dk1"/>
                </a:solidFill>
                <a:latin typeface="Titillium Web"/>
                <a:ea typeface="Titillium Web"/>
                <a:cs typeface="Titillium Web"/>
                <a:sym typeface="Titillium Web"/>
              </a:rPr>
              <a:t>Abitazioni</a:t>
            </a:r>
            <a:r>
              <a:rPr lang="en-GB" sz="2100" dirty="0">
                <a:solidFill>
                  <a:schemeClr val="dk1"/>
                </a:solidFill>
                <a:latin typeface="Titillium Web"/>
                <a:ea typeface="Titillium Web"/>
                <a:cs typeface="Titillium Web"/>
                <a:sym typeface="Titillium Web"/>
              </a:rPr>
              <a:t> </a:t>
            </a:r>
            <a:r>
              <a:rPr lang="en-GB" sz="2100" dirty="0" err="1">
                <a:solidFill>
                  <a:schemeClr val="dk1"/>
                </a:solidFill>
                <a:latin typeface="Titillium Web"/>
                <a:ea typeface="Titillium Web"/>
                <a:cs typeface="Titillium Web"/>
                <a:sym typeface="Titillium Web"/>
              </a:rPr>
              <a:t>civili</a:t>
            </a:r>
            <a:r>
              <a:rPr lang="en-GB" sz="2100" dirty="0">
                <a:solidFill>
                  <a:schemeClr val="dk1"/>
                </a:solidFill>
                <a:latin typeface="Titillium Web"/>
                <a:ea typeface="Titillium Web"/>
                <a:cs typeface="Titillium Web"/>
                <a:sym typeface="Titillium Web"/>
              </a:rPr>
              <a:t> (Civil dwellings); </a:t>
            </a:r>
            <a:r>
              <a:rPr lang="en-GB" sz="2100" dirty="0" err="1">
                <a:solidFill>
                  <a:schemeClr val="dk1"/>
                </a:solidFill>
                <a:latin typeface="Titillium Web"/>
                <a:ea typeface="Titillium Web"/>
                <a:cs typeface="Titillium Web"/>
                <a:sym typeface="Titillium Web"/>
              </a:rPr>
              <a:t>Abitazioni</a:t>
            </a:r>
            <a:r>
              <a:rPr lang="en-GB" sz="2100" dirty="0">
                <a:solidFill>
                  <a:schemeClr val="dk1"/>
                </a:solidFill>
                <a:latin typeface="Titillium Web"/>
                <a:ea typeface="Titillium Web"/>
                <a:cs typeface="Titillium Web"/>
                <a:sym typeface="Titillium Web"/>
              </a:rPr>
              <a:t> di </a:t>
            </a:r>
            <a:r>
              <a:rPr lang="en-GB" sz="2100" dirty="0" err="1">
                <a:solidFill>
                  <a:schemeClr val="dk1"/>
                </a:solidFill>
                <a:latin typeface="Titillium Web"/>
                <a:ea typeface="Titillium Web"/>
                <a:cs typeface="Titillium Web"/>
                <a:sym typeface="Titillium Web"/>
              </a:rPr>
              <a:t>tipo</a:t>
            </a:r>
            <a:r>
              <a:rPr lang="en-GB" sz="2100" dirty="0">
                <a:solidFill>
                  <a:schemeClr val="dk1"/>
                </a:solidFill>
                <a:latin typeface="Titillium Web"/>
                <a:ea typeface="Titillium Web"/>
                <a:cs typeface="Titillium Web"/>
                <a:sym typeface="Titillium Web"/>
              </a:rPr>
              <a:t> </a:t>
            </a:r>
            <a:r>
              <a:rPr lang="en-GB" sz="2100" dirty="0" err="1">
                <a:solidFill>
                  <a:schemeClr val="dk1"/>
                </a:solidFill>
                <a:latin typeface="Titillium Web"/>
                <a:ea typeface="Titillium Web"/>
                <a:cs typeface="Titillium Web"/>
                <a:sym typeface="Titillium Web"/>
              </a:rPr>
              <a:t>economico</a:t>
            </a:r>
            <a:r>
              <a:rPr lang="en-GB" sz="2100" dirty="0">
                <a:solidFill>
                  <a:schemeClr val="dk1"/>
                </a:solidFill>
                <a:latin typeface="Titillium Web"/>
                <a:ea typeface="Titillium Web"/>
                <a:cs typeface="Titillium Web"/>
                <a:sym typeface="Titillium Web"/>
              </a:rPr>
              <a:t> (Affordable housing);  </a:t>
            </a:r>
            <a:r>
              <a:rPr lang="en-GB" sz="2100" dirty="0" err="1">
                <a:solidFill>
                  <a:schemeClr val="dk1"/>
                </a:solidFill>
                <a:latin typeface="Titillium Web"/>
                <a:ea typeface="Titillium Web"/>
                <a:cs typeface="Titillium Web"/>
                <a:sym typeface="Titillium Web"/>
              </a:rPr>
              <a:t>Abitazioni</a:t>
            </a:r>
            <a:r>
              <a:rPr lang="en-GB" sz="2100" dirty="0">
                <a:solidFill>
                  <a:schemeClr val="dk1"/>
                </a:solidFill>
                <a:latin typeface="Titillium Web"/>
                <a:ea typeface="Titillium Web"/>
                <a:cs typeface="Titillium Web"/>
                <a:sym typeface="Titillium Web"/>
              </a:rPr>
              <a:t> </a:t>
            </a:r>
            <a:r>
              <a:rPr lang="en-GB" sz="2100" dirty="0" err="1">
                <a:solidFill>
                  <a:schemeClr val="dk1"/>
                </a:solidFill>
                <a:latin typeface="Titillium Web"/>
                <a:ea typeface="Titillium Web"/>
                <a:cs typeface="Titillium Web"/>
                <a:sym typeface="Titillium Web"/>
              </a:rPr>
              <a:t>signorile</a:t>
            </a:r>
            <a:r>
              <a:rPr lang="en-GB" sz="2100" dirty="0">
                <a:solidFill>
                  <a:schemeClr val="dk1"/>
                </a:solidFill>
                <a:latin typeface="Titillium Web"/>
                <a:ea typeface="Titillium Web"/>
                <a:cs typeface="Titillium Web"/>
                <a:sym typeface="Titillium Web"/>
              </a:rPr>
              <a:t> (Luxury houses); </a:t>
            </a:r>
            <a:r>
              <a:rPr lang="en-GB" sz="2100" dirty="0" err="1">
                <a:solidFill>
                  <a:schemeClr val="dk1"/>
                </a:solidFill>
                <a:latin typeface="Titillium Web"/>
                <a:ea typeface="Titillium Web"/>
                <a:cs typeface="Titillium Web"/>
                <a:sym typeface="Titillium Web"/>
              </a:rPr>
              <a:t>Abitazioni</a:t>
            </a:r>
            <a:r>
              <a:rPr lang="en-GB" sz="2100" dirty="0">
                <a:solidFill>
                  <a:schemeClr val="dk1"/>
                </a:solidFill>
                <a:latin typeface="Titillium Web"/>
                <a:ea typeface="Titillium Web"/>
                <a:cs typeface="Titillium Web"/>
                <a:sym typeface="Titillium Web"/>
              </a:rPr>
              <a:t> </a:t>
            </a:r>
            <a:r>
              <a:rPr lang="en-GB" sz="2100" dirty="0" err="1">
                <a:solidFill>
                  <a:schemeClr val="dk1"/>
                </a:solidFill>
                <a:latin typeface="Titillium Web"/>
                <a:ea typeface="Titillium Web"/>
                <a:cs typeface="Titillium Web"/>
                <a:sym typeface="Titillium Web"/>
              </a:rPr>
              <a:t>tipiche</a:t>
            </a:r>
            <a:r>
              <a:rPr lang="en-GB" sz="2100" dirty="0">
                <a:solidFill>
                  <a:schemeClr val="dk1"/>
                </a:solidFill>
                <a:latin typeface="Titillium Web"/>
                <a:ea typeface="Titillium Web"/>
                <a:cs typeface="Titillium Web"/>
                <a:sym typeface="Titillium Web"/>
              </a:rPr>
              <a:t> </a:t>
            </a:r>
            <a:r>
              <a:rPr lang="en-GB" sz="2100" dirty="0" err="1">
                <a:solidFill>
                  <a:schemeClr val="dk1"/>
                </a:solidFill>
                <a:latin typeface="Titillium Web"/>
                <a:ea typeface="Titillium Web"/>
                <a:cs typeface="Titillium Web"/>
                <a:sym typeface="Titillium Web"/>
              </a:rPr>
              <a:t>dei</a:t>
            </a:r>
            <a:r>
              <a:rPr lang="en-GB" sz="2100" dirty="0">
                <a:solidFill>
                  <a:schemeClr val="dk1"/>
                </a:solidFill>
                <a:latin typeface="Titillium Web"/>
                <a:ea typeface="Titillium Web"/>
                <a:cs typeface="Titillium Web"/>
                <a:sym typeface="Titillium Web"/>
              </a:rPr>
              <a:t> </a:t>
            </a:r>
            <a:r>
              <a:rPr lang="en-GB" sz="2100" dirty="0" err="1">
                <a:solidFill>
                  <a:schemeClr val="dk1"/>
                </a:solidFill>
                <a:latin typeface="Titillium Web"/>
                <a:ea typeface="Titillium Web"/>
                <a:cs typeface="Titillium Web"/>
                <a:sym typeface="Titillium Web"/>
              </a:rPr>
              <a:t>luoghi</a:t>
            </a:r>
            <a:r>
              <a:rPr lang="en-GB" sz="2100" dirty="0">
                <a:solidFill>
                  <a:schemeClr val="dk1"/>
                </a:solidFill>
                <a:latin typeface="Titillium Web"/>
                <a:ea typeface="Titillium Web"/>
                <a:cs typeface="Titillium Web"/>
                <a:sym typeface="Titillium Web"/>
              </a:rPr>
              <a:t> (Typical or traditional dwellings); Ville e </a:t>
            </a:r>
            <a:r>
              <a:rPr lang="en-GB" sz="2100" dirty="0" err="1">
                <a:solidFill>
                  <a:schemeClr val="dk1"/>
                </a:solidFill>
                <a:latin typeface="Titillium Web"/>
                <a:ea typeface="Titillium Web"/>
                <a:cs typeface="Titillium Web"/>
                <a:sym typeface="Titillium Web"/>
              </a:rPr>
              <a:t>villini</a:t>
            </a:r>
            <a:r>
              <a:rPr lang="en-GB" sz="2100" dirty="0">
                <a:solidFill>
                  <a:schemeClr val="dk1"/>
                </a:solidFill>
                <a:latin typeface="Titillium Web"/>
                <a:ea typeface="Titillium Web"/>
                <a:cs typeface="Titillium Web"/>
                <a:sym typeface="Titillium Web"/>
              </a:rPr>
              <a:t> (Villas and cottages)</a:t>
            </a:r>
          </a:p>
          <a:p>
            <a:pPr marL="0" lvl="0" indent="0" algn="l" rtl="0">
              <a:spcBef>
                <a:spcPts val="0"/>
              </a:spcBef>
              <a:spcAft>
                <a:spcPts val="0"/>
              </a:spcAft>
              <a:buClr>
                <a:schemeClr val="dk1"/>
              </a:buClr>
              <a:buSzPts val="1800"/>
              <a:buFont typeface="Arial"/>
              <a:buNone/>
            </a:pPr>
            <a:endParaRPr lang="en-GB" sz="2100" b="1" dirty="0">
              <a:solidFill>
                <a:schemeClr val="dk1"/>
              </a:solidFill>
              <a:latin typeface="Titillium Web"/>
              <a:ea typeface="Titillium Web"/>
              <a:cs typeface="Titillium Web"/>
              <a:sym typeface="Titillium Web"/>
            </a:endParaRPr>
          </a:p>
          <a:p>
            <a:pPr marL="457200" marR="0" lvl="0" indent="0" algn="l" rtl="0">
              <a:lnSpc>
                <a:spcPct val="100000"/>
              </a:lnSpc>
              <a:spcBef>
                <a:spcPts val="0"/>
              </a:spcBef>
              <a:spcAft>
                <a:spcPts val="0"/>
              </a:spcAft>
              <a:buClr>
                <a:srgbClr val="000000"/>
              </a:buClr>
              <a:buSzPts val="1800"/>
              <a:buFont typeface="Arial"/>
              <a:buNone/>
            </a:pPr>
            <a:r>
              <a:rPr lang="en-GB" sz="2100" b="1" dirty="0">
                <a:solidFill>
                  <a:schemeClr val="dk1"/>
                </a:solidFill>
                <a:latin typeface="Titillium Web"/>
                <a:ea typeface="Titillium Web"/>
                <a:cs typeface="Titillium Web"/>
                <a:sym typeface="Titillium Web"/>
              </a:rPr>
              <a:t>***	Conservation status: </a:t>
            </a:r>
            <a:r>
              <a:rPr lang="en-GB" sz="2100" dirty="0" err="1">
                <a:solidFill>
                  <a:schemeClr val="dk1"/>
                </a:solidFill>
                <a:latin typeface="Titillium Web"/>
                <a:ea typeface="Titillium Web"/>
                <a:cs typeface="Titillium Web"/>
                <a:sym typeface="Titillium Web"/>
              </a:rPr>
              <a:t>Normale</a:t>
            </a:r>
            <a:r>
              <a:rPr lang="en-GB" sz="2100" dirty="0">
                <a:solidFill>
                  <a:schemeClr val="dk1"/>
                </a:solidFill>
                <a:latin typeface="Titillium Web"/>
                <a:ea typeface="Titillium Web"/>
                <a:cs typeface="Titillium Web"/>
                <a:sym typeface="Titillium Web"/>
              </a:rPr>
              <a:t> (normal), </a:t>
            </a:r>
            <a:r>
              <a:rPr lang="en-GB" sz="2100" dirty="0" err="1">
                <a:solidFill>
                  <a:schemeClr val="dk1"/>
                </a:solidFill>
                <a:latin typeface="Titillium Web"/>
                <a:ea typeface="Titillium Web"/>
                <a:cs typeface="Titillium Web"/>
                <a:sym typeface="Titillium Web"/>
              </a:rPr>
              <a:t>Ottimo</a:t>
            </a:r>
            <a:r>
              <a:rPr lang="en-GB" sz="2100" dirty="0">
                <a:solidFill>
                  <a:schemeClr val="dk1"/>
                </a:solidFill>
                <a:latin typeface="Titillium Web"/>
                <a:ea typeface="Titillium Web"/>
                <a:cs typeface="Titillium Web"/>
                <a:sym typeface="Titillium Web"/>
              </a:rPr>
              <a:t> (excellent), </a:t>
            </a:r>
            <a:r>
              <a:rPr lang="en-GB" sz="2100" dirty="0" err="1">
                <a:solidFill>
                  <a:schemeClr val="dk1"/>
                </a:solidFill>
                <a:latin typeface="Titillium Web"/>
                <a:ea typeface="Titillium Web"/>
                <a:cs typeface="Titillium Web"/>
                <a:sym typeface="Titillium Web"/>
              </a:rPr>
              <a:t>Scadente</a:t>
            </a:r>
            <a:r>
              <a:rPr lang="en-GB" sz="2100" dirty="0">
                <a:solidFill>
                  <a:schemeClr val="dk1"/>
                </a:solidFill>
                <a:latin typeface="Titillium Web"/>
                <a:ea typeface="Titillium Web"/>
                <a:cs typeface="Titillium Web"/>
                <a:sym typeface="Titillium Web"/>
              </a:rPr>
              <a:t> (poor)</a:t>
            </a:r>
          </a:p>
          <a:p>
            <a:pPr marL="0" marR="0" lvl="0" indent="0" algn="l" rtl="0">
              <a:lnSpc>
                <a:spcPct val="100000"/>
              </a:lnSpc>
              <a:spcBef>
                <a:spcPts val="0"/>
              </a:spcBef>
              <a:spcAft>
                <a:spcPts val="0"/>
              </a:spcAft>
              <a:buClr>
                <a:srgbClr val="000000"/>
              </a:buClr>
              <a:buSzPts val="1800"/>
              <a:buFont typeface="Arial"/>
              <a:buNone/>
            </a:pPr>
            <a:br>
              <a:rPr lang="it-IT" sz="1600" b="1" dirty="0">
                <a:solidFill>
                  <a:schemeClr val="dk1"/>
                </a:solidFill>
                <a:latin typeface="Calibri"/>
                <a:ea typeface="Calibri"/>
                <a:cs typeface="Calibri"/>
                <a:sym typeface="Calibri"/>
              </a:rPr>
            </a:br>
            <a:endParaRPr sz="1800" dirty="0">
              <a:latin typeface="Titillium Web"/>
              <a:ea typeface="Titillium Web"/>
              <a:cs typeface="Titillium Web"/>
              <a:sym typeface="Titillium Web"/>
            </a:endParaRPr>
          </a:p>
        </p:txBody>
      </p:sp>
    </p:spTree>
    <p:extLst>
      <p:ext uri="{BB962C8B-B14F-4D97-AF65-F5344CB8AC3E}">
        <p14:creationId xmlns:p14="http://schemas.microsoft.com/office/powerpoint/2010/main" val="283616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92ffe40dd8_0_23"/>
          <p:cNvSpPr txBox="1"/>
          <p:nvPr/>
        </p:nvSpPr>
        <p:spPr>
          <a:xfrm>
            <a:off x="6758466" y="6426382"/>
            <a:ext cx="5225700" cy="3078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48" name="Google Shape;248;g292ffe40dd8_0_23"/>
          <p:cNvSpPr txBox="1"/>
          <p:nvPr/>
        </p:nvSpPr>
        <p:spPr>
          <a:xfrm>
            <a:off x="6758466" y="6426382"/>
            <a:ext cx="5225700" cy="3078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49" name="Google Shape;249;g292ffe40dd8_0_23"/>
          <p:cNvSpPr txBox="1"/>
          <p:nvPr/>
        </p:nvSpPr>
        <p:spPr>
          <a:xfrm>
            <a:off x="478971" y="1464519"/>
            <a:ext cx="6096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65AF"/>
              </a:buClr>
              <a:buSzPts val="2400"/>
              <a:buFont typeface="Calibri"/>
              <a:buNone/>
            </a:pPr>
            <a:r>
              <a:rPr lang="it-IT" sz="2400" b="1" i="0" u="none" strike="noStrike" cap="none" dirty="0">
                <a:solidFill>
                  <a:srgbClr val="2A65AF"/>
                </a:solidFill>
                <a:latin typeface="Calibri"/>
                <a:ea typeface="Calibri"/>
                <a:cs typeface="Calibri"/>
                <a:sym typeface="Calibri"/>
              </a:rPr>
              <a:t>OMI – </a:t>
            </a:r>
            <a:r>
              <a:rPr lang="it-IT" sz="2400" b="1" i="0" u="none" strike="noStrike" cap="none" dirty="0" err="1">
                <a:solidFill>
                  <a:srgbClr val="2A65AF"/>
                </a:solidFill>
                <a:latin typeface="Calibri"/>
                <a:ea typeface="Calibri"/>
                <a:cs typeface="Calibri"/>
                <a:sym typeface="Calibri"/>
              </a:rPr>
              <a:t>Types</a:t>
            </a:r>
            <a:r>
              <a:rPr lang="it-IT" sz="2400" b="1" i="0" u="none" strike="noStrike" cap="none" dirty="0">
                <a:solidFill>
                  <a:srgbClr val="2A65AF"/>
                </a:solidFill>
                <a:latin typeface="Calibri"/>
                <a:ea typeface="Calibri"/>
                <a:cs typeface="Calibri"/>
                <a:sym typeface="Calibri"/>
              </a:rPr>
              <a:t> of buildings </a:t>
            </a:r>
            <a:r>
              <a:rPr lang="it-IT" sz="2400" b="1" i="0" u="none" strike="noStrike" cap="none" dirty="0" err="1">
                <a:solidFill>
                  <a:srgbClr val="2A65AF"/>
                </a:solidFill>
                <a:latin typeface="Calibri"/>
                <a:ea typeface="Calibri"/>
                <a:cs typeface="Calibri"/>
                <a:sym typeface="Calibri"/>
              </a:rPr>
              <a:t>considered</a:t>
            </a:r>
            <a:endParaRPr dirty="0"/>
          </a:p>
        </p:txBody>
      </p:sp>
      <p:sp>
        <p:nvSpPr>
          <p:cNvPr id="250" name="Google Shape;250;g292ffe40dd8_0_23"/>
          <p:cNvSpPr txBox="1"/>
          <p:nvPr/>
        </p:nvSpPr>
        <p:spPr>
          <a:xfrm>
            <a:off x="478971" y="1926184"/>
            <a:ext cx="96555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600" b="1" i="0" u="none" strike="noStrike" cap="none">
                <a:solidFill>
                  <a:srgbClr val="000000"/>
                </a:solidFill>
                <a:latin typeface="Arial"/>
                <a:ea typeface="Arial"/>
                <a:cs typeface="Arial"/>
                <a:sym typeface="Arial"/>
              </a:rPr>
              <a:t>Abitazioni civili – Civil dwellings</a:t>
            </a:r>
            <a:br>
              <a:rPr lang="it-IT" sz="1600" b="1" i="0" u="none" strike="noStrike" cap="none">
                <a:solidFill>
                  <a:srgbClr val="000000"/>
                </a:solidFill>
                <a:latin typeface="Calibri"/>
                <a:ea typeface="Calibri"/>
                <a:cs typeface="Calibri"/>
                <a:sym typeface="Calibri"/>
              </a:rPr>
            </a:br>
            <a:r>
              <a:rPr lang="it-IT" sz="1600" b="1" i="0" u="none" strike="noStrike" cap="none">
                <a:solidFill>
                  <a:srgbClr val="000000"/>
                </a:solidFill>
                <a:latin typeface="Arial"/>
                <a:ea typeface="Arial"/>
                <a:cs typeface="Arial"/>
                <a:sym typeface="Arial"/>
              </a:rPr>
              <a:t>Abitazioni di tipo economico – Affordable </a:t>
            </a:r>
            <a:r>
              <a:rPr lang="it-IT" sz="16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housing</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Abitazioni signorile –</a:t>
            </a:r>
            <a:br>
              <a:rPr lang="it-IT" sz="1600" b="0" i="0" u="none" strike="noStrike" cap="none">
                <a:solidFill>
                  <a:srgbClr val="000000"/>
                </a:solidFill>
                <a:latin typeface="Calibri"/>
                <a:ea typeface="Calibri"/>
                <a:cs typeface="Calibri"/>
                <a:sym typeface="Calibri"/>
              </a:rPr>
            </a:br>
            <a:r>
              <a:rPr lang="it-IT" sz="1600" b="1" i="0" u="none" strike="noStrike" cap="none">
                <a:solidFill>
                  <a:srgbClr val="000000"/>
                </a:solidFill>
                <a:latin typeface="Arial"/>
                <a:ea typeface="Arial"/>
                <a:cs typeface="Arial"/>
                <a:sym typeface="Arial"/>
              </a:rPr>
              <a:t>Abitazioni tipiche dei luoghi – Typical or traditional dwellings</a:t>
            </a:r>
            <a:br>
              <a:rPr lang="it-IT" sz="1600" b="1"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Autorimesse – Garages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Box – Box</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Capannoni industriali – Industrial sheds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Capannoni tipici – Typical sheds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Centri commerciali – Shopping malls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Laboratori – Laboratories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Magazzini – Warehouses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Negozi – Stores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Pensioni e assimilati –</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Posti auto coperti – Covered parking spaces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Posto auto scoperti – Uncovered parking spaces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Uffici – Offices</a:t>
            </a:r>
            <a:br>
              <a:rPr lang="it-IT" sz="1600" b="0" i="0" u="none" strike="noStrike" cap="none">
                <a:solidFill>
                  <a:srgbClr val="000000"/>
                </a:solidFill>
                <a:latin typeface="Calibri"/>
                <a:ea typeface="Calibri"/>
                <a:cs typeface="Calibri"/>
                <a:sym typeface="Calibri"/>
              </a:rPr>
            </a:br>
            <a:r>
              <a:rPr lang="it-IT" sz="1600" b="0" i="0" u="none" strike="noStrike" cap="none">
                <a:solidFill>
                  <a:srgbClr val="000000"/>
                </a:solidFill>
                <a:latin typeface="Arial"/>
                <a:ea typeface="Arial"/>
                <a:cs typeface="Arial"/>
                <a:sym typeface="Arial"/>
              </a:rPr>
              <a:t>Uffici strutturati – Structured offices</a:t>
            </a:r>
            <a:br>
              <a:rPr lang="it-IT" sz="1200" b="0" i="0" u="none" strike="noStrike" cap="none">
                <a:solidFill>
                  <a:srgbClr val="000000"/>
                </a:solidFill>
                <a:latin typeface="Calibri"/>
                <a:ea typeface="Calibri"/>
                <a:cs typeface="Calibri"/>
                <a:sym typeface="Calibri"/>
              </a:rPr>
            </a:br>
            <a:r>
              <a:rPr lang="it-IT" sz="1600" b="1" i="0" u="none" strike="noStrike" cap="none">
                <a:solidFill>
                  <a:srgbClr val="000000"/>
                </a:solidFill>
                <a:latin typeface="Arial"/>
                <a:ea typeface="Arial"/>
                <a:cs typeface="Arial"/>
                <a:sym typeface="Arial"/>
              </a:rPr>
              <a:t>Ville e villini – Villas and cottages</a:t>
            </a:r>
            <a:endParaRPr sz="12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9057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DBEB-5404-8171-DB37-3B5B07180916}"/>
              </a:ext>
            </a:extLst>
          </p:cNvPr>
          <p:cNvSpPr>
            <a:spLocks noGrp="1"/>
          </p:cNvSpPr>
          <p:nvPr>
            <p:ph type="title"/>
          </p:nvPr>
        </p:nvSpPr>
        <p:spPr/>
        <p:txBody>
          <a:bodyPr/>
          <a:lstStyle/>
          <a:p>
            <a:r>
              <a:rPr lang="en-US" dirty="0"/>
              <a:t>Merge ISPRA landslides and floods data with OMI</a:t>
            </a:r>
          </a:p>
        </p:txBody>
      </p:sp>
      <p:sp>
        <p:nvSpPr>
          <p:cNvPr id="3" name="Text Placeholder 2">
            <a:extLst>
              <a:ext uri="{FF2B5EF4-FFF2-40B4-BE49-F238E27FC236}">
                <a16:creationId xmlns:a16="http://schemas.microsoft.com/office/drawing/2014/main" id="{315F5CF6-E690-FDAC-30DC-3FE41D07FCF2}"/>
              </a:ext>
            </a:extLst>
          </p:cNvPr>
          <p:cNvSpPr>
            <a:spLocks noGrp="1"/>
          </p:cNvSpPr>
          <p:nvPr>
            <p:ph type="body" idx="1"/>
          </p:nvPr>
        </p:nvSpPr>
        <p:spPr/>
        <p:txBody>
          <a:bodyPr>
            <a:normAutofit/>
          </a:bodyPr>
          <a:lstStyle/>
          <a:p>
            <a:pPr indent="-457200" algn="just">
              <a:lnSpc>
                <a:spcPct val="100000"/>
              </a:lnSpc>
              <a:spcBef>
                <a:spcPts val="0"/>
              </a:spcBef>
              <a:buSzPts val="2000"/>
            </a:pPr>
            <a:r>
              <a:rPr lang="en-GB" sz="2400" i="0" u="none" strike="noStrike" cap="none" dirty="0">
                <a:solidFill>
                  <a:srgbClr val="000000"/>
                </a:solidFill>
                <a:latin typeface="Titillium Web"/>
                <a:ea typeface="Titillium Web"/>
                <a:cs typeface="Titillium Web"/>
                <a:sym typeface="Titillium Web"/>
              </a:rPr>
              <a:t>Associate the day on which the </a:t>
            </a:r>
            <a:r>
              <a:rPr lang="en-GB" sz="2400" i="0" u="sng" strike="noStrike" cap="none" dirty="0">
                <a:solidFill>
                  <a:srgbClr val="000000"/>
                </a:solidFill>
                <a:latin typeface="Titillium Web"/>
                <a:ea typeface="Titillium Web"/>
                <a:cs typeface="Titillium Web"/>
                <a:sym typeface="Titillium Web"/>
              </a:rPr>
              <a:t>landslide</a:t>
            </a:r>
            <a:r>
              <a:rPr lang="en-GB" sz="2400" i="0" u="none" strike="noStrike" cap="none" dirty="0">
                <a:solidFill>
                  <a:srgbClr val="000000"/>
                </a:solidFill>
                <a:latin typeface="Titillium Web"/>
                <a:ea typeface="Titillium Web"/>
                <a:cs typeface="Titillium Web"/>
                <a:sym typeface="Titillium Web"/>
              </a:rPr>
              <a:t> occurred with the corresponding semester-year.</a:t>
            </a:r>
          </a:p>
          <a:p>
            <a:pPr indent="-457200" algn="just">
              <a:lnSpc>
                <a:spcPct val="100000"/>
              </a:lnSpc>
              <a:spcBef>
                <a:spcPts val="0"/>
              </a:spcBef>
              <a:buSzPts val="2000"/>
            </a:pPr>
            <a:endParaRPr lang="en-GB" sz="2400" i="0" u="none" strike="noStrike" cap="none" dirty="0">
              <a:solidFill>
                <a:srgbClr val="000000"/>
              </a:solidFill>
              <a:latin typeface="Titillium Web"/>
              <a:ea typeface="Titillium Web"/>
              <a:cs typeface="Titillium Web"/>
              <a:sym typeface="Titillium Web"/>
            </a:endParaRPr>
          </a:p>
          <a:p>
            <a:pPr indent="-457200" algn="just">
              <a:lnSpc>
                <a:spcPct val="100000"/>
              </a:lnSpc>
              <a:spcBef>
                <a:spcPts val="0"/>
              </a:spcBef>
              <a:buSzPts val="2000"/>
            </a:pPr>
            <a:r>
              <a:rPr lang="en-GB" sz="2400" i="0" u="none" strike="noStrike" cap="none" dirty="0">
                <a:solidFill>
                  <a:srgbClr val="000000"/>
                </a:solidFill>
                <a:latin typeface="Titillium Web"/>
                <a:ea typeface="Titillium Web"/>
                <a:cs typeface="Titillium Web"/>
                <a:sym typeface="Titillium Web"/>
              </a:rPr>
              <a:t>Split the “period of the event” </a:t>
            </a:r>
            <a:r>
              <a:rPr lang="en-GB" sz="2400" dirty="0">
                <a:latin typeface="Titillium Web"/>
                <a:ea typeface="Titillium Web"/>
                <a:cs typeface="Titillium Web"/>
                <a:sym typeface="Titillium Web"/>
              </a:rPr>
              <a:t>of</a:t>
            </a:r>
            <a:r>
              <a:rPr lang="en-GB" sz="2400" i="0" u="none" strike="noStrike" cap="none" dirty="0">
                <a:solidFill>
                  <a:srgbClr val="000000"/>
                </a:solidFill>
                <a:latin typeface="Titillium Web"/>
                <a:ea typeface="Titillium Web"/>
                <a:cs typeface="Titillium Web"/>
                <a:sym typeface="Titillium Web"/>
              </a:rPr>
              <a:t> floods into «date event started» and «</a:t>
            </a:r>
            <a:r>
              <a:rPr lang="en-GB" sz="2400" dirty="0">
                <a:latin typeface="Titillium Web"/>
                <a:ea typeface="Titillium Web"/>
                <a:cs typeface="Titillium Web"/>
                <a:sym typeface="Titillium Web"/>
              </a:rPr>
              <a:t>date event finished»</a:t>
            </a:r>
          </a:p>
          <a:p>
            <a:pPr indent="-457200" algn="just">
              <a:lnSpc>
                <a:spcPct val="100000"/>
              </a:lnSpc>
              <a:spcBef>
                <a:spcPts val="0"/>
              </a:spcBef>
              <a:buSzPts val="2000"/>
            </a:pPr>
            <a:r>
              <a:rPr lang="en-GB" sz="2400" i="0" u="none" strike="noStrike" cap="none" dirty="0">
                <a:solidFill>
                  <a:srgbClr val="000000"/>
                </a:solidFill>
                <a:latin typeface="Titillium Web"/>
                <a:ea typeface="Titillium Web"/>
                <a:cs typeface="Titillium Web"/>
                <a:sym typeface="Titillium Web"/>
              </a:rPr>
              <a:t>Associate the day on which the </a:t>
            </a:r>
            <a:r>
              <a:rPr lang="en-GB" sz="2400" i="0" u="sng" strike="noStrike" cap="none" dirty="0">
                <a:solidFill>
                  <a:srgbClr val="000000"/>
                </a:solidFill>
                <a:latin typeface="Titillium Web"/>
                <a:ea typeface="Titillium Web"/>
                <a:cs typeface="Titillium Web"/>
                <a:sym typeface="Titillium Web"/>
              </a:rPr>
              <a:t>flood</a:t>
            </a:r>
            <a:r>
              <a:rPr lang="en-GB" sz="2400" i="0" u="none" strike="noStrike" cap="none" dirty="0">
                <a:solidFill>
                  <a:srgbClr val="000000"/>
                </a:solidFill>
                <a:latin typeface="Titillium Web"/>
                <a:ea typeface="Titillium Web"/>
                <a:cs typeface="Titillium Web"/>
                <a:sym typeface="Titillium Web"/>
              </a:rPr>
              <a:t> started with the corresponding semester-year.</a:t>
            </a:r>
          </a:p>
          <a:p>
            <a:pPr indent="-457200" algn="just">
              <a:lnSpc>
                <a:spcPct val="100000"/>
              </a:lnSpc>
              <a:spcBef>
                <a:spcPts val="0"/>
              </a:spcBef>
              <a:buSzPts val="2000"/>
            </a:pPr>
            <a:endParaRPr lang="en-GB" sz="2400" dirty="0">
              <a:latin typeface="Titillium Web"/>
              <a:ea typeface="Titillium Web"/>
              <a:cs typeface="Titillium Web"/>
              <a:sym typeface="Titillium Web"/>
            </a:endParaRPr>
          </a:p>
          <a:p>
            <a:pPr indent="-457200" algn="just">
              <a:lnSpc>
                <a:spcPct val="100000"/>
              </a:lnSpc>
              <a:spcBef>
                <a:spcPts val="0"/>
              </a:spcBef>
              <a:buSzPts val="2000"/>
            </a:pPr>
            <a:r>
              <a:rPr lang="en-GB" sz="2400" dirty="0">
                <a:latin typeface="Titillium Web"/>
                <a:ea typeface="Titillium Web"/>
                <a:cs typeface="Titillium Web"/>
                <a:sym typeface="Titillium Web"/>
              </a:rPr>
              <a:t>M</a:t>
            </a:r>
            <a:r>
              <a:rPr lang="en-GB" sz="2400" i="0" u="none" strike="noStrike" cap="none" dirty="0">
                <a:solidFill>
                  <a:srgbClr val="000000"/>
                </a:solidFill>
                <a:latin typeface="Titillium Web"/>
                <a:ea typeface="Titillium Web"/>
                <a:cs typeface="Titillium Web"/>
                <a:sym typeface="Titillium Web"/>
              </a:rPr>
              <a:t>erge the dataset on landslides and floods with OMI house prices</a:t>
            </a:r>
          </a:p>
          <a:p>
            <a:endParaRPr lang="en-US" dirty="0"/>
          </a:p>
        </p:txBody>
      </p:sp>
    </p:spTree>
    <p:extLst>
      <p:ext uri="{BB962C8B-B14F-4D97-AF65-F5344CB8AC3E}">
        <p14:creationId xmlns:p14="http://schemas.microsoft.com/office/powerpoint/2010/main" val="173305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916857f1d9_0_31"/>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fontScale="90000"/>
          </a:bodyPr>
          <a:lstStyle/>
          <a:p>
            <a:r>
              <a:rPr lang="en-US" dirty="0"/>
              <a:t>Merge ISPRA landslides and floods data with OMI</a:t>
            </a:r>
            <a:br>
              <a:rPr lang="en-US" dirty="0"/>
            </a:br>
            <a:br>
              <a:rPr lang="en-GB" b="1" dirty="0"/>
            </a:br>
            <a:endParaRPr dirty="0"/>
          </a:p>
        </p:txBody>
      </p:sp>
      <p:sp>
        <p:nvSpPr>
          <p:cNvPr id="152" name="Google Shape;152;g2916857f1d9_0_31"/>
          <p:cNvSpPr txBox="1">
            <a:spLocks noGrp="1"/>
          </p:cNvSpPr>
          <p:nvPr>
            <p:ph type="body" idx="1"/>
          </p:nvPr>
        </p:nvSpPr>
        <p:spPr>
          <a:xfrm>
            <a:off x="838200" y="2115636"/>
            <a:ext cx="10515600" cy="3885900"/>
          </a:xfrm>
          <a:prstGeom prst="rect">
            <a:avLst/>
          </a:prstGeom>
        </p:spPr>
        <p:txBody>
          <a:bodyPr spcFirstLastPara="1" wrap="square" lIns="45700" tIns="45700" rIns="45700" bIns="45700" anchor="t" anchorCtr="0">
            <a:noAutofit/>
          </a:bodyPr>
          <a:lstStyle/>
          <a:p>
            <a:pPr marL="457200" lvl="1" indent="0">
              <a:buNone/>
            </a:pPr>
            <a:r>
              <a:rPr lang="en-GB" sz="2000" b="1" dirty="0">
                <a:solidFill>
                  <a:schemeClr val="tx1"/>
                </a:solidFill>
              </a:rPr>
              <a:t>Limitations of OMI data </a:t>
            </a:r>
          </a:p>
          <a:p>
            <a:pPr lvl="1" indent="-457200"/>
            <a:r>
              <a:rPr lang="en-GB" sz="2000" dirty="0"/>
              <a:t>OMI zones may not be sufficiently fine to distinguish between areas affected/not affected by the event. </a:t>
            </a:r>
          </a:p>
          <a:p>
            <a:pPr lvl="1" indent="-457200"/>
            <a:r>
              <a:rPr lang="en-GB" sz="2000" dirty="0"/>
              <a:t>Likewise, the same OMI zone may overlap with different risk-level tiling </a:t>
            </a:r>
          </a:p>
          <a:p>
            <a:pPr lvl="1" indent="-457200"/>
            <a:r>
              <a:rPr lang="en-GB" sz="2000" dirty="0"/>
              <a:t>OMI data </a:t>
            </a:r>
            <a:r>
              <a:rPr lang="en-GB" sz="2000" dirty="0">
                <a:sym typeface="Wingdings" pitchFamily="2" charset="2"/>
              </a:rPr>
              <a:t> average price levels may confound several effects (nr. of buildings fit for residential use may change due to the event; after the event renovations may lead to higher quality buildings- partially controllable through ‘building condition’, available in OMI and measure of damages from ISPRA</a:t>
            </a:r>
          </a:p>
          <a:p>
            <a:pPr marL="457200" lvl="1" indent="0">
              <a:buNone/>
            </a:pPr>
            <a:r>
              <a:rPr lang="en-GB" sz="2000" b="1" dirty="0">
                <a:solidFill>
                  <a:schemeClr val="tx1"/>
                </a:solidFill>
              </a:rPr>
              <a:t>We are in touch with </a:t>
            </a:r>
            <a:r>
              <a:rPr lang="en-GB" sz="2000" b="1" dirty="0" err="1">
                <a:solidFill>
                  <a:schemeClr val="tx1"/>
                </a:solidFill>
              </a:rPr>
              <a:t>Immobiliare.it</a:t>
            </a:r>
            <a:r>
              <a:rPr lang="en-GB" sz="2000" b="1" dirty="0">
                <a:solidFill>
                  <a:schemeClr val="tx1"/>
                </a:solidFill>
              </a:rPr>
              <a:t> to consider their dataset</a:t>
            </a:r>
            <a:endParaRPr lang="en-GB" sz="2000" dirty="0">
              <a:sym typeface="Wingdings" pitchFamily="2" charset="2"/>
            </a:endParaRPr>
          </a:p>
        </p:txBody>
      </p:sp>
    </p:spTree>
    <p:extLst>
      <p:ext uri="{BB962C8B-B14F-4D97-AF65-F5344CB8AC3E}">
        <p14:creationId xmlns:p14="http://schemas.microsoft.com/office/powerpoint/2010/main" val="150708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916857f1d9_0_31"/>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dirty="0"/>
              <a:t>Methods</a:t>
            </a:r>
            <a:endParaRPr dirty="0"/>
          </a:p>
        </p:txBody>
      </p:sp>
      <p:sp>
        <p:nvSpPr>
          <p:cNvPr id="152" name="Google Shape;152;g2916857f1d9_0_31"/>
          <p:cNvSpPr txBox="1">
            <a:spLocks noGrp="1"/>
          </p:cNvSpPr>
          <p:nvPr>
            <p:ph type="body" idx="1"/>
          </p:nvPr>
        </p:nvSpPr>
        <p:spPr>
          <a:xfrm>
            <a:off x="838200" y="1989512"/>
            <a:ext cx="10515600" cy="3885900"/>
          </a:xfrm>
          <a:prstGeom prst="rect">
            <a:avLst/>
          </a:prstGeom>
        </p:spPr>
        <p:txBody>
          <a:bodyPr spcFirstLastPara="1" wrap="square" lIns="45700" tIns="45700" rIns="45700" bIns="45700" anchor="t" anchorCtr="0">
            <a:noAutofit/>
          </a:bodyPr>
          <a:lstStyle/>
          <a:p>
            <a:pPr marL="0" indent="0">
              <a:buNone/>
            </a:pPr>
            <a:r>
              <a:rPr lang="en-GB" sz="2400" b="1" dirty="0"/>
              <a:t>Descriptive analysis</a:t>
            </a:r>
            <a:r>
              <a:rPr lang="en-GB" sz="2400" dirty="0"/>
              <a:t>: merge the datasets at the municipality level and year-semester</a:t>
            </a:r>
          </a:p>
          <a:p>
            <a:pPr marL="0" indent="0">
              <a:buNone/>
            </a:pPr>
            <a:endParaRPr lang="en-GB" sz="2400" dirty="0"/>
          </a:p>
          <a:p>
            <a:pPr indent="-457200"/>
            <a:endParaRPr lang="en-GB" sz="2400" dirty="0"/>
          </a:p>
          <a:p>
            <a:pPr marL="0" indent="0">
              <a:buNone/>
            </a:pPr>
            <a:r>
              <a:rPr lang="en-GB" sz="2400" b="1" dirty="0"/>
              <a:t>Causal analysis</a:t>
            </a:r>
            <a:r>
              <a:rPr lang="en-GB" sz="2400" dirty="0"/>
              <a:t>: exploit the occurrence date and changes in risk areas. Use </a:t>
            </a:r>
            <a:r>
              <a:rPr lang="en-GB" sz="2400" dirty="0" err="1"/>
              <a:t>DiD</a:t>
            </a:r>
            <a:r>
              <a:rPr lang="en-GB" sz="2400" dirty="0"/>
              <a:t>, Synthetic Control Methods</a:t>
            </a:r>
          </a:p>
          <a:p>
            <a:pPr marL="0" indent="0">
              <a:buNone/>
            </a:pPr>
            <a:endParaRPr lang="en-GB"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66" name="Google Shape;166;p9"/>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pic>
        <p:nvPicPr>
          <p:cNvPr id="168" name="Google Shape;168;p9" descr="A map of italy with colorful dots&#10;&#10;Description automatically generated"/>
          <p:cNvPicPr preferRelativeResize="0"/>
          <p:nvPr/>
        </p:nvPicPr>
        <p:blipFill rotWithShape="1">
          <a:blip r:embed="rId3">
            <a:alphaModFix/>
          </a:blip>
          <a:srcRect l="26920" b="3709"/>
          <a:stretch/>
        </p:blipFill>
        <p:spPr>
          <a:xfrm>
            <a:off x="6468009" y="1601255"/>
            <a:ext cx="4845763" cy="4554755"/>
          </a:xfrm>
          <a:prstGeom prst="rect">
            <a:avLst/>
          </a:prstGeom>
          <a:noFill/>
          <a:ln>
            <a:noFill/>
          </a:ln>
        </p:spPr>
      </p:pic>
      <p:sp>
        <p:nvSpPr>
          <p:cNvPr id="169" name="Google Shape;169;p9"/>
          <p:cNvSpPr txBox="1"/>
          <p:nvPr/>
        </p:nvSpPr>
        <p:spPr>
          <a:xfrm>
            <a:off x="104892" y="6010898"/>
            <a:ext cx="726409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b="1" dirty="0">
                <a:solidFill>
                  <a:schemeClr val="dk1"/>
                </a:solidFill>
                <a:latin typeface="Titillium Web"/>
                <a:ea typeface="Titillium Web"/>
                <a:cs typeface="Titillium Web"/>
                <a:sym typeface="Titillium Web"/>
              </a:rPr>
              <a:t>Source: </a:t>
            </a:r>
            <a:r>
              <a:rPr lang="it-IT" dirty="0">
                <a:solidFill>
                  <a:schemeClr val="dk1"/>
                </a:solidFill>
                <a:latin typeface="Titillium Web"/>
                <a:ea typeface="Titillium Web"/>
                <a:cs typeface="Titillium Web"/>
                <a:sym typeface="Titillium Web"/>
              </a:rPr>
              <a:t>ISPRA </a:t>
            </a:r>
            <a:r>
              <a:rPr lang="it-IT" dirty="0" err="1">
                <a:solidFill>
                  <a:schemeClr val="dk1"/>
                </a:solidFill>
                <a:latin typeface="Titillium Web"/>
                <a:ea typeface="Titillium Web"/>
                <a:cs typeface="Titillium Web"/>
                <a:sym typeface="Titillium Web"/>
              </a:rPr>
              <a:t>environmental</a:t>
            </a:r>
            <a:r>
              <a:rPr lang="it-IT" dirty="0">
                <a:solidFill>
                  <a:schemeClr val="dk1"/>
                </a:solidFill>
                <a:latin typeface="Titillium Web"/>
                <a:ea typeface="Titillium Web"/>
                <a:cs typeface="Titillium Web"/>
                <a:sym typeface="Titillium Web"/>
              </a:rPr>
              <a:t> data </a:t>
            </a:r>
            <a:r>
              <a:rPr lang="it-IT" dirty="0" err="1">
                <a:solidFill>
                  <a:schemeClr val="dk1"/>
                </a:solidFill>
                <a:latin typeface="Titillium Web"/>
                <a:ea typeface="Titillium Web"/>
                <a:cs typeface="Titillium Web"/>
                <a:sym typeface="Titillium Web"/>
              </a:rPr>
              <a:t>yearbook</a:t>
            </a:r>
            <a:r>
              <a:rPr lang="it-IT" dirty="0">
                <a:solidFill>
                  <a:schemeClr val="dk1"/>
                </a:solidFill>
                <a:latin typeface="Titillium Web"/>
                <a:ea typeface="Titillium Web"/>
                <a:cs typeface="Titillium Web"/>
                <a:sym typeface="Titillium Web"/>
              </a:rPr>
              <a:t> - data on </a:t>
            </a:r>
            <a:r>
              <a:rPr lang="it-IT" dirty="0" err="1">
                <a:solidFill>
                  <a:schemeClr val="dk1"/>
                </a:solidFill>
                <a:latin typeface="Titillium Web"/>
                <a:ea typeface="Titillium Web"/>
                <a:cs typeface="Titillium Web"/>
                <a:sym typeface="Titillium Web"/>
              </a:rPr>
              <a:t>landslides</a:t>
            </a:r>
            <a:r>
              <a:rPr lang="it-IT" dirty="0">
                <a:solidFill>
                  <a:schemeClr val="dk1"/>
                </a:solidFill>
                <a:latin typeface="Titillium Web"/>
                <a:ea typeface="Titillium Web"/>
                <a:cs typeface="Titillium Web"/>
                <a:sym typeface="Titillium Web"/>
              </a:rPr>
              <a:t>/floods, </a:t>
            </a:r>
            <a:r>
              <a:rPr lang="it-IT" dirty="0" err="1">
                <a:solidFill>
                  <a:schemeClr val="dk1"/>
                </a:solidFill>
                <a:latin typeface="Titillium Web"/>
                <a:ea typeface="Titillium Web"/>
                <a:cs typeface="Titillium Web"/>
                <a:sym typeface="Titillium Web"/>
              </a:rPr>
              <a:t>authors</a:t>
            </a:r>
            <a:r>
              <a:rPr lang="it-IT" dirty="0">
                <a:solidFill>
                  <a:schemeClr val="dk1"/>
                </a:solidFill>
                <a:latin typeface="Titillium Web"/>
                <a:ea typeface="Titillium Web"/>
                <a:cs typeface="Titillium Web"/>
                <a:sym typeface="Titillium Web"/>
              </a:rPr>
              <a:t>’ </a:t>
            </a:r>
            <a:r>
              <a:rPr lang="it-IT" dirty="0" err="1">
                <a:solidFill>
                  <a:schemeClr val="dk1"/>
                </a:solidFill>
                <a:latin typeface="Titillium Web"/>
                <a:ea typeface="Titillium Web"/>
                <a:cs typeface="Titillium Web"/>
                <a:sym typeface="Titillium Web"/>
              </a:rPr>
              <a:t>elaboration</a:t>
            </a:r>
            <a:br>
              <a:rPr lang="it-IT" sz="1600" dirty="0">
                <a:solidFill>
                  <a:schemeClr val="dk1"/>
                </a:solidFill>
              </a:rPr>
            </a:br>
            <a:endParaRPr dirty="0"/>
          </a:p>
        </p:txBody>
      </p:sp>
      <p:pic>
        <p:nvPicPr>
          <p:cNvPr id="2" name="Google Shape;177;p10" descr="A map of the world with different colored dots&#10;&#10;Description automatically generated">
            <a:extLst>
              <a:ext uri="{FF2B5EF4-FFF2-40B4-BE49-F238E27FC236}">
                <a16:creationId xmlns:a16="http://schemas.microsoft.com/office/drawing/2014/main" id="{11165917-A54C-B148-DF8F-BA7AEB76DA5D}"/>
              </a:ext>
            </a:extLst>
          </p:cNvPr>
          <p:cNvPicPr preferRelativeResize="0"/>
          <p:nvPr/>
        </p:nvPicPr>
        <p:blipFill rotWithShape="1">
          <a:blip r:embed="rId4">
            <a:alphaModFix/>
          </a:blip>
          <a:srcRect l="18250" r="26916" b="12251"/>
          <a:stretch/>
        </p:blipFill>
        <p:spPr>
          <a:xfrm>
            <a:off x="411216" y="1601255"/>
            <a:ext cx="4348773" cy="4385662"/>
          </a:xfrm>
          <a:prstGeom prst="rect">
            <a:avLst/>
          </a:prstGeom>
          <a:noFill/>
          <a:ln>
            <a:noFill/>
          </a:ln>
        </p:spPr>
      </p:pic>
      <p:sp>
        <p:nvSpPr>
          <p:cNvPr id="3" name="Google Shape;167;p9">
            <a:extLst>
              <a:ext uri="{FF2B5EF4-FFF2-40B4-BE49-F238E27FC236}">
                <a16:creationId xmlns:a16="http://schemas.microsoft.com/office/drawing/2014/main" id="{9D76A0D3-7E06-C7B1-8D7F-0F8EDA34F0A4}"/>
              </a:ext>
            </a:extLst>
          </p:cNvPr>
          <p:cNvSpPr txBox="1"/>
          <p:nvPr/>
        </p:nvSpPr>
        <p:spPr>
          <a:xfrm>
            <a:off x="6550816" y="1130844"/>
            <a:ext cx="4553418" cy="461624"/>
          </a:xfrm>
          <a:prstGeom prst="rect">
            <a:avLst/>
          </a:prstGeom>
          <a:noFill/>
          <a:ln>
            <a:noFill/>
          </a:ln>
        </p:spPr>
        <p:txBody>
          <a:bodyPr spcFirstLastPara="1" wrap="square" lIns="91425" tIns="45700" rIns="91425" bIns="45700" anchor="t" anchorCtr="0">
            <a:spAutoFit/>
          </a:bodyPr>
          <a:lstStyle/>
          <a:p>
            <a:pPr>
              <a:buClr>
                <a:srgbClr val="2A65AF"/>
              </a:buClr>
              <a:buSzPts val="2400"/>
            </a:pPr>
            <a:r>
              <a:rPr lang="it-IT" sz="2400" b="1" i="0" u="none" strike="noStrike" cap="none" dirty="0" err="1">
                <a:solidFill>
                  <a:srgbClr val="2A65AF"/>
                </a:solidFill>
                <a:latin typeface="Calibri"/>
                <a:ea typeface="Calibri"/>
                <a:cs typeface="Calibri"/>
                <a:sym typeface="Calibri"/>
              </a:rPr>
              <a:t>Number</a:t>
            </a:r>
            <a:r>
              <a:rPr lang="it-IT" sz="2400" b="1" i="0" u="none" strike="noStrike" cap="none" dirty="0">
                <a:solidFill>
                  <a:srgbClr val="2A65AF"/>
                </a:solidFill>
                <a:latin typeface="Calibri"/>
                <a:ea typeface="Calibri"/>
                <a:cs typeface="Calibri"/>
                <a:sym typeface="Calibri"/>
              </a:rPr>
              <a:t> of </a:t>
            </a:r>
            <a:r>
              <a:rPr lang="it-IT" sz="2400" b="1" dirty="0" err="1">
                <a:solidFill>
                  <a:srgbClr val="2A65AF"/>
                </a:solidFill>
                <a:latin typeface="Calibri"/>
                <a:ea typeface="Calibri"/>
                <a:cs typeface="Calibri"/>
                <a:sym typeface="Calibri"/>
              </a:rPr>
              <a:t>landslides</a:t>
            </a:r>
            <a:r>
              <a:rPr lang="it-IT" sz="2400" b="1" dirty="0">
                <a:solidFill>
                  <a:srgbClr val="2A65AF"/>
                </a:solidFill>
                <a:latin typeface="Calibri"/>
                <a:ea typeface="Calibri"/>
                <a:cs typeface="Calibri"/>
                <a:sym typeface="Calibri"/>
              </a:rPr>
              <a:t> by </a:t>
            </a:r>
            <a:r>
              <a:rPr lang="it-IT" sz="2400" b="1" dirty="0" err="1">
                <a:solidFill>
                  <a:srgbClr val="2A65AF"/>
                </a:solidFill>
                <a:latin typeface="Calibri"/>
                <a:ea typeface="Calibri"/>
                <a:cs typeface="Calibri"/>
                <a:sym typeface="Calibri"/>
              </a:rPr>
              <a:t>semester</a:t>
            </a:r>
            <a:endParaRPr lang="it-IT" sz="2400" b="1" i="0" u="none" strike="noStrike" cap="none" dirty="0">
              <a:solidFill>
                <a:srgbClr val="2A65AF"/>
              </a:solidFill>
              <a:latin typeface="Calibri"/>
              <a:ea typeface="Calibri"/>
              <a:cs typeface="Calibri"/>
              <a:sym typeface="Calibri"/>
            </a:endParaRPr>
          </a:p>
        </p:txBody>
      </p:sp>
      <p:sp>
        <p:nvSpPr>
          <p:cNvPr id="4" name="Google Shape;167;p9">
            <a:extLst>
              <a:ext uri="{FF2B5EF4-FFF2-40B4-BE49-F238E27FC236}">
                <a16:creationId xmlns:a16="http://schemas.microsoft.com/office/drawing/2014/main" id="{9DD78C9C-C266-92F4-D36B-F9F91561C6A7}"/>
              </a:ext>
            </a:extLst>
          </p:cNvPr>
          <p:cNvSpPr txBox="1"/>
          <p:nvPr/>
        </p:nvSpPr>
        <p:spPr>
          <a:xfrm>
            <a:off x="217309" y="1139632"/>
            <a:ext cx="4553418" cy="461624"/>
          </a:xfrm>
          <a:prstGeom prst="rect">
            <a:avLst/>
          </a:prstGeom>
          <a:noFill/>
          <a:ln>
            <a:noFill/>
          </a:ln>
        </p:spPr>
        <p:txBody>
          <a:bodyPr spcFirstLastPara="1" wrap="square" lIns="91425" tIns="45700" rIns="91425" bIns="45700" anchor="t" anchorCtr="0">
            <a:spAutoFit/>
          </a:bodyPr>
          <a:lstStyle/>
          <a:p>
            <a:pPr>
              <a:buClr>
                <a:srgbClr val="2A65AF"/>
              </a:buClr>
              <a:buSzPts val="2400"/>
            </a:pPr>
            <a:r>
              <a:rPr lang="it-IT" sz="2400" b="1" i="0" u="none" strike="noStrike" cap="none" dirty="0" err="1">
                <a:solidFill>
                  <a:srgbClr val="2A65AF"/>
                </a:solidFill>
                <a:latin typeface="Calibri"/>
                <a:ea typeface="Calibri"/>
                <a:cs typeface="Calibri"/>
                <a:sym typeface="Calibri"/>
              </a:rPr>
              <a:t>Number</a:t>
            </a:r>
            <a:r>
              <a:rPr lang="it-IT" sz="2400" b="1" i="0" u="none" strike="noStrike" cap="none" dirty="0">
                <a:solidFill>
                  <a:srgbClr val="2A65AF"/>
                </a:solidFill>
                <a:latin typeface="Calibri"/>
                <a:ea typeface="Calibri"/>
                <a:cs typeface="Calibri"/>
                <a:sym typeface="Calibri"/>
              </a:rPr>
              <a:t> of floods by </a:t>
            </a:r>
            <a:r>
              <a:rPr lang="it-IT" sz="2400" b="1" i="0" u="none" strike="noStrike" cap="none" dirty="0" err="1">
                <a:solidFill>
                  <a:srgbClr val="2A65AF"/>
                </a:solidFill>
                <a:latin typeface="Calibri"/>
                <a:ea typeface="Calibri"/>
                <a:cs typeface="Calibri"/>
                <a:sym typeface="Calibri"/>
              </a:rPr>
              <a:t>semester</a:t>
            </a:r>
            <a:endParaRPr lang="it-IT" sz="2400" b="1" i="0" u="none" strike="noStrike" cap="none" dirty="0">
              <a:solidFill>
                <a:srgbClr val="2A65AF"/>
              </a:solidFill>
              <a:latin typeface="Calibri"/>
              <a:ea typeface="Calibri"/>
              <a:cs typeface="Calibri"/>
              <a:sym typeface="Calibri"/>
            </a:endParaRPr>
          </a:p>
        </p:txBody>
      </p:sp>
    </p:spTree>
    <p:extLst>
      <p:ext uri="{BB962C8B-B14F-4D97-AF65-F5344CB8AC3E}">
        <p14:creationId xmlns:p14="http://schemas.microsoft.com/office/powerpoint/2010/main" val="33675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84" name="Google Shape;184;p12"/>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pic>
        <p:nvPicPr>
          <p:cNvPr id="186" name="Google Shape;186;p12"/>
          <p:cNvPicPr preferRelativeResize="0"/>
          <p:nvPr/>
        </p:nvPicPr>
        <p:blipFill>
          <a:blip r:embed="rId3">
            <a:alphaModFix/>
          </a:blip>
          <a:stretch>
            <a:fillRect/>
          </a:stretch>
        </p:blipFill>
        <p:spPr>
          <a:xfrm>
            <a:off x="2502186" y="1337187"/>
            <a:ext cx="5409277" cy="4540797"/>
          </a:xfrm>
          <a:prstGeom prst="rect">
            <a:avLst/>
          </a:prstGeom>
          <a:noFill/>
          <a:ln>
            <a:noFill/>
          </a:ln>
        </p:spPr>
      </p:pic>
      <p:sp>
        <p:nvSpPr>
          <p:cNvPr id="188" name="Google Shape;188;p12"/>
          <p:cNvSpPr txBox="1"/>
          <p:nvPr/>
        </p:nvSpPr>
        <p:spPr>
          <a:xfrm>
            <a:off x="478975" y="5760000"/>
            <a:ext cx="945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600" b="1">
                <a:solidFill>
                  <a:schemeClr val="dk1"/>
                </a:solidFill>
                <a:latin typeface="Titillium Web"/>
                <a:ea typeface="Titillium Web"/>
                <a:cs typeface="Titillium Web"/>
                <a:sym typeface="Titillium Web"/>
              </a:rPr>
              <a:t>Source: </a:t>
            </a:r>
            <a:r>
              <a:rPr lang="it-IT" sz="1600">
                <a:solidFill>
                  <a:schemeClr val="dk1"/>
                </a:solidFill>
                <a:latin typeface="Titillium Web"/>
                <a:ea typeface="Titillium Web"/>
                <a:cs typeface="Titillium Web"/>
                <a:sym typeface="Titillium Web"/>
              </a:rPr>
              <a:t>ISPRA environmental data yearbook - data on floods and landslides, authors’ elaboration</a:t>
            </a:r>
            <a:endParaRPr>
              <a:latin typeface="Titillium Web"/>
              <a:ea typeface="Titillium Web"/>
              <a:cs typeface="Titillium Web"/>
              <a:sym typeface="Titillium We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94" name="Google Shape;194;p13"/>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97" name="Google Shape;197;p13"/>
          <p:cNvSpPr txBox="1"/>
          <p:nvPr/>
        </p:nvSpPr>
        <p:spPr>
          <a:xfrm>
            <a:off x="586395" y="1178597"/>
            <a:ext cx="754828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err="1">
                <a:solidFill>
                  <a:srgbClr val="000000"/>
                </a:solidFill>
                <a:latin typeface="Titillium Web"/>
                <a:ea typeface="Titillium Web"/>
                <a:cs typeface="Titillium Web"/>
                <a:sym typeface="Titillium Web"/>
              </a:rPr>
              <a:t>Number</a:t>
            </a:r>
            <a:r>
              <a:rPr lang="it-IT" sz="1800" b="1" i="0" u="none" strike="noStrike" cap="none" dirty="0">
                <a:solidFill>
                  <a:srgbClr val="000000"/>
                </a:solidFill>
                <a:latin typeface="Titillium Web"/>
                <a:ea typeface="Titillium Web"/>
                <a:cs typeface="Titillium Web"/>
                <a:sym typeface="Titillium Web"/>
              </a:rPr>
              <a:t> of </a:t>
            </a:r>
            <a:r>
              <a:rPr lang="it-IT" sz="1800" b="1" i="0" u="none" strike="noStrike" cap="none" dirty="0" err="1">
                <a:solidFill>
                  <a:srgbClr val="000000"/>
                </a:solidFill>
                <a:latin typeface="Titillium Web"/>
                <a:ea typeface="Titillium Web"/>
                <a:cs typeface="Titillium Web"/>
                <a:sym typeface="Titillium Web"/>
              </a:rPr>
              <a:t>landslides</a:t>
            </a:r>
            <a:r>
              <a:rPr lang="it-IT" sz="1800" b="1" i="0" u="none" strike="noStrike" cap="none" dirty="0">
                <a:solidFill>
                  <a:srgbClr val="000000"/>
                </a:solidFill>
                <a:latin typeface="Titillium Web"/>
                <a:ea typeface="Titillium Web"/>
                <a:cs typeface="Titillium Web"/>
                <a:sym typeface="Titillium Web"/>
              </a:rPr>
              <a:t> by </a:t>
            </a:r>
            <a:r>
              <a:rPr lang="it-IT" sz="1800" b="1" i="0" u="none" strike="noStrike" cap="none" dirty="0" err="1">
                <a:solidFill>
                  <a:srgbClr val="000000"/>
                </a:solidFill>
                <a:latin typeface="Titillium Web"/>
                <a:ea typeface="Titillium Web"/>
                <a:cs typeface="Titillium Web"/>
                <a:sym typeface="Titillium Web"/>
              </a:rPr>
              <a:t>region</a:t>
            </a:r>
            <a:r>
              <a:rPr lang="it-IT" sz="1800" b="1" i="0" u="none" strike="noStrike" cap="none" dirty="0">
                <a:solidFill>
                  <a:srgbClr val="000000"/>
                </a:solidFill>
                <a:latin typeface="Titillium Web"/>
                <a:ea typeface="Titillium Web"/>
                <a:cs typeface="Titillium Web"/>
                <a:sym typeface="Titillium Web"/>
              </a:rPr>
              <a:t> (2018-2020)</a:t>
            </a:r>
            <a:endParaRPr dirty="0">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endParaRPr>
          </a:p>
        </p:txBody>
      </p:sp>
      <p:pic>
        <p:nvPicPr>
          <p:cNvPr id="198" name="Google Shape;198;p13"/>
          <p:cNvPicPr preferRelativeResize="0"/>
          <p:nvPr/>
        </p:nvPicPr>
        <p:blipFill>
          <a:blip r:embed="rId3">
            <a:alphaModFix/>
          </a:blip>
          <a:stretch>
            <a:fillRect/>
          </a:stretch>
        </p:blipFill>
        <p:spPr>
          <a:xfrm>
            <a:off x="1231854" y="1515035"/>
            <a:ext cx="6902822" cy="4306276"/>
          </a:xfrm>
          <a:prstGeom prst="rect">
            <a:avLst/>
          </a:prstGeom>
          <a:noFill/>
          <a:ln>
            <a:noFill/>
          </a:ln>
        </p:spPr>
      </p:pic>
      <p:sp>
        <p:nvSpPr>
          <p:cNvPr id="2" name="Google Shape;197;p13">
            <a:extLst>
              <a:ext uri="{FF2B5EF4-FFF2-40B4-BE49-F238E27FC236}">
                <a16:creationId xmlns:a16="http://schemas.microsoft.com/office/drawing/2014/main" id="{BF24AD09-FD87-5887-943A-9203483017C8}"/>
              </a:ext>
            </a:extLst>
          </p:cNvPr>
          <p:cNvSpPr txBox="1"/>
          <p:nvPr/>
        </p:nvSpPr>
        <p:spPr>
          <a:xfrm>
            <a:off x="1231854" y="5790535"/>
            <a:ext cx="8889299"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600" b="1" dirty="0">
                <a:solidFill>
                  <a:schemeClr val="dk1"/>
                </a:solidFill>
                <a:latin typeface="Titillium Web"/>
                <a:ea typeface="Titillium Web"/>
                <a:cs typeface="Titillium Web"/>
                <a:sym typeface="Titillium Web"/>
              </a:rPr>
              <a:t>Source: </a:t>
            </a:r>
            <a:r>
              <a:rPr lang="it-IT" sz="1600" dirty="0">
                <a:solidFill>
                  <a:schemeClr val="dk1"/>
                </a:solidFill>
                <a:latin typeface="Titillium Web"/>
                <a:ea typeface="Titillium Web"/>
                <a:cs typeface="Titillium Web"/>
                <a:sym typeface="Titillium Web"/>
              </a:rPr>
              <a:t>ISPRA </a:t>
            </a:r>
            <a:r>
              <a:rPr lang="it-IT" sz="1600" dirty="0" err="1">
                <a:solidFill>
                  <a:schemeClr val="dk1"/>
                </a:solidFill>
                <a:latin typeface="Titillium Web"/>
                <a:ea typeface="Titillium Web"/>
                <a:cs typeface="Titillium Web"/>
                <a:sym typeface="Titillium Web"/>
              </a:rPr>
              <a:t>environmental</a:t>
            </a:r>
            <a:r>
              <a:rPr lang="it-IT" sz="1600" dirty="0">
                <a:solidFill>
                  <a:schemeClr val="dk1"/>
                </a:solidFill>
                <a:latin typeface="Titillium Web"/>
                <a:ea typeface="Titillium Web"/>
                <a:cs typeface="Titillium Web"/>
                <a:sym typeface="Titillium Web"/>
              </a:rPr>
              <a:t> data </a:t>
            </a:r>
            <a:r>
              <a:rPr lang="it-IT" sz="1600" dirty="0" err="1">
                <a:solidFill>
                  <a:schemeClr val="dk1"/>
                </a:solidFill>
                <a:latin typeface="Titillium Web"/>
                <a:ea typeface="Titillium Web"/>
                <a:cs typeface="Titillium Web"/>
                <a:sym typeface="Titillium Web"/>
              </a:rPr>
              <a:t>yearbook</a:t>
            </a:r>
            <a:r>
              <a:rPr lang="it-IT" sz="1600" dirty="0">
                <a:solidFill>
                  <a:schemeClr val="dk1"/>
                </a:solidFill>
                <a:latin typeface="Titillium Web"/>
                <a:ea typeface="Titillium Web"/>
                <a:cs typeface="Titillium Web"/>
                <a:sym typeface="Titillium Web"/>
              </a:rPr>
              <a:t> - data on </a:t>
            </a:r>
            <a:r>
              <a:rPr lang="it-IT" sz="1600" dirty="0" err="1">
                <a:solidFill>
                  <a:schemeClr val="dk1"/>
                </a:solidFill>
                <a:latin typeface="Titillium Web"/>
                <a:ea typeface="Titillium Web"/>
                <a:cs typeface="Titillium Web"/>
                <a:sym typeface="Titillium Web"/>
              </a:rPr>
              <a:t>landslides</a:t>
            </a:r>
            <a:r>
              <a:rPr lang="it-IT" sz="1600" dirty="0">
                <a:solidFill>
                  <a:schemeClr val="dk1"/>
                </a:solidFill>
                <a:latin typeface="Titillium Web"/>
                <a:ea typeface="Titillium Web"/>
                <a:cs typeface="Titillium Web"/>
                <a:sym typeface="Titillium Web"/>
              </a:rPr>
              <a:t>, </a:t>
            </a:r>
            <a:r>
              <a:rPr lang="it-IT" sz="1600" dirty="0" err="1">
                <a:solidFill>
                  <a:schemeClr val="dk1"/>
                </a:solidFill>
                <a:latin typeface="Titillium Web"/>
                <a:ea typeface="Titillium Web"/>
                <a:cs typeface="Titillium Web"/>
                <a:sym typeface="Titillium Web"/>
              </a:rPr>
              <a:t>authors</a:t>
            </a:r>
            <a:r>
              <a:rPr lang="it-IT" sz="1600" dirty="0">
                <a:solidFill>
                  <a:schemeClr val="dk1"/>
                </a:solidFill>
                <a:latin typeface="Titillium Web"/>
                <a:ea typeface="Titillium Web"/>
                <a:cs typeface="Titillium Web"/>
                <a:sym typeface="Titillium Web"/>
              </a:rPr>
              <a:t>’ </a:t>
            </a:r>
            <a:r>
              <a:rPr lang="it-IT" sz="1600" dirty="0" err="1">
                <a:solidFill>
                  <a:schemeClr val="dk1"/>
                </a:solidFill>
                <a:latin typeface="Titillium Web"/>
                <a:ea typeface="Titillium Web"/>
                <a:cs typeface="Titillium Web"/>
                <a:sym typeface="Titillium Web"/>
              </a:rPr>
              <a:t>elaboration</a:t>
            </a:r>
            <a:endParaRPr dirty="0">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94" name="Google Shape;194;p13"/>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97" name="Google Shape;197;p13"/>
          <p:cNvSpPr txBox="1"/>
          <p:nvPr/>
        </p:nvSpPr>
        <p:spPr>
          <a:xfrm>
            <a:off x="586395" y="1178597"/>
            <a:ext cx="754828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err="1">
                <a:solidFill>
                  <a:srgbClr val="000000"/>
                </a:solidFill>
                <a:latin typeface="Titillium Web"/>
                <a:ea typeface="Titillium Web"/>
                <a:cs typeface="Titillium Web"/>
                <a:sym typeface="Titillium Web"/>
              </a:rPr>
              <a:t>Number</a:t>
            </a:r>
            <a:r>
              <a:rPr lang="it-IT" sz="1800" b="1" i="0" u="none" strike="noStrike" cap="none" dirty="0">
                <a:solidFill>
                  <a:srgbClr val="000000"/>
                </a:solidFill>
                <a:latin typeface="Titillium Web"/>
                <a:ea typeface="Titillium Web"/>
                <a:cs typeface="Titillium Web"/>
                <a:sym typeface="Titillium Web"/>
              </a:rPr>
              <a:t> of floods by </a:t>
            </a:r>
            <a:r>
              <a:rPr lang="it-IT" sz="1800" b="1" i="0" u="none" strike="noStrike" cap="none" dirty="0" err="1">
                <a:solidFill>
                  <a:srgbClr val="000000"/>
                </a:solidFill>
                <a:latin typeface="Titillium Web"/>
                <a:ea typeface="Titillium Web"/>
                <a:cs typeface="Titillium Web"/>
                <a:sym typeface="Titillium Web"/>
              </a:rPr>
              <a:t>region</a:t>
            </a:r>
            <a:r>
              <a:rPr lang="it-IT" sz="1800" b="1" i="0" u="none" strike="noStrike" cap="none" dirty="0">
                <a:solidFill>
                  <a:srgbClr val="000000"/>
                </a:solidFill>
                <a:latin typeface="Titillium Web"/>
                <a:ea typeface="Titillium Web"/>
                <a:cs typeface="Titillium Web"/>
                <a:sym typeface="Titillium Web"/>
              </a:rPr>
              <a:t> (2018-2020)</a:t>
            </a:r>
            <a:endParaRPr dirty="0">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endParaRPr>
          </a:p>
        </p:txBody>
      </p:sp>
      <p:sp>
        <p:nvSpPr>
          <p:cNvPr id="2" name="Google Shape;197;p13">
            <a:extLst>
              <a:ext uri="{FF2B5EF4-FFF2-40B4-BE49-F238E27FC236}">
                <a16:creationId xmlns:a16="http://schemas.microsoft.com/office/drawing/2014/main" id="{BF24AD09-FD87-5887-943A-9203483017C8}"/>
              </a:ext>
            </a:extLst>
          </p:cNvPr>
          <p:cNvSpPr txBox="1"/>
          <p:nvPr/>
        </p:nvSpPr>
        <p:spPr>
          <a:xfrm>
            <a:off x="1231854" y="5790535"/>
            <a:ext cx="8889299"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600" b="1" dirty="0">
                <a:solidFill>
                  <a:schemeClr val="dk1"/>
                </a:solidFill>
                <a:latin typeface="Titillium Web"/>
                <a:ea typeface="Titillium Web"/>
                <a:cs typeface="Titillium Web"/>
                <a:sym typeface="Titillium Web"/>
              </a:rPr>
              <a:t>Source: </a:t>
            </a:r>
            <a:r>
              <a:rPr lang="it-IT" sz="1600" dirty="0">
                <a:solidFill>
                  <a:schemeClr val="dk1"/>
                </a:solidFill>
                <a:latin typeface="Titillium Web"/>
                <a:ea typeface="Titillium Web"/>
                <a:cs typeface="Titillium Web"/>
                <a:sym typeface="Titillium Web"/>
              </a:rPr>
              <a:t>ISPRA </a:t>
            </a:r>
            <a:r>
              <a:rPr lang="it-IT" sz="1600" dirty="0" err="1">
                <a:solidFill>
                  <a:schemeClr val="dk1"/>
                </a:solidFill>
                <a:latin typeface="Titillium Web"/>
                <a:ea typeface="Titillium Web"/>
                <a:cs typeface="Titillium Web"/>
                <a:sym typeface="Titillium Web"/>
              </a:rPr>
              <a:t>environmental</a:t>
            </a:r>
            <a:r>
              <a:rPr lang="it-IT" sz="1600" dirty="0">
                <a:solidFill>
                  <a:schemeClr val="dk1"/>
                </a:solidFill>
                <a:latin typeface="Titillium Web"/>
                <a:ea typeface="Titillium Web"/>
                <a:cs typeface="Titillium Web"/>
                <a:sym typeface="Titillium Web"/>
              </a:rPr>
              <a:t> data </a:t>
            </a:r>
            <a:r>
              <a:rPr lang="it-IT" sz="1600" dirty="0" err="1">
                <a:solidFill>
                  <a:schemeClr val="dk1"/>
                </a:solidFill>
                <a:latin typeface="Titillium Web"/>
                <a:ea typeface="Titillium Web"/>
                <a:cs typeface="Titillium Web"/>
                <a:sym typeface="Titillium Web"/>
              </a:rPr>
              <a:t>yearbook</a:t>
            </a:r>
            <a:r>
              <a:rPr lang="it-IT" sz="1600" dirty="0">
                <a:solidFill>
                  <a:schemeClr val="dk1"/>
                </a:solidFill>
                <a:latin typeface="Titillium Web"/>
                <a:ea typeface="Titillium Web"/>
                <a:cs typeface="Titillium Web"/>
                <a:sym typeface="Titillium Web"/>
              </a:rPr>
              <a:t> - data on floods, </a:t>
            </a:r>
            <a:r>
              <a:rPr lang="it-IT" sz="1600" dirty="0" err="1">
                <a:solidFill>
                  <a:schemeClr val="dk1"/>
                </a:solidFill>
                <a:latin typeface="Titillium Web"/>
                <a:ea typeface="Titillium Web"/>
                <a:cs typeface="Titillium Web"/>
                <a:sym typeface="Titillium Web"/>
              </a:rPr>
              <a:t>authors</a:t>
            </a:r>
            <a:r>
              <a:rPr lang="it-IT" sz="1600" dirty="0">
                <a:solidFill>
                  <a:schemeClr val="dk1"/>
                </a:solidFill>
                <a:latin typeface="Titillium Web"/>
                <a:ea typeface="Titillium Web"/>
                <a:cs typeface="Titillium Web"/>
                <a:sym typeface="Titillium Web"/>
              </a:rPr>
              <a:t>’ </a:t>
            </a:r>
            <a:r>
              <a:rPr lang="it-IT" sz="1600" dirty="0" err="1">
                <a:solidFill>
                  <a:schemeClr val="dk1"/>
                </a:solidFill>
                <a:latin typeface="Titillium Web"/>
                <a:ea typeface="Titillium Web"/>
                <a:cs typeface="Titillium Web"/>
                <a:sym typeface="Titillium Web"/>
              </a:rPr>
              <a:t>elaboration</a:t>
            </a:r>
            <a:endParaRPr dirty="0">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endParaRPr>
          </a:p>
        </p:txBody>
      </p:sp>
      <p:pic>
        <p:nvPicPr>
          <p:cNvPr id="3" name="Google Shape;208;p14">
            <a:extLst>
              <a:ext uri="{FF2B5EF4-FFF2-40B4-BE49-F238E27FC236}">
                <a16:creationId xmlns:a16="http://schemas.microsoft.com/office/drawing/2014/main" id="{23AAA698-E5EF-52CA-1449-D8DE6533A4B8}"/>
              </a:ext>
            </a:extLst>
          </p:cNvPr>
          <p:cNvPicPr preferRelativeResize="0"/>
          <p:nvPr/>
        </p:nvPicPr>
        <p:blipFill>
          <a:blip r:embed="rId3">
            <a:alphaModFix/>
          </a:blip>
          <a:stretch>
            <a:fillRect/>
          </a:stretch>
        </p:blipFill>
        <p:spPr>
          <a:xfrm>
            <a:off x="995082" y="1506071"/>
            <a:ext cx="8328212" cy="4264129"/>
          </a:xfrm>
          <a:prstGeom prst="rect">
            <a:avLst/>
          </a:prstGeom>
          <a:noFill/>
          <a:ln>
            <a:noFill/>
          </a:ln>
        </p:spPr>
      </p:pic>
    </p:spTree>
    <p:extLst>
      <p:ext uri="{BB962C8B-B14F-4D97-AF65-F5344CB8AC3E}">
        <p14:creationId xmlns:p14="http://schemas.microsoft.com/office/powerpoint/2010/main" val="54351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916857f1d9_0_1"/>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ctr" rtl="0">
              <a:spcBef>
                <a:spcPts val="0"/>
              </a:spcBef>
              <a:spcAft>
                <a:spcPts val="0"/>
              </a:spcAft>
              <a:buNone/>
            </a:pPr>
            <a:r>
              <a:rPr lang="it-IT" dirty="0" err="1"/>
              <a:t>Research</a:t>
            </a:r>
            <a:r>
              <a:rPr lang="it-IT" dirty="0"/>
              <a:t> group</a:t>
            </a:r>
            <a:endParaRPr dirty="0"/>
          </a:p>
        </p:txBody>
      </p:sp>
      <p:sp>
        <p:nvSpPr>
          <p:cNvPr id="94" name="Google Shape;94;g2916857f1d9_0_1"/>
          <p:cNvSpPr txBox="1">
            <a:spLocks noGrp="1"/>
          </p:cNvSpPr>
          <p:nvPr>
            <p:ph type="body" idx="1"/>
          </p:nvPr>
        </p:nvSpPr>
        <p:spPr>
          <a:xfrm>
            <a:off x="838200" y="2291137"/>
            <a:ext cx="10515600" cy="3885900"/>
          </a:xfrm>
          <a:prstGeom prst="rect">
            <a:avLst/>
          </a:prstGeom>
        </p:spPr>
        <p:txBody>
          <a:bodyPr spcFirstLastPara="1" wrap="square" lIns="45700" tIns="45700" rIns="45700" bIns="45700" anchor="t" anchorCtr="0">
            <a:normAutofit/>
          </a:bodyPr>
          <a:lstStyle/>
          <a:p>
            <a:pPr marL="0" lvl="0" indent="0" algn="l" rtl="0">
              <a:spcBef>
                <a:spcPts val="1000"/>
              </a:spcBef>
              <a:spcAft>
                <a:spcPts val="0"/>
              </a:spcAft>
              <a:buNone/>
            </a:pPr>
            <a:r>
              <a:rPr lang="it-IT" dirty="0">
                <a:solidFill>
                  <a:srgbClr val="B27F47"/>
                </a:solidFill>
                <a:latin typeface="Titillium Web SemiBold"/>
                <a:cs typeface="Titillium Web SemiBold"/>
                <a:sym typeface="Titillium Web SemiBold"/>
              </a:rPr>
              <a:t>UNIBG Team</a:t>
            </a:r>
          </a:p>
          <a:p>
            <a:pPr marL="0" lvl="0" indent="0" algn="l" rtl="0">
              <a:spcBef>
                <a:spcPts val="1000"/>
              </a:spcBef>
              <a:spcAft>
                <a:spcPts val="0"/>
              </a:spcAft>
              <a:buNone/>
            </a:pPr>
            <a:r>
              <a:rPr lang="it-IT" dirty="0"/>
              <a:t>Piera Bello					</a:t>
            </a:r>
            <a:endParaRPr dirty="0"/>
          </a:p>
          <a:p>
            <a:pPr marL="0" lvl="0" indent="0" algn="l" rtl="0">
              <a:spcBef>
                <a:spcPts val="1000"/>
              </a:spcBef>
              <a:spcAft>
                <a:spcPts val="0"/>
              </a:spcAft>
              <a:buNone/>
            </a:pPr>
            <a:r>
              <a:rPr lang="it-IT" dirty="0">
                <a:solidFill>
                  <a:schemeClr val="dk1"/>
                </a:solidFill>
              </a:rPr>
              <a:t>Annalisa Cristini				</a:t>
            </a:r>
          </a:p>
          <a:p>
            <a:pPr marL="0" lvl="0" indent="0" algn="l" rtl="0">
              <a:spcBef>
                <a:spcPts val="1000"/>
              </a:spcBef>
              <a:spcAft>
                <a:spcPts val="0"/>
              </a:spcAft>
              <a:buNone/>
            </a:pPr>
            <a:r>
              <a:rPr lang="it-IT" dirty="0">
                <a:solidFill>
                  <a:schemeClr val="dk1"/>
                </a:solidFill>
              </a:rPr>
              <a:t>Maria Cristina Barbieri Goes 		</a:t>
            </a:r>
          </a:p>
          <a:p>
            <a:pPr marL="0" lvl="0" indent="0" algn="l" rtl="0">
              <a:spcBef>
                <a:spcPts val="1000"/>
              </a:spcBef>
              <a:spcAft>
                <a:spcPts val="0"/>
              </a:spcAft>
              <a:buNone/>
            </a:pPr>
            <a:r>
              <a:rPr lang="it-IT" dirty="0">
                <a:solidFill>
                  <a:schemeClr val="dk1"/>
                </a:solidFill>
              </a:rPr>
              <a:t>Federica Origo				</a:t>
            </a:r>
          </a:p>
          <a:p>
            <a:pPr marL="0" lvl="0" indent="0" algn="l" rtl="0">
              <a:spcBef>
                <a:spcPts val="1000"/>
              </a:spcBef>
              <a:spcAft>
                <a:spcPts val="0"/>
              </a:spcAft>
              <a:buClr>
                <a:schemeClr val="dk1"/>
              </a:buClr>
              <a:buSzPts val="1100"/>
              <a:buFont typeface="Arial"/>
              <a:buNone/>
            </a:pPr>
            <a:endParaRPr lang="it-IT" dirty="0">
              <a:solidFill>
                <a:schemeClr val="dk1"/>
              </a:solidFill>
            </a:endParaRPr>
          </a:p>
          <a:p>
            <a:pPr marL="0" lvl="0" indent="0" algn="l" rtl="0">
              <a:spcBef>
                <a:spcPts val="1000"/>
              </a:spcBef>
              <a:spcAft>
                <a:spcPts val="0"/>
              </a:spcAft>
              <a:buClr>
                <a:schemeClr val="dk1"/>
              </a:buClr>
              <a:buSzPts val="1100"/>
              <a:buFont typeface="Arial"/>
              <a:buNone/>
            </a:pPr>
            <a:r>
              <a:rPr lang="it-IT" dirty="0">
                <a:solidFill>
                  <a:schemeClr val="dk1"/>
                </a:solidFill>
              </a:rPr>
              <a:t>In touch with Prometeia and ANIA for </a:t>
            </a:r>
            <a:r>
              <a:rPr lang="it-IT" dirty="0" err="1">
                <a:solidFill>
                  <a:schemeClr val="dk1"/>
                </a:solidFill>
              </a:rPr>
              <a:t>collaborations</a:t>
            </a:r>
            <a:endParaRPr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92360f9a07_0_0"/>
          <p:cNvSpPr txBox="1"/>
          <p:nvPr/>
        </p:nvSpPr>
        <p:spPr>
          <a:xfrm>
            <a:off x="6758466" y="6426382"/>
            <a:ext cx="5225700" cy="3078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14" name="Google Shape;214;g292360f9a07_0_0"/>
          <p:cNvSpPr txBox="1"/>
          <p:nvPr/>
        </p:nvSpPr>
        <p:spPr>
          <a:xfrm>
            <a:off x="6758466" y="6426382"/>
            <a:ext cx="5225700" cy="3078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16" name="Google Shape;216;g292360f9a07_0_0"/>
          <p:cNvSpPr txBox="1"/>
          <p:nvPr/>
        </p:nvSpPr>
        <p:spPr>
          <a:xfrm>
            <a:off x="478971" y="6057074"/>
            <a:ext cx="609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a:p>
        </p:txBody>
      </p:sp>
      <p:sp>
        <p:nvSpPr>
          <p:cNvPr id="217" name="Google Shape;217;g292360f9a07_0_0"/>
          <p:cNvSpPr txBox="1"/>
          <p:nvPr/>
        </p:nvSpPr>
        <p:spPr>
          <a:xfrm>
            <a:off x="310800" y="5877076"/>
            <a:ext cx="5785200" cy="8155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br>
              <a:rPr lang="it-IT" sz="1600" b="1" dirty="0">
                <a:solidFill>
                  <a:schemeClr val="dk1"/>
                </a:solidFill>
                <a:latin typeface="Titillium Web"/>
                <a:ea typeface="Titillium Web"/>
                <a:cs typeface="Titillium Web"/>
                <a:sym typeface="Titillium Web"/>
              </a:rPr>
            </a:br>
            <a:r>
              <a:rPr lang="it-IT" sz="1500" b="1" dirty="0">
                <a:solidFill>
                  <a:schemeClr val="dk1"/>
                </a:solidFill>
                <a:latin typeface="Titillium Web"/>
                <a:ea typeface="Titillium Web"/>
                <a:cs typeface="Titillium Web"/>
                <a:sym typeface="Titillium Web"/>
              </a:rPr>
              <a:t>Source: </a:t>
            </a:r>
            <a:r>
              <a:rPr lang="it-IT" sz="1500" dirty="0">
                <a:solidFill>
                  <a:schemeClr val="dk1"/>
                </a:solidFill>
                <a:latin typeface="Titillium Web"/>
                <a:ea typeface="Titillium Web"/>
                <a:cs typeface="Titillium Web"/>
                <a:sym typeface="Titillium Web"/>
              </a:rPr>
              <a:t>Mosaicatura ISPRA 2020, </a:t>
            </a:r>
            <a:r>
              <a:rPr lang="it-IT" sz="1500" dirty="0" err="1">
                <a:solidFill>
                  <a:schemeClr val="dk1"/>
                </a:solidFill>
                <a:latin typeface="Titillium Web"/>
                <a:ea typeface="Titillium Web"/>
                <a:cs typeface="Titillium Web"/>
                <a:sym typeface="Titillium Web"/>
              </a:rPr>
              <a:t>authors</a:t>
            </a:r>
            <a:r>
              <a:rPr lang="it-IT" sz="1500" dirty="0">
                <a:solidFill>
                  <a:schemeClr val="dk1"/>
                </a:solidFill>
                <a:latin typeface="Titillium Web"/>
                <a:ea typeface="Titillium Web"/>
                <a:cs typeface="Titillium Web"/>
                <a:sym typeface="Titillium Web"/>
              </a:rPr>
              <a:t>’ </a:t>
            </a:r>
            <a:r>
              <a:rPr lang="it-IT" sz="1500" dirty="0" err="1">
                <a:solidFill>
                  <a:schemeClr val="dk1"/>
                </a:solidFill>
                <a:latin typeface="Titillium Web"/>
                <a:ea typeface="Titillium Web"/>
                <a:cs typeface="Titillium Web"/>
                <a:sym typeface="Titillium Web"/>
              </a:rPr>
              <a:t>elaboration</a:t>
            </a:r>
            <a:r>
              <a:rPr lang="it-IT" sz="1500" dirty="0">
                <a:solidFill>
                  <a:schemeClr val="dk1"/>
                </a:solidFill>
                <a:latin typeface="Titillium Web"/>
                <a:ea typeface="Titillium Web"/>
                <a:cs typeface="Titillium Web"/>
                <a:sym typeface="Titillium Web"/>
              </a:rPr>
              <a:t> </a:t>
            </a:r>
            <a:br>
              <a:rPr lang="it-IT" sz="1600" dirty="0">
                <a:solidFill>
                  <a:schemeClr val="dk1"/>
                </a:solidFill>
              </a:rPr>
            </a:br>
            <a:endParaRPr sz="1600" dirty="0">
              <a:solidFill>
                <a:schemeClr val="dk1"/>
              </a:solidFill>
            </a:endParaRPr>
          </a:p>
        </p:txBody>
      </p:sp>
      <p:pic>
        <p:nvPicPr>
          <p:cNvPr id="219" name="Google Shape;219;g292360f9a07_0_0"/>
          <p:cNvPicPr preferRelativeResize="0"/>
          <p:nvPr/>
        </p:nvPicPr>
        <p:blipFill rotWithShape="1">
          <a:blip r:embed="rId3">
            <a:alphaModFix/>
          </a:blip>
          <a:srcRect l="19962" r="21718"/>
          <a:stretch/>
        </p:blipFill>
        <p:spPr>
          <a:xfrm>
            <a:off x="148266" y="1282234"/>
            <a:ext cx="5628591" cy="4774840"/>
          </a:xfrm>
          <a:prstGeom prst="rect">
            <a:avLst/>
          </a:prstGeom>
          <a:noFill/>
          <a:ln>
            <a:noFill/>
          </a:ln>
        </p:spPr>
      </p:pic>
      <p:pic>
        <p:nvPicPr>
          <p:cNvPr id="2" name="Google Shape;220;g292360f9a07_0_0">
            <a:extLst>
              <a:ext uri="{FF2B5EF4-FFF2-40B4-BE49-F238E27FC236}">
                <a16:creationId xmlns:a16="http://schemas.microsoft.com/office/drawing/2014/main" id="{2F30EE4D-FFCE-0971-01CD-819220E4BBC3}"/>
              </a:ext>
            </a:extLst>
          </p:cNvPr>
          <p:cNvPicPr preferRelativeResize="0"/>
          <p:nvPr/>
        </p:nvPicPr>
        <p:blipFill rotWithShape="1">
          <a:blip r:embed="rId4">
            <a:alphaModFix/>
          </a:blip>
          <a:srcRect l="19413" r="19766"/>
          <a:stretch/>
        </p:blipFill>
        <p:spPr>
          <a:xfrm>
            <a:off x="6101928" y="1282234"/>
            <a:ext cx="5389581" cy="4978716"/>
          </a:xfrm>
          <a:prstGeom prst="rect">
            <a:avLst/>
          </a:prstGeom>
          <a:noFill/>
          <a:ln>
            <a:noFill/>
          </a:ln>
        </p:spPr>
      </p:pic>
      <p:sp>
        <p:nvSpPr>
          <p:cNvPr id="3" name="TextBox 2">
            <a:extLst>
              <a:ext uri="{FF2B5EF4-FFF2-40B4-BE49-F238E27FC236}">
                <a16:creationId xmlns:a16="http://schemas.microsoft.com/office/drawing/2014/main" id="{5AF63A8B-D860-948A-BABC-C8CFAE3051D9}"/>
              </a:ext>
            </a:extLst>
          </p:cNvPr>
          <p:cNvSpPr txBox="1"/>
          <p:nvPr/>
        </p:nvSpPr>
        <p:spPr>
          <a:xfrm>
            <a:off x="2488016" y="1645920"/>
            <a:ext cx="1430767" cy="954107"/>
          </a:xfrm>
          <a:prstGeom prst="rect">
            <a:avLst/>
          </a:prstGeom>
          <a:noFill/>
        </p:spPr>
        <p:txBody>
          <a:bodyPr wrap="square" rtlCol="0">
            <a:spAutoFit/>
          </a:bodyPr>
          <a:lstStyle/>
          <a:p>
            <a:r>
              <a:rPr lang="en-US" dirty="0"/>
              <a:t>Floodable municipal areas medium risk (%)</a:t>
            </a:r>
          </a:p>
        </p:txBody>
      </p:sp>
      <p:sp>
        <p:nvSpPr>
          <p:cNvPr id="4" name="TextBox 3">
            <a:extLst>
              <a:ext uri="{FF2B5EF4-FFF2-40B4-BE49-F238E27FC236}">
                <a16:creationId xmlns:a16="http://schemas.microsoft.com/office/drawing/2014/main" id="{C797FE66-A484-69EB-7505-98A55C75BECE}"/>
              </a:ext>
            </a:extLst>
          </p:cNvPr>
          <p:cNvSpPr txBox="1"/>
          <p:nvPr/>
        </p:nvSpPr>
        <p:spPr>
          <a:xfrm>
            <a:off x="8297732" y="1645920"/>
            <a:ext cx="1430767" cy="954107"/>
          </a:xfrm>
          <a:prstGeom prst="rect">
            <a:avLst/>
          </a:prstGeom>
          <a:noFill/>
        </p:spPr>
        <p:txBody>
          <a:bodyPr wrap="square" rtlCol="0">
            <a:spAutoFit/>
          </a:bodyPr>
          <a:lstStyle/>
          <a:p>
            <a:r>
              <a:rPr lang="en-US" dirty="0"/>
              <a:t>Very high and high landslide-risk municipal areas (%)</a:t>
            </a:r>
          </a:p>
        </p:txBody>
      </p:sp>
      <p:sp>
        <p:nvSpPr>
          <p:cNvPr id="5" name="Google Shape;221;g292360f9a07_0_0">
            <a:extLst>
              <a:ext uri="{FF2B5EF4-FFF2-40B4-BE49-F238E27FC236}">
                <a16:creationId xmlns:a16="http://schemas.microsoft.com/office/drawing/2014/main" id="{A145E220-B29C-B187-1089-56BDA556814D}"/>
              </a:ext>
            </a:extLst>
          </p:cNvPr>
          <p:cNvSpPr txBox="1"/>
          <p:nvPr/>
        </p:nvSpPr>
        <p:spPr>
          <a:xfrm>
            <a:off x="4907497" y="6271529"/>
            <a:ext cx="54741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b="1" dirty="0" err="1">
                <a:latin typeface="Titillium Web"/>
                <a:ea typeface="Titillium Web"/>
                <a:cs typeface="Titillium Web"/>
                <a:sym typeface="Titillium Web"/>
              </a:rPr>
              <a:t>IdroGEO</a:t>
            </a:r>
            <a:r>
              <a:rPr lang="it-IT" sz="1600" b="1" dirty="0">
                <a:latin typeface="Titillium Web"/>
                <a:ea typeface="Titillium Web"/>
                <a:cs typeface="Titillium Web"/>
                <a:sym typeface="Titillium Web"/>
              </a:rPr>
              <a:t> Platform:</a:t>
            </a:r>
            <a:r>
              <a:rPr lang="it-IT" sz="1600" dirty="0">
                <a:latin typeface="Titillium Web"/>
                <a:ea typeface="Titillium Web"/>
                <a:cs typeface="Titillium Web"/>
                <a:sym typeface="Titillium Web"/>
              </a:rPr>
              <a:t> </a:t>
            </a:r>
            <a:r>
              <a:rPr lang="it-IT" sz="1600" dirty="0" err="1">
                <a:latin typeface="Titillium Web"/>
                <a:ea typeface="Titillium Web"/>
                <a:cs typeface="Titillium Web"/>
                <a:sym typeface="Titillium Web"/>
              </a:rPr>
              <a:t>assessing</a:t>
            </a:r>
            <a:r>
              <a:rPr lang="it-IT" sz="1600" dirty="0">
                <a:latin typeface="Titillium Web"/>
                <a:ea typeface="Titillium Web"/>
                <a:cs typeface="Titillium Web"/>
                <a:sym typeface="Titillium Web"/>
              </a:rPr>
              <a:t> </a:t>
            </a:r>
            <a:r>
              <a:rPr lang="it-IT" sz="1600" dirty="0" err="1">
                <a:latin typeface="Titillium Web"/>
                <a:ea typeface="Titillium Web"/>
                <a:cs typeface="Titillium Web"/>
                <a:sym typeface="Titillium Web"/>
              </a:rPr>
              <a:t>landslide</a:t>
            </a:r>
            <a:r>
              <a:rPr lang="it-IT" sz="1600" dirty="0">
                <a:latin typeface="Titillium Web"/>
                <a:ea typeface="Titillium Web"/>
                <a:cs typeface="Titillium Web"/>
                <a:sym typeface="Titillium Web"/>
              </a:rPr>
              <a:t> and flood hazards (</a:t>
            </a:r>
            <a:r>
              <a:rPr lang="it-IT" sz="1600" u="sng" dirty="0">
                <a:solidFill>
                  <a:schemeClr val="hlink"/>
                </a:solidFill>
                <a:latin typeface="Titillium Web"/>
                <a:ea typeface="Titillium Web"/>
                <a:cs typeface="Titillium Web"/>
                <a:sym typeface="Titillium Web"/>
                <a:hlinkClick r:id="rId5"/>
              </a:rPr>
              <a:t>https://idrogeo.isprambiente.it/app/pir</a:t>
            </a:r>
            <a:r>
              <a:rPr lang="it-IT" sz="1600" dirty="0">
                <a:latin typeface="Titillium Web"/>
                <a:ea typeface="Titillium Web"/>
                <a:cs typeface="Titillium Web"/>
                <a:sym typeface="Titillium Web"/>
              </a:rPr>
              <a:t>)</a:t>
            </a:r>
            <a:br>
              <a:rPr lang="it-IT" dirty="0">
                <a:latin typeface="Titillium Web"/>
                <a:ea typeface="Titillium Web"/>
                <a:cs typeface="Titillium Web"/>
                <a:sym typeface="Titillium Web"/>
              </a:rPr>
            </a:br>
            <a:endParaRPr dirty="0">
              <a:latin typeface="Titillium Web"/>
              <a:ea typeface="Titillium Web"/>
              <a:cs typeface="Titillium Web"/>
              <a:sym typeface="Titillium Web"/>
            </a:endParaRPr>
          </a:p>
        </p:txBody>
      </p:sp>
    </p:spTree>
    <p:extLst>
      <p:ext uri="{BB962C8B-B14F-4D97-AF65-F5344CB8AC3E}">
        <p14:creationId xmlns:p14="http://schemas.microsoft.com/office/powerpoint/2010/main" val="2947406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27" name="Google Shape;227;p15"/>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29" name="Google Shape;229;p15"/>
          <p:cNvSpPr txBox="1"/>
          <p:nvPr/>
        </p:nvSpPr>
        <p:spPr>
          <a:xfrm>
            <a:off x="478971" y="6057074"/>
            <a:ext cx="609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a:p>
        </p:txBody>
      </p:sp>
      <p:pic>
        <p:nvPicPr>
          <p:cNvPr id="230" name="Google Shape;230;p15"/>
          <p:cNvPicPr preferRelativeResize="0"/>
          <p:nvPr/>
        </p:nvPicPr>
        <p:blipFill rotWithShape="1">
          <a:blip r:embed="rId3">
            <a:alphaModFix/>
          </a:blip>
          <a:srcRect l="2993" r="4026"/>
          <a:stretch/>
        </p:blipFill>
        <p:spPr>
          <a:xfrm>
            <a:off x="290362" y="1815875"/>
            <a:ext cx="5805638" cy="3779522"/>
          </a:xfrm>
          <a:prstGeom prst="rect">
            <a:avLst/>
          </a:prstGeom>
          <a:noFill/>
          <a:ln>
            <a:noFill/>
          </a:ln>
        </p:spPr>
      </p:pic>
      <p:sp>
        <p:nvSpPr>
          <p:cNvPr id="231" name="Google Shape;231;p15"/>
          <p:cNvSpPr txBox="1"/>
          <p:nvPr/>
        </p:nvSpPr>
        <p:spPr>
          <a:xfrm>
            <a:off x="200999" y="5595397"/>
            <a:ext cx="5404500" cy="92335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GB" sz="1100" b="1" dirty="0">
                <a:solidFill>
                  <a:schemeClr val="dk1"/>
                </a:solidFill>
                <a:latin typeface="Titillium Web"/>
                <a:ea typeface="Titillium Web"/>
                <a:cs typeface="Titillium Web"/>
                <a:sym typeface="Titillium Web"/>
              </a:rPr>
              <a:t>Source: </a:t>
            </a:r>
            <a:r>
              <a:rPr lang="en-GB" sz="1100" dirty="0" err="1">
                <a:solidFill>
                  <a:schemeClr val="dk1"/>
                </a:solidFill>
                <a:latin typeface="Titillium Web"/>
                <a:ea typeface="Titillium Web"/>
                <a:cs typeface="Titillium Web"/>
                <a:sym typeface="Titillium Web"/>
              </a:rPr>
              <a:t>Mosaicatura</a:t>
            </a:r>
            <a:r>
              <a:rPr lang="en-GB" sz="1100" dirty="0">
                <a:solidFill>
                  <a:schemeClr val="dk1"/>
                </a:solidFill>
                <a:latin typeface="Titillium Web"/>
                <a:ea typeface="Titillium Web"/>
                <a:cs typeface="Titillium Web"/>
                <a:sym typeface="Titillium Web"/>
              </a:rPr>
              <a:t> ISPRA 2020; ISPRA environmental data yearbook data on landslides, authors’ elaboration</a:t>
            </a:r>
            <a:r>
              <a:rPr lang="en-GB" sz="1100" dirty="0">
                <a:latin typeface="Titillium Web"/>
                <a:ea typeface="Titillium Web"/>
                <a:cs typeface="Titillium Web"/>
                <a:sym typeface="Titillium Web"/>
              </a:rPr>
              <a:t>.</a:t>
            </a:r>
            <a:br>
              <a:rPr lang="en-GB" sz="1100" dirty="0">
                <a:solidFill>
                  <a:schemeClr val="dk1"/>
                </a:solidFill>
                <a:latin typeface="Titillium Web"/>
                <a:ea typeface="Titillium Web"/>
                <a:cs typeface="Titillium Web"/>
                <a:sym typeface="Titillium Web"/>
              </a:rPr>
            </a:br>
            <a:r>
              <a:rPr lang="en-GB" sz="1100" dirty="0">
                <a:solidFill>
                  <a:schemeClr val="dk1"/>
                </a:solidFill>
                <a:latin typeface="Titillium Web"/>
                <a:ea typeface="Titillium Web"/>
                <a:cs typeface="Titillium Web"/>
                <a:sym typeface="Titillium Web"/>
              </a:rPr>
              <a:t>*Numbers in the map represent the number of landslides that occurred in the municipality between 2018-2020</a:t>
            </a:r>
          </a:p>
        </p:txBody>
      </p:sp>
      <p:sp>
        <p:nvSpPr>
          <p:cNvPr id="232" name="Google Shape;232;p15"/>
          <p:cNvSpPr txBox="1"/>
          <p:nvPr/>
        </p:nvSpPr>
        <p:spPr>
          <a:xfrm>
            <a:off x="6110706" y="5503027"/>
            <a:ext cx="561702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100" b="1" dirty="0">
                <a:solidFill>
                  <a:schemeClr val="dk1"/>
                </a:solidFill>
                <a:latin typeface="Titillium Web"/>
                <a:ea typeface="Titillium Web"/>
                <a:cs typeface="Titillium Web"/>
                <a:sym typeface="Titillium Web"/>
              </a:rPr>
              <a:t>Source: </a:t>
            </a:r>
            <a:r>
              <a:rPr lang="en-GB" sz="1100" dirty="0" err="1">
                <a:solidFill>
                  <a:schemeClr val="dk1"/>
                </a:solidFill>
                <a:latin typeface="Titillium Web"/>
                <a:ea typeface="Titillium Web"/>
                <a:cs typeface="Titillium Web"/>
                <a:sym typeface="Titillium Web"/>
              </a:rPr>
              <a:t>Mosaicatura</a:t>
            </a:r>
            <a:r>
              <a:rPr lang="en-GB" sz="1100" dirty="0">
                <a:solidFill>
                  <a:schemeClr val="dk1"/>
                </a:solidFill>
                <a:latin typeface="Titillium Web"/>
                <a:ea typeface="Titillium Web"/>
                <a:cs typeface="Titillium Web"/>
                <a:sym typeface="Titillium Web"/>
              </a:rPr>
              <a:t> ISPRA 2020; ISPRA environmental data yearbook data on floods, authors’ elaboration.</a:t>
            </a:r>
            <a:br>
              <a:rPr lang="en-GB" sz="1100" dirty="0">
                <a:solidFill>
                  <a:schemeClr val="dk1"/>
                </a:solidFill>
                <a:latin typeface="Titillium Web"/>
                <a:ea typeface="Titillium Web"/>
                <a:cs typeface="Titillium Web"/>
                <a:sym typeface="Titillium Web"/>
              </a:rPr>
            </a:br>
            <a:r>
              <a:rPr lang="en-GB" sz="1100" dirty="0">
                <a:solidFill>
                  <a:schemeClr val="dk1"/>
                </a:solidFill>
                <a:latin typeface="Titillium Web"/>
                <a:ea typeface="Titillium Web"/>
                <a:cs typeface="Titillium Web"/>
                <a:sym typeface="Titillium Web"/>
              </a:rPr>
              <a:t>*Numbers in the map represent the number of floods that occurred in the municipality between 2018-2020</a:t>
            </a:r>
          </a:p>
        </p:txBody>
      </p:sp>
      <p:pic>
        <p:nvPicPr>
          <p:cNvPr id="233" name="Google Shape;233;p15"/>
          <p:cNvPicPr preferRelativeResize="0"/>
          <p:nvPr/>
        </p:nvPicPr>
        <p:blipFill rotWithShape="1">
          <a:blip r:embed="rId4">
            <a:alphaModFix/>
          </a:blip>
          <a:srcRect l="17789" r="18243"/>
          <a:stretch/>
        </p:blipFill>
        <p:spPr>
          <a:xfrm>
            <a:off x="6275100" y="1815875"/>
            <a:ext cx="4891338" cy="3687152"/>
          </a:xfrm>
          <a:prstGeom prst="rect">
            <a:avLst/>
          </a:prstGeom>
          <a:noFill/>
          <a:ln>
            <a:noFill/>
          </a:ln>
        </p:spPr>
      </p:pic>
      <p:sp>
        <p:nvSpPr>
          <p:cNvPr id="228" name="Google Shape;228;p15"/>
          <p:cNvSpPr txBox="1"/>
          <p:nvPr/>
        </p:nvSpPr>
        <p:spPr>
          <a:xfrm>
            <a:off x="478970" y="1141144"/>
            <a:ext cx="514362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65AF"/>
              </a:buClr>
              <a:buSzPts val="2400"/>
              <a:buFont typeface="Calibri"/>
              <a:buNone/>
            </a:pPr>
            <a:r>
              <a:rPr lang="en-GB" sz="2000" b="1" i="0" u="none" strike="noStrike" cap="none" dirty="0">
                <a:solidFill>
                  <a:schemeClr val="tx1"/>
                </a:solidFill>
                <a:latin typeface="Calibri"/>
                <a:ea typeface="Calibri"/>
                <a:cs typeface="Calibri"/>
                <a:sym typeface="Calibri"/>
              </a:rPr>
              <a:t>Families at risk in areas of high and v. high landslide risk (%) by municipality (Province GE)</a:t>
            </a:r>
          </a:p>
          <a:p>
            <a:pPr marL="0" marR="0" lvl="0" indent="0" algn="l" rtl="0">
              <a:lnSpc>
                <a:spcPct val="100000"/>
              </a:lnSpc>
              <a:spcBef>
                <a:spcPts val="0"/>
              </a:spcBef>
              <a:spcAft>
                <a:spcPts val="0"/>
              </a:spcAft>
              <a:buClr>
                <a:srgbClr val="000000"/>
              </a:buClr>
              <a:buSzPts val="2400"/>
              <a:buFont typeface="Calibri"/>
              <a:buNone/>
            </a:pPr>
            <a:endParaRPr sz="2400" b="1" i="0" u="none" strike="noStrike" cap="none" dirty="0">
              <a:solidFill>
                <a:srgbClr val="2A65AF"/>
              </a:solidFill>
              <a:latin typeface="Calibri"/>
              <a:ea typeface="Calibri"/>
              <a:cs typeface="Calibri"/>
              <a:sym typeface="Calibri"/>
            </a:endParaRPr>
          </a:p>
        </p:txBody>
      </p:sp>
      <p:sp>
        <p:nvSpPr>
          <p:cNvPr id="2" name="Google Shape;228;p15">
            <a:extLst>
              <a:ext uri="{FF2B5EF4-FFF2-40B4-BE49-F238E27FC236}">
                <a16:creationId xmlns:a16="http://schemas.microsoft.com/office/drawing/2014/main" id="{731AFF81-F989-AAF3-0438-67F5E62D2B18}"/>
              </a:ext>
            </a:extLst>
          </p:cNvPr>
          <p:cNvSpPr txBox="1"/>
          <p:nvPr/>
        </p:nvSpPr>
        <p:spPr>
          <a:xfrm>
            <a:off x="6479806" y="1110237"/>
            <a:ext cx="514362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65AF"/>
              </a:buClr>
              <a:buSzPts val="2400"/>
              <a:buFont typeface="Calibri"/>
              <a:buNone/>
            </a:pPr>
            <a:r>
              <a:rPr lang="en-GB" sz="2000" b="1" i="0" u="none" strike="noStrike" cap="none" dirty="0">
                <a:solidFill>
                  <a:schemeClr val="tx1"/>
                </a:solidFill>
                <a:latin typeface="Calibri"/>
                <a:ea typeface="Calibri"/>
                <a:cs typeface="Calibri"/>
                <a:sym typeface="Calibri"/>
              </a:rPr>
              <a:t>Families at risk in areas </a:t>
            </a:r>
            <a:r>
              <a:rPr lang="en-GB" sz="2000" b="1" dirty="0">
                <a:solidFill>
                  <a:schemeClr val="dk1"/>
                </a:solidFill>
                <a:latin typeface="Titillium Web"/>
                <a:ea typeface="Titillium Web"/>
                <a:cs typeface="Titillium Web"/>
                <a:sym typeface="Titillium Web"/>
              </a:rPr>
              <a:t>of medium flood hazard (%) by municipality </a:t>
            </a:r>
            <a:r>
              <a:rPr lang="it-IT" sz="2000" b="1" dirty="0">
                <a:solidFill>
                  <a:schemeClr val="dk1"/>
                </a:solidFill>
                <a:latin typeface="Titillium Web"/>
                <a:ea typeface="Titillium Web"/>
                <a:cs typeface="Titillium Web"/>
                <a:sym typeface="Titillium Web"/>
              </a:rPr>
              <a:t>(Province BO)</a:t>
            </a:r>
            <a:endParaRPr sz="2400" b="1" i="0" u="none" strike="noStrike" cap="none" dirty="0">
              <a:solidFill>
                <a:srgbClr val="2A65A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93d7ab7192_0_107"/>
          <p:cNvSpPr txBox="1"/>
          <p:nvPr/>
        </p:nvSpPr>
        <p:spPr>
          <a:xfrm>
            <a:off x="0" y="5355700"/>
            <a:ext cx="12192000" cy="11853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b="1">
                <a:latin typeface="Titillium Web"/>
                <a:ea typeface="Titillium Web"/>
                <a:cs typeface="Titillium Web"/>
                <a:sym typeface="Titillium Web"/>
              </a:rPr>
              <a:t>Maximum market value (€/m2) by zone and type of dwelling in </a:t>
            </a:r>
            <a:r>
              <a:rPr lang="it-IT" b="1">
                <a:solidFill>
                  <a:schemeClr val="dk1"/>
                </a:solidFill>
                <a:latin typeface="Titillium Web"/>
                <a:ea typeface="Titillium Web"/>
                <a:cs typeface="Titillium Web"/>
                <a:sym typeface="Titillium Web"/>
              </a:rPr>
              <a:t>Campo Ligure</a:t>
            </a:r>
            <a:endParaRPr>
              <a:solidFill>
                <a:schemeClr val="dk1"/>
              </a:solidFill>
            </a:endParaRPr>
          </a:p>
          <a:p>
            <a:pPr marL="0" lvl="0" indent="0" algn="l" rtl="0">
              <a:spcBef>
                <a:spcPts val="0"/>
              </a:spcBef>
              <a:spcAft>
                <a:spcPts val="0"/>
              </a:spcAft>
              <a:buNone/>
            </a:pPr>
            <a:r>
              <a:rPr lang="it-IT" b="1">
                <a:latin typeface="Titillium Web"/>
                <a:ea typeface="Titillium Web"/>
                <a:cs typeface="Titillium Web"/>
                <a:sym typeface="Titillium Web"/>
              </a:rPr>
              <a:t>Source: </a:t>
            </a:r>
            <a:r>
              <a:rPr lang="it-IT">
                <a:latin typeface="Titillium Web"/>
                <a:ea typeface="Titillium Web"/>
                <a:cs typeface="Titillium Web"/>
                <a:sym typeface="Titillium Web"/>
              </a:rPr>
              <a:t>Agenzia Entrate - OMI and ISPRA environmental data yearbook data on floods, authors’ elaboration.</a:t>
            </a:r>
            <a:br>
              <a:rPr lang="it-IT">
                <a:latin typeface="Titillium Web"/>
                <a:ea typeface="Titillium Web"/>
                <a:cs typeface="Titillium Web"/>
                <a:sym typeface="Titillium Web"/>
              </a:rPr>
            </a:br>
            <a:endParaRPr>
              <a:latin typeface="Titillium Web"/>
              <a:ea typeface="Titillium Web"/>
              <a:cs typeface="Titillium Web"/>
              <a:sym typeface="Titillium Web"/>
            </a:endParaRPr>
          </a:p>
          <a:p>
            <a:pPr marL="0" lvl="0" indent="0" algn="l" rtl="0">
              <a:spcBef>
                <a:spcPts val="0"/>
              </a:spcBef>
              <a:spcAft>
                <a:spcPts val="0"/>
              </a:spcAft>
              <a:buNone/>
            </a:pPr>
            <a:endParaRPr sz="1900"/>
          </a:p>
        </p:txBody>
      </p:sp>
      <p:pic>
        <p:nvPicPr>
          <p:cNvPr id="155" name="Google Shape;155;g293d7ab7192_0_107"/>
          <p:cNvPicPr preferRelativeResize="0"/>
          <p:nvPr/>
        </p:nvPicPr>
        <p:blipFill rotWithShape="1">
          <a:blip r:embed="rId3">
            <a:alphaModFix/>
          </a:blip>
          <a:srcRect l="2994" t="17113" r="69778" b="39351"/>
          <a:stretch/>
        </p:blipFill>
        <p:spPr>
          <a:xfrm>
            <a:off x="9343275" y="2492599"/>
            <a:ext cx="2040301" cy="1872801"/>
          </a:xfrm>
          <a:prstGeom prst="rect">
            <a:avLst/>
          </a:prstGeom>
          <a:noFill/>
          <a:ln>
            <a:noFill/>
          </a:ln>
        </p:spPr>
      </p:pic>
      <p:cxnSp>
        <p:nvCxnSpPr>
          <p:cNvPr id="156" name="Google Shape;156;g293d7ab7192_0_107"/>
          <p:cNvCxnSpPr/>
          <p:nvPr/>
        </p:nvCxnSpPr>
        <p:spPr>
          <a:xfrm>
            <a:off x="10201692" y="2804558"/>
            <a:ext cx="822000" cy="622200"/>
          </a:xfrm>
          <a:prstGeom prst="straightConnector1">
            <a:avLst/>
          </a:prstGeom>
          <a:noFill/>
          <a:ln w="9525" cap="flat" cmpd="sng">
            <a:solidFill>
              <a:srgbClr val="EF6767"/>
            </a:solidFill>
            <a:prstDash val="solid"/>
            <a:round/>
            <a:headEnd type="none" w="med" len="med"/>
            <a:tailEnd type="triangle" w="med" len="med"/>
          </a:ln>
        </p:spPr>
      </p:cxnSp>
      <p:pic>
        <p:nvPicPr>
          <p:cNvPr id="157" name="Google Shape;157;g293d7ab7192_0_107"/>
          <p:cNvPicPr preferRelativeResize="0"/>
          <p:nvPr/>
        </p:nvPicPr>
        <p:blipFill>
          <a:blip r:embed="rId4">
            <a:alphaModFix/>
          </a:blip>
          <a:stretch>
            <a:fillRect/>
          </a:stretch>
        </p:blipFill>
        <p:spPr>
          <a:xfrm>
            <a:off x="219271" y="1125861"/>
            <a:ext cx="8846416" cy="42298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93d7ab7192_0_86"/>
          <p:cNvSpPr txBox="1"/>
          <p:nvPr/>
        </p:nvSpPr>
        <p:spPr>
          <a:xfrm>
            <a:off x="0" y="5362475"/>
            <a:ext cx="12192000" cy="1323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b="1">
                <a:solidFill>
                  <a:schemeClr val="dk1"/>
                </a:solidFill>
                <a:latin typeface="Titillium Web"/>
                <a:ea typeface="Titillium Web"/>
                <a:cs typeface="Titillium Web"/>
                <a:sym typeface="Titillium Web"/>
              </a:rPr>
              <a:t>Maximum market value (€/m2) by zone and type of dwelling in Masone (GE)</a:t>
            </a:r>
            <a:br>
              <a:rPr lang="it-IT" b="1">
                <a:solidFill>
                  <a:schemeClr val="dk1"/>
                </a:solidFill>
                <a:latin typeface="Titillium Web"/>
                <a:ea typeface="Titillium Web"/>
                <a:cs typeface="Titillium Web"/>
                <a:sym typeface="Titillium Web"/>
              </a:rPr>
            </a:br>
            <a:r>
              <a:rPr lang="it-IT" b="1">
                <a:solidFill>
                  <a:schemeClr val="dk1"/>
                </a:solidFill>
                <a:latin typeface="Titillium Web"/>
                <a:ea typeface="Titillium Web"/>
                <a:cs typeface="Titillium Web"/>
                <a:sym typeface="Titillium Web"/>
              </a:rPr>
              <a:t>Similar Risk, no event, bordering with Campo Ligure</a:t>
            </a:r>
            <a:endParaRPr>
              <a:solidFill>
                <a:schemeClr val="dk1"/>
              </a:solidFill>
            </a:endParaRPr>
          </a:p>
          <a:p>
            <a:pPr marL="0" lvl="0" indent="0" algn="l" rtl="0">
              <a:spcBef>
                <a:spcPts val="0"/>
              </a:spcBef>
              <a:spcAft>
                <a:spcPts val="0"/>
              </a:spcAft>
              <a:buNone/>
            </a:pPr>
            <a:r>
              <a:rPr lang="it-IT" b="1">
                <a:solidFill>
                  <a:schemeClr val="dk1"/>
                </a:solidFill>
                <a:latin typeface="Titillium Web"/>
                <a:ea typeface="Titillium Web"/>
                <a:cs typeface="Titillium Web"/>
                <a:sym typeface="Titillium Web"/>
              </a:rPr>
              <a:t>Source: </a:t>
            </a:r>
            <a:r>
              <a:rPr lang="it-IT">
                <a:solidFill>
                  <a:schemeClr val="dk1"/>
                </a:solidFill>
                <a:latin typeface="Titillium Web"/>
                <a:ea typeface="Titillium Web"/>
                <a:cs typeface="Titillium Web"/>
                <a:sym typeface="Titillium Web"/>
              </a:rPr>
              <a:t>Agenzia Entrate - OMI and ISPRA environmental data yearbook data on floods, authors’ elaboration.</a:t>
            </a:r>
            <a:br>
              <a:rPr lang="it-IT">
                <a:solidFill>
                  <a:schemeClr val="dk1"/>
                </a:solidFill>
                <a:latin typeface="Titillium Web"/>
                <a:ea typeface="Titillium Web"/>
                <a:cs typeface="Titillium Web"/>
                <a:sym typeface="Titillium Web"/>
              </a:rPr>
            </a:br>
            <a:endParaRPr>
              <a:solidFill>
                <a:schemeClr val="dk1"/>
              </a:solidFill>
              <a:latin typeface="Titillium Web"/>
              <a:ea typeface="Titillium Web"/>
              <a:cs typeface="Titillium Web"/>
              <a:sym typeface="Titillium Web"/>
            </a:endParaRPr>
          </a:p>
          <a:p>
            <a:pPr marL="0" lvl="0" indent="0" algn="l" rtl="0">
              <a:spcBef>
                <a:spcPts val="0"/>
              </a:spcBef>
              <a:spcAft>
                <a:spcPts val="0"/>
              </a:spcAft>
              <a:buNone/>
            </a:pPr>
            <a:endParaRPr>
              <a:solidFill>
                <a:schemeClr val="dk1"/>
              </a:solidFill>
            </a:endParaRPr>
          </a:p>
        </p:txBody>
      </p:sp>
      <p:pic>
        <p:nvPicPr>
          <p:cNvPr id="139" name="Google Shape;139;g293d7ab7192_0_86"/>
          <p:cNvPicPr preferRelativeResize="0"/>
          <p:nvPr/>
        </p:nvPicPr>
        <p:blipFill rotWithShape="1">
          <a:blip r:embed="rId3">
            <a:alphaModFix/>
          </a:blip>
          <a:srcRect l="2994" t="17113" r="69778" b="39351"/>
          <a:stretch/>
        </p:blipFill>
        <p:spPr>
          <a:xfrm>
            <a:off x="9787925" y="2492590"/>
            <a:ext cx="2040301" cy="1872801"/>
          </a:xfrm>
          <a:prstGeom prst="rect">
            <a:avLst/>
          </a:prstGeom>
          <a:noFill/>
          <a:ln>
            <a:noFill/>
          </a:ln>
        </p:spPr>
      </p:pic>
      <p:cxnSp>
        <p:nvCxnSpPr>
          <p:cNvPr id="140" name="Google Shape;140;g293d7ab7192_0_86"/>
          <p:cNvCxnSpPr/>
          <p:nvPr/>
        </p:nvCxnSpPr>
        <p:spPr>
          <a:xfrm>
            <a:off x="10471158" y="3085392"/>
            <a:ext cx="606300" cy="444900"/>
          </a:xfrm>
          <a:prstGeom prst="straightConnector1">
            <a:avLst/>
          </a:prstGeom>
          <a:noFill/>
          <a:ln w="9525" cap="flat" cmpd="sng">
            <a:solidFill>
              <a:srgbClr val="EF6767"/>
            </a:solidFill>
            <a:prstDash val="solid"/>
            <a:round/>
            <a:headEnd type="none" w="med" len="med"/>
            <a:tailEnd type="triangle" w="med" len="med"/>
          </a:ln>
        </p:spPr>
      </p:cxnSp>
      <p:pic>
        <p:nvPicPr>
          <p:cNvPr id="141" name="Google Shape;141;g293d7ab7192_0_86"/>
          <p:cNvPicPr preferRelativeResize="0"/>
          <p:nvPr/>
        </p:nvPicPr>
        <p:blipFill>
          <a:blip r:embed="rId4">
            <a:alphaModFix/>
          </a:blip>
          <a:stretch>
            <a:fillRect/>
          </a:stretch>
        </p:blipFill>
        <p:spPr>
          <a:xfrm>
            <a:off x="168258" y="1165887"/>
            <a:ext cx="8353950" cy="4073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93d7ab7192_0_100"/>
          <p:cNvSpPr txBox="1"/>
          <p:nvPr/>
        </p:nvSpPr>
        <p:spPr>
          <a:xfrm>
            <a:off x="67375" y="5456700"/>
            <a:ext cx="12192000" cy="1323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b="1">
                <a:solidFill>
                  <a:schemeClr val="dk1"/>
                </a:solidFill>
                <a:latin typeface="Titillium Web"/>
                <a:ea typeface="Titillium Web"/>
                <a:cs typeface="Titillium Web"/>
                <a:sym typeface="Titillium Web"/>
              </a:rPr>
              <a:t>Maximum market value (€/m2) by zone and type of dwelling in Tiglieto (GE)</a:t>
            </a:r>
            <a:br>
              <a:rPr lang="it-IT" b="1">
                <a:solidFill>
                  <a:schemeClr val="dk1"/>
                </a:solidFill>
                <a:latin typeface="Titillium Web"/>
                <a:ea typeface="Titillium Web"/>
                <a:cs typeface="Titillium Web"/>
                <a:sym typeface="Titillium Web"/>
              </a:rPr>
            </a:br>
            <a:r>
              <a:rPr lang="it-IT" b="1">
                <a:solidFill>
                  <a:schemeClr val="dk1"/>
                </a:solidFill>
                <a:latin typeface="Titillium Web"/>
                <a:ea typeface="Titillium Web"/>
                <a:cs typeface="Titillium Web"/>
                <a:sym typeface="Titillium Web"/>
              </a:rPr>
              <a:t>Higher Risk, no event, bordering with Campo Ligure</a:t>
            </a:r>
            <a:endParaRPr>
              <a:solidFill>
                <a:schemeClr val="dk1"/>
              </a:solidFill>
            </a:endParaRPr>
          </a:p>
          <a:p>
            <a:pPr marL="0" lvl="0" indent="0" algn="l" rtl="0">
              <a:spcBef>
                <a:spcPts val="0"/>
              </a:spcBef>
              <a:spcAft>
                <a:spcPts val="0"/>
              </a:spcAft>
              <a:buNone/>
            </a:pPr>
            <a:r>
              <a:rPr lang="it-IT" b="1">
                <a:solidFill>
                  <a:schemeClr val="dk1"/>
                </a:solidFill>
                <a:latin typeface="Titillium Web"/>
                <a:ea typeface="Titillium Web"/>
                <a:cs typeface="Titillium Web"/>
                <a:sym typeface="Titillium Web"/>
              </a:rPr>
              <a:t>Source: </a:t>
            </a:r>
            <a:r>
              <a:rPr lang="it-IT">
                <a:solidFill>
                  <a:schemeClr val="dk1"/>
                </a:solidFill>
                <a:latin typeface="Titillium Web"/>
                <a:ea typeface="Titillium Web"/>
                <a:cs typeface="Titillium Web"/>
                <a:sym typeface="Titillium Web"/>
              </a:rPr>
              <a:t>Agenzia Entrate - OMI and ISPRA environmental data yearbook data on floods, authors’ elaboration.</a:t>
            </a:r>
            <a:br>
              <a:rPr lang="it-IT">
                <a:solidFill>
                  <a:schemeClr val="dk1"/>
                </a:solidFill>
                <a:latin typeface="Titillium Web"/>
                <a:ea typeface="Titillium Web"/>
                <a:cs typeface="Titillium Web"/>
                <a:sym typeface="Titillium Web"/>
              </a:rPr>
            </a:br>
            <a:endParaRPr>
              <a:solidFill>
                <a:schemeClr val="dk1"/>
              </a:solidFill>
              <a:latin typeface="Titillium Web"/>
              <a:ea typeface="Titillium Web"/>
              <a:cs typeface="Titillium Web"/>
              <a:sym typeface="Titillium Web"/>
            </a:endParaRPr>
          </a:p>
          <a:p>
            <a:pPr marL="0" lvl="0" indent="0" algn="l" rtl="0">
              <a:spcBef>
                <a:spcPts val="0"/>
              </a:spcBef>
              <a:spcAft>
                <a:spcPts val="0"/>
              </a:spcAft>
              <a:buNone/>
            </a:pPr>
            <a:endParaRPr>
              <a:solidFill>
                <a:schemeClr val="dk1"/>
              </a:solidFill>
            </a:endParaRPr>
          </a:p>
        </p:txBody>
      </p:sp>
      <p:pic>
        <p:nvPicPr>
          <p:cNvPr id="147" name="Google Shape;147;g293d7ab7192_0_100"/>
          <p:cNvPicPr preferRelativeResize="0"/>
          <p:nvPr/>
        </p:nvPicPr>
        <p:blipFill rotWithShape="1">
          <a:blip r:embed="rId3">
            <a:alphaModFix/>
          </a:blip>
          <a:srcRect l="2994" t="17113" r="69778" b="39351"/>
          <a:stretch/>
        </p:blipFill>
        <p:spPr>
          <a:xfrm>
            <a:off x="9343275" y="2492599"/>
            <a:ext cx="2040301" cy="1872801"/>
          </a:xfrm>
          <a:prstGeom prst="rect">
            <a:avLst/>
          </a:prstGeom>
          <a:noFill/>
          <a:ln>
            <a:noFill/>
          </a:ln>
        </p:spPr>
      </p:pic>
      <p:cxnSp>
        <p:nvCxnSpPr>
          <p:cNvPr id="148" name="Google Shape;148;g293d7ab7192_0_100"/>
          <p:cNvCxnSpPr/>
          <p:nvPr/>
        </p:nvCxnSpPr>
        <p:spPr>
          <a:xfrm>
            <a:off x="10188242" y="3424332"/>
            <a:ext cx="1010400" cy="254100"/>
          </a:xfrm>
          <a:prstGeom prst="straightConnector1">
            <a:avLst/>
          </a:prstGeom>
          <a:noFill/>
          <a:ln w="9525" cap="flat" cmpd="sng">
            <a:solidFill>
              <a:srgbClr val="EF6767"/>
            </a:solidFill>
            <a:prstDash val="solid"/>
            <a:round/>
            <a:headEnd type="none" w="med" len="med"/>
            <a:tailEnd type="triangle" w="med" len="med"/>
          </a:ln>
        </p:spPr>
      </p:cxnSp>
      <p:pic>
        <p:nvPicPr>
          <p:cNvPr id="149" name="Google Shape;149;g293d7ab7192_0_100"/>
          <p:cNvPicPr preferRelativeResize="0"/>
          <p:nvPr/>
        </p:nvPicPr>
        <p:blipFill>
          <a:blip r:embed="rId4">
            <a:alphaModFix/>
          </a:blip>
          <a:stretch>
            <a:fillRect/>
          </a:stretch>
        </p:blipFill>
        <p:spPr>
          <a:xfrm>
            <a:off x="190875" y="1104817"/>
            <a:ext cx="8815965" cy="44181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93d7ab7192_0_72"/>
          <p:cNvSpPr txBox="1"/>
          <p:nvPr/>
        </p:nvSpPr>
        <p:spPr>
          <a:xfrm>
            <a:off x="0" y="5355700"/>
            <a:ext cx="12192000" cy="11082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b="1">
                <a:latin typeface="Titillium Web"/>
                <a:ea typeface="Titillium Web"/>
                <a:cs typeface="Titillium Web"/>
                <a:sym typeface="Titillium Web"/>
              </a:rPr>
              <a:t>Maximum market value (€/m2) by zone and type of dwelling in </a:t>
            </a:r>
            <a:r>
              <a:rPr lang="it-IT" b="1">
                <a:solidFill>
                  <a:schemeClr val="dk1"/>
                </a:solidFill>
                <a:latin typeface="Titillium Web"/>
                <a:ea typeface="Titillium Web"/>
                <a:cs typeface="Titillium Web"/>
                <a:sym typeface="Titillium Web"/>
              </a:rPr>
              <a:t>Lizzano in Belvedere</a:t>
            </a:r>
            <a:endParaRPr>
              <a:solidFill>
                <a:schemeClr val="dk1"/>
              </a:solidFill>
            </a:endParaRPr>
          </a:p>
          <a:p>
            <a:pPr marL="0" lvl="0" indent="0" algn="l" rtl="0">
              <a:spcBef>
                <a:spcPts val="0"/>
              </a:spcBef>
              <a:spcAft>
                <a:spcPts val="0"/>
              </a:spcAft>
              <a:buNone/>
            </a:pPr>
            <a:r>
              <a:rPr lang="it-IT" b="1">
                <a:latin typeface="Titillium Web"/>
                <a:ea typeface="Titillium Web"/>
                <a:cs typeface="Titillium Web"/>
                <a:sym typeface="Titillium Web"/>
              </a:rPr>
              <a:t>Source: </a:t>
            </a:r>
            <a:r>
              <a:rPr lang="it-IT">
                <a:latin typeface="Titillium Web"/>
                <a:ea typeface="Titillium Web"/>
                <a:cs typeface="Titillium Web"/>
                <a:sym typeface="Titillium Web"/>
              </a:rPr>
              <a:t>Agenzia Entrate - OMI and ISPRA environmental data yearbook data on floods, authors’ elaboration.</a:t>
            </a:r>
            <a:br>
              <a:rPr lang="it-IT">
                <a:latin typeface="Titillium Web"/>
                <a:ea typeface="Titillium Web"/>
                <a:cs typeface="Titillium Web"/>
                <a:sym typeface="Titillium Web"/>
              </a:rPr>
            </a:br>
            <a:endParaRPr>
              <a:latin typeface="Titillium Web"/>
              <a:ea typeface="Titillium Web"/>
              <a:cs typeface="Titillium Web"/>
              <a:sym typeface="Titillium Web"/>
            </a:endParaRPr>
          </a:p>
          <a:p>
            <a:pPr marL="0" lvl="0" indent="0" algn="l" rtl="0">
              <a:spcBef>
                <a:spcPts val="0"/>
              </a:spcBef>
              <a:spcAft>
                <a:spcPts val="0"/>
              </a:spcAft>
              <a:buNone/>
            </a:pPr>
            <a:endParaRPr/>
          </a:p>
        </p:txBody>
      </p:sp>
      <p:pic>
        <p:nvPicPr>
          <p:cNvPr id="131" name="Google Shape;131;g293d7ab7192_0_72"/>
          <p:cNvPicPr preferRelativeResize="0"/>
          <p:nvPr/>
        </p:nvPicPr>
        <p:blipFill rotWithShape="1">
          <a:blip r:embed="rId3">
            <a:alphaModFix/>
          </a:blip>
          <a:srcRect l="18137" t="57621" r="48796"/>
          <a:stretch/>
        </p:blipFill>
        <p:spPr>
          <a:xfrm>
            <a:off x="8773467" y="2482796"/>
            <a:ext cx="2300233" cy="1496266"/>
          </a:xfrm>
          <a:prstGeom prst="rect">
            <a:avLst/>
          </a:prstGeom>
          <a:noFill/>
          <a:ln w="9525" cap="flat" cmpd="sng">
            <a:solidFill>
              <a:srgbClr val="9900FF"/>
            </a:solidFill>
            <a:prstDash val="solid"/>
            <a:round/>
            <a:headEnd type="none" w="sm" len="sm"/>
            <a:tailEnd type="none" w="sm" len="sm"/>
          </a:ln>
        </p:spPr>
      </p:pic>
      <p:cxnSp>
        <p:nvCxnSpPr>
          <p:cNvPr id="132" name="Google Shape;132;g293d7ab7192_0_72"/>
          <p:cNvCxnSpPr/>
          <p:nvPr/>
        </p:nvCxnSpPr>
        <p:spPr>
          <a:xfrm rot="10800000" flipH="1">
            <a:off x="8813900" y="3441596"/>
            <a:ext cx="566100" cy="175200"/>
          </a:xfrm>
          <a:prstGeom prst="straightConnector1">
            <a:avLst/>
          </a:prstGeom>
          <a:noFill/>
          <a:ln w="9525" cap="flat" cmpd="sng">
            <a:solidFill>
              <a:srgbClr val="9900FF"/>
            </a:solidFill>
            <a:prstDash val="solid"/>
            <a:round/>
            <a:headEnd type="none" w="med" len="med"/>
            <a:tailEnd type="triangle" w="med" len="med"/>
          </a:ln>
        </p:spPr>
      </p:cxnSp>
      <p:pic>
        <p:nvPicPr>
          <p:cNvPr id="133" name="Google Shape;133;g293d7ab7192_0_72"/>
          <p:cNvPicPr preferRelativeResize="0"/>
          <p:nvPr/>
        </p:nvPicPr>
        <p:blipFill>
          <a:blip r:embed="rId4">
            <a:alphaModFix/>
          </a:blip>
          <a:stretch>
            <a:fillRect/>
          </a:stretch>
        </p:blipFill>
        <p:spPr>
          <a:xfrm>
            <a:off x="133458" y="1129759"/>
            <a:ext cx="8279022" cy="43383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93d7ab7192_0_65"/>
          <p:cNvSpPr txBox="1"/>
          <p:nvPr/>
        </p:nvSpPr>
        <p:spPr>
          <a:xfrm>
            <a:off x="0" y="5355700"/>
            <a:ext cx="12192000" cy="11082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b="1">
                <a:latin typeface="Titillium Web"/>
                <a:ea typeface="Titillium Web"/>
                <a:cs typeface="Titillium Web"/>
                <a:sym typeface="Titillium Web"/>
              </a:rPr>
              <a:t>Maximum market value (€/m2) by zone, conservation status, and type of dwelling in </a:t>
            </a:r>
            <a:r>
              <a:rPr lang="it-IT" b="1">
                <a:solidFill>
                  <a:schemeClr val="dk1"/>
                </a:solidFill>
                <a:latin typeface="Titillium Web"/>
                <a:ea typeface="Titillium Web"/>
                <a:cs typeface="Titillium Web"/>
                <a:sym typeface="Titillium Web"/>
              </a:rPr>
              <a:t>Lizzano in Belvedere</a:t>
            </a:r>
            <a:endParaRPr>
              <a:solidFill>
                <a:schemeClr val="dk1"/>
              </a:solidFill>
            </a:endParaRPr>
          </a:p>
          <a:p>
            <a:pPr marL="0" lvl="0" indent="0" algn="l" rtl="0">
              <a:spcBef>
                <a:spcPts val="0"/>
              </a:spcBef>
              <a:spcAft>
                <a:spcPts val="0"/>
              </a:spcAft>
              <a:buNone/>
            </a:pPr>
            <a:r>
              <a:rPr lang="it-IT" b="1">
                <a:latin typeface="Titillium Web"/>
                <a:ea typeface="Titillium Web"/>
                <a:cs typeface="Titillium Web"/>
                <a:sym typeface="Titillium Web"/>
              </a:rPr>
              <a:t>Source: </a:t>
            </a:r>
            <a:r>
              <a:rPr lang="it-IT">
                <a:latin typeface="Titillium Web"/>
                <a:ea typeface="Titillium Web"/>
                <a:cs typeface="Titillium Web"/>
                <a:sym typeface="Titillium Web"/>
              </a:rPr>
              <a:t>Agenzia Entrate - OMI and ISPRA environmental data yearbook data on floods, authors’ elaboration.</a:t>
            </a:r>
            <a:br>
              <a:rPr lang="it-IT">
                <a:latin typeface="Titillium Web"/>
                <a:ea typeface="Titillium Web"/>
                <a:cs typeface="Titillium Web"/>
                <a:sym typeface="Titillium Web"/>
              </a:rPr>
            </a:br>
            <a:endParaRPr>
              <a:latin typeface="Titillium Web"/>
              <a:ea typeface="Titillium Web"/>
              <a:cs typeface="Titillium Web"/>
              <a:sym typeface="Titillium Web"/>
            </a:endParaRPr>
          </a:p>
          <a:p>
            <a:pPr marL="0" lvl="0" indent="0" algn="l" rtl="0">
              <a:spcBef>
                <a:spcPts val="0"/>
              </a:spcBef>
              <a:spcAft>
                <a:spcPts val="0"/>
              </a:spcAft>
              <a:buNone/>
            </a:pPr>
            <a:endParaRPr/>
          </a:p>
        </p:txBody>
      </p:sp>
      <p:pic>
        <p:nvPicPr>
          <p:cNvPr id="123" name="Google Shape;123;g293d7ab7192_0_65"/>
          <p:cNvPicPr preferRelativeResize="0"/>
          <p:nvPr/>
        </p:nvPicPr>
        <p:blipFill rotWithShape="1">
          <a:blip r:embed="rId3">
            <a:alphaModFix/>
          </a:blip>
          <a:srcRect l="18137" t="57621" r="48796"/>
          <a:stretch/>
        </p:blipFill>
        <p:spPr>
          <a:xfrm>
            <a:off x="9177667" y="2646421"/>
            <a:ext cx="2300233" cy="1496266"/>
          </a:xfrm>
          <a:prstGeom prst="rect">
            <a:avLst/>
          </a:prstGeom>
          <a:noFill/>
          <a:ln w="9525" cap="flat" cmpd="sng">
            <a:solidFill>
              <a:srgbClr val="9900FF"/>
            </a:solidFill>
            <a:prstDash val="solid"/>
            <a:round/>
            <a:headEnd type="none" w="sm" len="sm"/>
            <a:tailEnd type="none" w="sm" len="sm"/>
          </a:ln>
        </p:spPr>
      </p:pic>
      <p:cxnSp>
        <p:nvCxnSpPr>
          <p:cNvPr id="124" name="Google Shape;124;g293d7ab7192_0_65"/>
          <p:cNvCxnSpPr/>
          <p:nvPr/>
        </p:nvCxnSpPr>
        <p:spPr>
          <a:xfrm rot="10800000" flipH="1">
            <a:off x="9218100" y="3605221"/>
            <a:ext cx="566100" cy="175200"/>
          </a:xfrm>
          <a:prstGeom prst="straightConnector1">
            <a:avLst/>
          </a:prstGeom>
          <a:noFill/>
          <a:ln w="9525" cap="flat" cmpd="sng">
            <a:solidFill>
              <a:srgbClr val="9900FF"/>
            </a:solidFill>
            <a:prstDash val="solid"/>
            <a:round/>
            <a:headEnd type="none" w="med" len="med"/>
            <a:tailEnd type="triangle" w="med" len="med"/>
          </a:ln>
        </p:spPr>
      </p:cxnSp>
      <p:pic>
        <p:nvPicPr>
          <p:cNvPr id="125" name="Google Shape;125;g293d7ab7192_0_65"/>
          <p:cNvPicPr preferRelativeResize="0"/>
          <p:nvPr/>
        </p:nvPicPr>
        <p:blipFill>
          <a:blip r:embed="rId4">
            <a:alphaModFix/>
          </a:blip>
          <a:stretch>
            <a:fillRect/>
          </a:stretch>
        </p:blipFill>
        <p:spPr>
          <a:xfrm>
            <a:off x="119576" y="1136300"/>
            <a:ext cx="7753408" cy="42952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93d7ab7192_0_22"/>
          <p:cNvSpPr txBox="1"/>
          <p:nvPr/>
        </p:nvSpPr>
        <p:spPr>
          <a:xfrm>
            <a:off x="0" y="5599442"/>
            <a:ext cx="12192000" cy="1400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b="1">
                <a:latin typeface="Titillium Web"/>
                <a:ea typeface="Titillium Web"/>
                <a:cs typeface="Titillium Web"/>
                <a:sym typeface="Titillium Web"/>
              </a:rPr>
              <a:t>Maximum market value (€/m2) by zone and type of dwelling in </a:t>
            </a:r>
            <a:r>
              <a:rPr lang="it-IT" b="1">
                <a:solidFill>
                  <a:schemeClr val="dk1"/>
                </a:solidFill>
                <a:latin typeface="Titillium Web"/>
                <a:ea typeface="Titillium Web"/>
                <a:cs typeface="Titillium Web"/>
                <a:sym typeface="Titillium Web"/>
              </a:rPr>
              <a:t>Gaggio Montano (BO)</a:t>
            </a:r>
            <a:br>
              <a:rPr lang="it-IT" b="1">
                <a:solidFill>
                  <a:schemeClr val="dk1"/>
                </a:solidFill>
                <a:latin typeface="Titillium Web"/>
                <a:ea typeface="Titillium Web"/>
                <a:cs typeface="Titillium Web"/>
                <a:sym typeface="Titillium Web"/>
              </a:rPr>
            </a:br>
            <a:r>
              <a:rPr lang="it-IT" b="1">
                <a:solidFill>
                  <a:schemeClr val="dk1"/>
                </a:solidFill>
                <a:latin typeface="Titillium Web"/>
                <a:ea typeface="Titillium Web"/>
                <a:cs typeface="Titillium Web"/>
                <a:sym typeface="Titillium Web"/>
              </a:rPr>
              <a:t>Similar Risk, no event, bordering with Lizzano in Belvedere</a:t>
            </a:r>
            <a:endParaRPr>
              <a:solidFill>
                <a:schemeClr val="dk1"/>
              </a:solidFill>
            </a:endParaRPr>
          </a:p>
          <a:p>
            <a:pPr marL="0" lvl="0" indent="0" algn="l" rtl="0">
              <a:spcBef>
                <a:spcPts val="0"/>
              </a:spcBef>
              <a:spcAft>
                <a:spcPts val="0"/>
              </a:spcAft>
              <a:buNone/>
            </a:pPr>
            <a:r>
              <a:rPr lang="it-IT" b="1">
                <a:latin typeface="Titillium Web"/>
                <a:ea typeface="Titillium Web"/>
                <a:cs typeface="Titillium Web"/>
                <a:sym typeface="Titillium Web"/>
              </a:rPr>
              <a:t>Source: </a:t>
            </a:r>
            <a:r>
              <a:rPr lang="it-IT">
                <a:latin typeface="Titillium Web"/>
                <a:ea typeface="Titillium Web"/>
                <a:cs typeface="Titillium Web"/>
                <a:sym typeface="Titillium Web"/>
              </a:rPr>
              <a:t>Agenzia Entrate - OMI and ISPRA environmental data yearbook data on floods, authors’ elaboration.</a:t>
            </a:r>
            <a:br>
              <a:rPr lang="it-IT">
                <a:latin typeface="Titillium Web"/>
                <a:ea typeface="Titillium Web"/>
                <a:cs typeface="Titillium Web"/>
                <a:sym typeface="Titillium Web"/>
              </a:rPr>
            </a:br>
            <a:endParaRPr>
              <a:latin typeface="Titillium Web"/>
              <a:ea typeface="Titillium Web"/>
              <a:cs typeface="Titillium Web"/>
              <a:sym typeface="Titillium Web"/>
            </a:endParaRPr>
          </a:p>
          <a:p>
            <a:pPr marL="0" lvl="0" indent="0" algn="l" rtl="0">
              <a:spcBef>
                <a:spcPts val="0"/>
              </a:spcBef>
              <a:spcAft>
                <a:spcPts val="0"/>
              </a:spcAft>
              <a:buNone/>
            </a:pPr>
            <a:endParaRPr sz="1900"/>
          </a:p>
        </p:txBody>
      </p:sp>
      <p:cxnSp>
        <p:nvCxnSpPr>
          <p:cNvPr id="98" name="Google Shape;98;g293d7ab7192_0_22"/>
          <p:cNvCxnSpPr/>
          <p:nvPr/>
        </p:nvCxnSpPr>
        <p:spPr>
          <a:xfrm>
            <a:off x="9891767" y="4235150"/>
            <a:ext cx="950100" cy="660300"/>
          </a:xfrm>
          <a:prstGeom prst="straightConnector1">
            <a:avLst/>
          </a:prstGeom>
          <a:noFill/>
          <a:ln w="9525" cap="flat" cmpd="sng">
            <a:solidFill>
              <a:srgbClr val="9900FF"/>
            </a:solidFill>
            <a:prstDash val="solid"/>
            <a:round/>
            <a:headEnd type="none" w="med" len="med"/>
            <a:tailEnd type="triangle" w="med" len="med"/>
          </a:ln>
        </p:spPr>
      </p:cxnSp>
      <p:pic>
        <p:nvPicPr>
          <p:cNvPr id="99" name="Google Shape;99;g293d7ab7192_0_22"/>
          <p:cNvPicPr preferRelativeResize="0"/>
          <p:nvPr/>
        </p:nvPicPr>
        <p:blipFill rotWithShape="1">
          <a:blip r:embed="rId3">
            <a:alphaModFix/>
          </a:blip>
          <a:srcRect l="18137" t="57621" r="48796"/>
          <a:stretch/>
        </p:blipFill>
        <p:spPr>
          <a:xfrm>
            <a:off x="9891767" y="4235167"/>
            <a:ext cx="2300233" cy="1496266"/>
          </a:xfrm>
          <a:prstGeom prst="rect">
            <a:avLst/>
          </a:prstGeom>
          <a:noFill/>
          <a:ln w="9525" cap="flat" cmpd="sng">
            <a:solidFill>
              <a:srgbClr val="9900FF"/>
            </a:solidFill>
            <a:prstDash val="solid"/>
            <a:round/>
            <a:headEnd type="none" w="sm" len="sm"/>
            <a:tailEnd type="none" w="sm" len="sm"/>
          </a:ln>
        </p:spPr>
      </p:pic>
      <p:cxnSp>
        <p:nvCxnSpPr>
          <p:cNvPr id="100" name="Google Shape;100;g293d7ab7192_0_22"/>
          <p:cNvCxnSpPr/>
          <p:nvPr/>
        </p:nvCxnSpPr>
        <p:spPr>
          <a:xfrm>
            <a:off x="9925467" y="4235167"/>
            <a:ext cx="929700" cy="673500"/>
          </a:xfrm>
          <a:prstGeom prst="straightConnector1">
            <a:avLst/>
          </a:prstGeom>
          <a:noFill/>
          <a:ln w="9525" cap="flat" cmpd="sng">
            <a:solidFill>
              <a:srgbClr val="9900FF"/>
            </a:solidFill>
            <a:prstDash val="solid"/>
            <a:round/>
            <a:headEnd type="none" w="med" len="med"/>
            <a:tailEnd type="triangle" w="med" len="med"/>
          </a:ln>
        </p:spPr>
      </p:cxnSp>
      <p:pic>
        <p:nvPicPr>
          <p:cNvPr id="101" name="Google Shape;101;g293d7ab7192_0_22"/>
          <p:cNvPicPr preferRelativeResize="0"/>
          <p:nvPr/>
        </p:nvPicPr>
        <p:blipFill>
          <a:blip r:embed="rId4">
            <a:alphaModFix/>
          </a:blip>
          <a:stretch>
            <a:fillRect/>
          </a:stretch>
        </p:blipFill>
        <p:spPr>
          <a:xfrm>
            <a:off x="131301" y="1410625"/>
            <a:ext cx="7805918" cy="41888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50029662fc_0_0"/>
          <p:cNvSpPr txBox="1"/>
          <p:nvPr/>
        </p:nvSpPr>
        <p:spPr>
          <a:xfrm>
            <a:off x="6758466" y="6426382"/>
            <a:ext cx="5225700" cy="3078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75" name="Google Shape;275;g250029662fc_0_0"/>
          <p:cNvSpPr txBox="1"/>
          <p:nvPr/>
        </p:nvSpPr>
        <p:spPr>
          <a:xfrm>
            <a:off x="6758466" y="6426382"/>
            <a:ext cx="5225700" cy="3078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276" name="Google Shape;276;g250029662fc_0_0"/>
          <p:cNvSpPr txBox="1"/>
          <p:nvPr/>
        </p:nvSpPr>
        <p:spPr>
          <a:xfrm>
            <a:off x="476758" y="1450994"/>
            <a:ext cx="6096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65AF"/>
              </a:buClr>
              <a:buSzPts val="2400"/>
              <a:buFont typeface="Calibri"/>
              <a:buNone/>
            </a:pPr>
            <a:r>
              <a:rPr lang="it-IT" sz="2200" b="1" i="0" u="none" strike="noStrike" cap="none">
                <a:solidFill>
                  <a:srgbClr val="2A65AF"/>
                </a:solidFill>
                <a:latin typeface="Calibri"/>
                <a:ea typeface="Calibri"/>
                <a:cs typeface="Calibri"/>
                <a:sym typeface="Calibri"/>
              </a:rPr>
              <a:t>Data – </a:t>
            </a:r>
            <a:r>
              <a:rPr lang="it-IT" sz="2200" b="1">
                <a:solidFill>
                  <a:srgbClr val="2A65AF"/>
                </a:solidFill>
                <a:latin typeface="Calibri"/>
                <a:ea typeface="Calibri"/>
                <a:cs typeface="Calibri"/>
                <a:sym typeface="Calibri"/>
              </a:rPr>
              <a:t>Soil Consumption (ISPRA)</a:t>
            </a:r>
            <a:endParaRPr sz="1200"/>
          </a:p>
        </p:txBody>
      </p:sp>
      <p:pic>
        <p:nvPicPr>
          <p:cNvPr id="277" name="Google Shape;277;g250029662fc_0_0"/>
          <p:cNvPicPr preferRelativeResize="0"/>
          <p:nvPr/>
        </p:nvPicPr>
        <p:blipFill>
          <a:blip r:embed="rId3">
            <a:alphaModFix/>
          </a:blip>
          <a:stretch>
            <a:fillRect/>
          </a:stretch>
        </p:blipFill>
        <p:spPr>
          <a:xfrm>
            <a:off x="-2" y="1881794"/>
            <a:ext cx="6076502" cy="3488220"/>
          </a:xfrm>
          <a:prstGeom prst="rect">
            <a:avLst/>
          </a:prstGeom>
          <a:noFill/>
          <a:ln>
            <a:noFill/>
          </a:ln>
        </p:spPr>
      </p:pic>
      <p:sp>
        <p:nvSpPr>
          <p:cNvPr id="278" name="Google Shape;278;g250029662fc_0_0"/>
          <p:cNvSpPr txBox="1"/>
          <p:nvPr/>
        </p:nvSpPr>
        <p:spPr>
          <a:xfrm>
            <a:off x="403475" y="5370025"/>
            <a:ext cx="4242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500" b="1">
                <a:solidFill>
                  <a:schemeClr val="dk1"/>
                </a:solidFill>
              </a:rPr>
              <a:t>Soil consumption 2018 (%) by municipality in the Province of Genova</a:t>
            </a:r>
            <a:br>
              <a:rPr lang="it-IT" b="1">
                <a:solidFill>
                  <a:schemeClr val="dk1"/>
                </a:solidFill>
              </a:rPr>
            </a:br>
            <a:r>
              <a:rPr lang="it-IT" b="1">
                <a:solidFill>
                  <a:schemeClr val="dk1"/>
                </a:solidFill>
              </a:rPr>
              <a:t>S</a:t>
            </a:r>
            <a:r>
              <a:rPr lang="it-IT" b="1">
                <a:solidFill>
                  <a:schemeClr val="dk1"/>
                </a:solidFill>
                <a:latin typeface="Titillium Web"/>
                <a:ea typeface="Titillium Web"/>
                <a:cs typeface="Titillium Web"/>
                <a:sym typeface="Titillium Web"/>
              </a:rPr>
              <a:t>ource: </a:t>
            </a:r>
            <a:r>
              <a:rPr lang="it-IT">
                <a:solidFill>
                  <a:schemeClr val="dk1"/>
                </a:solidFill>
                <a:latin typeface="Titillium Web"/>
                <a:ea typeface="Titillium Web"/>
                <a:cs typeface="Titillium Web"/>
                <a:sym typeface="Titillium Web"/>
              </a:rPr>
              <a:t>ISPRA Data, authors’ elaboration</a:t>
            </a:r>
            <a:br>
              <a:rPr lang="it-IT">
                <a:solidFill>
                  <a:schemeClr val="dk1"/>
                </a:solidFill>
                <a:latin typeface="Titillium Web"/>
                <a:ea typeface="Titillium Web"/>
                <a:cs typeface="Titillium Web"/>
                <a:sym typeface="Titillium Web"/>
              </a:rPr>
            </a:br>
            <a:endParaRPr>
              <a:latin typeface="Titillium Web"/>
              <a:ea typeface="Titillium Web"/>
              <a:cs typeface="Titillium Web"/>
              <a:sym typeface="Titillium Web"/>
            </a:endParaRPr>
          </a:p>
        </p:txBody>
      </p:sp>
      <p:pic>
        <p:nvPicPr>
          <p:cNvPr id="279" name="Google Shape;279;g250029662fc_0_0"/>
          <p:cNvPicPr preferRelativeResize="0"/>
          <p:nvPr/>
        </p:nvPicPr>
        <p:blipFill rotWithShape="1">
          <a:blip r:embed="rId4">
            <a:alphaModFix/>
          </a:blip>
          <a:srcRect l="13053" r="16004"/>
          <a:stretch/>
        </p:blipFill>
        <p:spPr>
          <a:xfrm>
            <a:off x="6572750" y="1919775"/>
            <a:ext cx="4769598" cy="3412275"/>
          </a:xfrm>
          <a:prstGeom prst="rect">
            <a:avLst/>
          </a:prstGeom>
          <a:noFill/>
          <a:ln>
            <a:noFill/>
          </a:ln>
        </p:spPr>
      </p:pic>
      <p:sp>
        <p:nvSpPr>
          <p:cNvPr id="280" name="Google Shape;280;g250029662fc_0_0"/>
          <p:cNvSpPr txBox="1"/>
          <p:nvPr/>
        </p:nvSpPr>
        <p:spPr>
          <a:xfrm>
            <a:off x="6646600" y="5370025"/>
            <a:ext cx="4242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500" b="1">
                <a:solidFill>
                  <a:schemeClr val="dk1"/>
                </a:solidFill>
              </a:rPr>
              <a:t>Soil consumption 2018 (%) by municipality in the Province of Bologna</a:t>
            </a:r>
            <a:br>
              <a:rPr lang="it-IT" b="1">
                <a:solidFill>
                  <a:schemeClr val="dk1"/>
                </a:solidFill>
                <a:latin typeface="Titillium Web"/>
                <a:ea typeface="Titillium Web"/>
                <a:cs typeface="Titillium Web"/>
                <a:sym typeface="Titillium Web"/>
              </a:rPr>
            </a:br>
            <a:r>
              <a:rPr lang="it-IT" b="1">
                <a:solidFill>
                  <a:schemeClr val="dk1"/>
                </a:solidFill>
                <a:latin typeface="Titillium Web"/>
                <a:ea typeface="Titillium Web"/>
                <a:cs typeface="Titillium Web"/>
                <a:sym typeface="Titillium Web"/>
              </a:rPr>
              <a:t>Source: </a:t>
            </a:r>
            <a:r>
              <a:rPr lang="it-IT">
                <a:solidFill>
                  <a:schemeClr val="dk1"/>
                </a:solidFill>
                <a:latin typeface="Titillium Web"/>
                <a:ea typeface="Titillium Web"/>
                <a:cs typeface="Titillium Web"/>
                <a:sym typeface="Titillium Web"/>
              </a:rPr>
              <a:t>ISPRA Data, authors’ elaboration</a:t>
            </a:r>
            <a:br>
              <a:rPr lang="it-IT">
                <a:solidFill>
                  <a:schemeClr val="dk1"/>
                </a:solidFill>
              </a:rPr>
            </a:b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2FD5-5C44-96C4-80F4-0BC1DB77DD6C}"/>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38C44BCC-4E42-9EEB-AD70-71CD4BDED376}"/>
              </a:ext>
            </a:extLst>
          </p:cNvPr>
          <p:cNvSpPr>
            <a:spLocks noGrp="1"/>
          </p:cNvSpPr>
          <p:nvPr>
            <p:ph type="body" idx="1"/>
          </p:nvPr>
        </p:nvSpPr>
        <p:spPr/>
        <p:txBody>
          <a:bodyPr/>
          <a:lstStyle/>
          <a:p>
            <a:r>
              <a:rPr lang="en-US" dirty="0"/>
              <a:t>The frequency and severity of extreme-weather-related events is expected to increase with climate change </a:t>
            </a:r>
          </a:p>
          <a:p>
            <a:r>
              <a:rPr lang="en-US" dirty="0"/>
              <a:t>Knowledge about hydrogeological instability is largely unexploited with regard to its economic and socio-economic effects</a:t>
            </a:r>
          </a:p>
          <a:p>
            <a:r>
              <a:rPr lang="en-US" dirty="0"/>
              <a:t>The project intends to make use of extreme-weather-related events for causal inference on economic and socioeconomic dimensions and as additional information to contribute to AMELIA platform</a:t>
            </a:r>
          </a:p>
        </p:txBody>
      </p:sp>
    </p:spTree>
    <p:extLst>
      <p:ext uri="{BB962C8B-B14F-4D97-AF65-F5344CB8AC3E}">
        <p14:creationId xmlns:p14="http://schemas.microsoft.com/office/powerpoint/2010/main" val="308508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00" name="Google Shape;100;p2"/>
          <p:cNvSpPr txBox="1"/>
          <p:nvPr/>
        </p:nvSpPr>
        <p:spPr>
          <a:xfrm>
            <a:off x="6758466" y="6426382"/>
            <a:ext cx="5225786" cy="358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400"/>
              <a:buFont typeface="Titillium Web"/>
              <a:buNone/>
            </a:pPr>
            <a:r>
              <a:rPr lang="it-IT" sz="1400" b="0" i="0" u="none" strike="noStrike" cap="none">
                <a:solidFill>
                  <a:srgbClr val="FFFFFF"/>
                </a:solidFill>
                <a:latin typeface="Titillium Web"/>
                <a:ea typeface="Titillium Web"/>
                <a:cs typeface="Titillium Web"/>
                <a:sym typeface="Titillium Web"/>
              </a:rPr>
              <a:t>Missione 4 </a:t>
            </a:r>
            <a:r>
              <a:rPr lang="it-IT" sz="1400" b="0" i="0" u="none" strike="noStrike" cap="none">
                <a:solidFill>
                  <a:srgbClr val="FFFFFF"/>
                </a:solidFill>
                <a:latin typeface="Titillium Web SemiBold"/>
                <a:ea typeface="Titillium Web SemiBold"/>
                <a:cs typeface="Titillium Web SemiBold"/>
                <a:sym typeface="Titillium Web SemiBold"/>
              </a:rPr>
              <a:t>• Istruzione e Ricerca </a:t>
            </a:r>
            <a:endParaRPr/>
          </a:p>
        </p:txBody>
      </p:sp>
      <p:sp>
        <p:nvSpPr>
          <p:cNvPr id="101" name="Google Shape;101;p2"/>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en-GB" dirty="0"/>
              <a:t>Motivation and relevance for the Financial Resilience work package</a:t>
            </a:r>
          </a:p>
        </p:txBody>
      </p:sp>
      <p:sp>
        <p:nvSpPr>
          <p:cNvPr id="102" name="Google Shape;102;p2"/>
          <p:cNvSpPr txBox="1">
            <a:spLocks noGrp="1"/>
          </p:cNvSpPr>
          <p:nvPr>
            <p:ph type="body" idx="1"/>
          </p:nvPr>
        </p:nvSpPr>
        <p:spPr>
          <a:xfrm>
            <a:off x="838200" y="2115636"/>
            <a:ext cx="10515600" cy="3885900"/>
          </a:xfrm>
          <a:prstGeom prst="rect">
            <a:avLst/>
          </a:prstGeom>
        </p:spPr>
        <p:txBody>
          <a:bodyPr spcFirstLastPara="1" wrap="square" lIns="45700" tIns="45700" rIns="45700" bIns="45700" anchor="t" anchorCtr="0">
            <a:noAutofit/>
          </a:bodyPr>
          <a:lstStyle/>
          <a:p>
            <a:pPr marL="0" lvl="0" indent="0" algn="l" rtl="0">
              <a:lnSpc>
                <a:spcPct val="80000"/>
              </a:lnSpc>
              <a:spcBef>
                <a:spcPts val="1000"/>
              </a:spcBef>
              <a:spcAft>
                <a:spcPts val="0"/>
              </a:spcAft>
              <a:buNone/>
            </a:pPr>
            <a:r>
              <a:rPr lang="en-GB" sz="1629" b="1" dirty="0">
                <a:solidFill>
                  <a:schemeClr val="dk1"/>
                </a:solidFill>
              </a:rPr>
              <a:t>H</a:t>
            </a:r>
            <a:r>
              <a:rPr lang="en-GB" sz="1629" b="1" dirty="0"/>
              <a:t>ousing and land are the main assets of Italian households</a:t>
            </a:r>
          </a:p>
          <a:p>
            <a:pPr marL="914400" lvl="1" indent="-295592" algn="l" rtl="0">
              <a:lnSpc>
                <a:spcPct val="100000"/>
              </a:lnSpc>
              <a:spcBef>
                <a:spcPts val="1000"/>
              </a:spcBef>
              <a:spcAft>
                <a:spcPts val="0"/>
              </a:spcAft>
              <a:buSzPts val="1055"/>
              <a:buChar char="-"/>
            </a:pPr>
            <a:r>
              <a:rPr lang="en-GB" sz="1530" dirty="0">
                <a:solidFill>
                  <a:schemeClr val="dk1"/>
                </a:solidFill>
              </a:rPr>
              <a:t>Their value is 5294 </a:t>
            </a:r>
            <a:r>
              <a:rPr lang="en-GB" sz="1530" dirty="0" err="1">
                <a:solidFill>
                  <a:schemeClr val="dk1"/>
                </a:solidFill>
              </a:rPr>
              <a:t>bil</a:t>
            </a:r>
            <a:r>
              <a:rPr lang="en-GB" sz="1530" dirty="0">
                <a:solidFill>
                  <a:schemeClr val="dk1"/>
                </a:solidFill>
              </a:rPr>
              <a:t>, or 4.6 times household disposable income, or more than 3 times GDP (2017) </a:t>
            </a:r>
            <a:r>
              <a:rPr lang="en-GB" sz="1530" dirty="0"/>
              <a:t> (</a:t>
            </a:r>
            <a:r>
              <a:rPr lang="en-GB" sz="1530" dirty="0" err="1"/>
              <a:t>Cannari</a:t>
            </a:r>
            <a:r>
              <a:rPr lang="en-GB" sz="1530" dirty="0"/>
              <a:t> et al., 2016; </a:t>
            </a:r>
            <a:r>
              <a:rPr lang="en-GB" sz="1530" dirty="0" err="1"/>
              <a:t>Caprara</a:t>
            </a:r>
            <a:r>
              <a:rPr lang="en-GB" sz="1530" dirty="0"/>
              <a:t> et al., 2018; De </a:t>
            </a:r>
            <a:r>
              <a:rPr lang="en-GB" sz="1530" dirty="0" err="1"/>
              <a:t>Bonis</a:t>
            </a:r>
            <a:r>
              <a:rPr lang="en-GB" sz="1530" dirty="0"/>
              <a:t> et al., 2020)</a:t>
            </a:r>
            <a:endParaRPr lang="en-GB" sz="1530" dirty="0">
              <a:solidFill>
                <a:schemeClr val="dk1"/>
              </a:solidFill>
            </a:endParaRPr>
          </a:p>
          <a:p>
            <a:pPr marL="914400" lvl="1" indent="-295592" algn="l" rtl="0">
              <a:lnSpc>
                <a:spcPct val="100000"/>
              </a:lnSpc>
              <a:spcBef>
                <a:spcPts val="0"/>
              </a:spcBef>
              <a:spcAft>
                <a:spcPts val="0"/>
              </a:spcAft>
              <a:buSzPts val="1055"/>
              <a:buChar char="-"/>
            </a:pPr>
            <a:r>
              <a:rPr lang="en-GB" sz="1530" dirty="0"/>
              <a:t>Household wealth is strongly correlated with housing prices. Note: the rise in house prices between 1950 and 2012 is for ⅔  due to the increase in the price of land (</a:t>
            </a:r>
            <a:r>
              <a:rPr lang="en-GB" sz="1530" dirty="0" err="1"/>
              <a:t>Cannari</a:t>
            </a:r>
            <a:r>
              <a:rPr lang="en-GB" sz="1530" dirty="0"/>
              <a:t> et al., 2016)</a:t>
            </a:r>
          </a:p>
          <a:p>
            <a:pPr marL="0" lvl="0" indent="0" algn="l" rtl="0">
              <a:lnSpc>
                <a:spcPct val="80000"/>
              </a:lnSpc>
              <a:spcBef>
                <a:spcPts val="1000"/>
              </a:spcBef>
              <a:spcAft>
                <a:spcPts val="0"/>
              </a:spcAft>
              <a:buNone/>
            </a:pPr>
            <a:r>
              <a:rPr lang="en-GB" sz="1629" b="1" dirty="0">
                <a:solidFill>
                  <a:schemeClr val="dk1"/>
                </a:solidFill>
              </a:rPr>
              <a:t>80% of households are homeowners (Eu-</a:t>
            </a:r>
            <a:r>
              <a:rPr lang="en-GB" sz="1629" b="1" dirty="0" err="1">
                <a:solidFill>
                  <a:schemeClr val="dk1"/>
                </a:solidFill>
              </a:rPr>
              <a:t>silc</a:t>
            </a:r>
            <a:r>
              <a:rPr lang="en-GB" sz="1629" b="1" dirty="0">
                <a:solidFill>
                  <a:schemeClr val="dk1"/>
                </a:solidFill>
              </a:rPr>
              <a:t> 2022) </a:t>
            </a:r>
          </a:p>
          <a:p>
            <a:pPr marL="914400" lvl="1" indent="-295592" algn="l" rtl="0">
              <a:lnSpc>
                <a:spcPct val="100000"/>
              </a:lnSpc>
              <a:spcBef>
                <a:spcPts val="1000"/>
              </a:spcBef>
              <a:spcAft>
                <a:spcPts val="0"/>
              </a:spcAft>
              <a:buClr>
                <a:schemeClr val="dk1"/>
              </a:buClr>
              <a:buSzPts val="1055"/>
              <a:buChar char="-"/>
            </a:pPr>
            <a:r>
              <a:rPr lang="en-GB" sz="1530" dirty="0">
                <a:solidFill>
                  <a:schemeClr val="dk1"/>
                </a:solidFill>
              </a:rPr>
              <a:t>93% for couples 65+ no kids – 67% for single less 65</a:t>
            </a:r>
          </a:p>
          <a:p>
            <a:pPr marL="914400" lvl="1" indent="-295592" algn="l" rtl="0">
              <a:lnSpc>
                <a:spcPct val="100000"/>
              </a:lnSpc>
              <a:spcBef>
                <a:spcPts val="0"/>
              </a:spcBef>
              <a:spcAft>
                <a:spcPts val="0"/>
              </a:spcAft>
              <a:buClr>
                <a:schemeClr val="dk1"/>
              </a:buClr>
              <a:buSzPts val="1055"/>
              <a:buChar char="-"/>
            </a:pPr>
            <a:r>
              <a:rPr lang="en-GB" sz="1530" dirty="0">
                <a:solidFill>
                  <a:schemeClr val="dk1"/>
                </a:solidFill>
              </a:rPr>
              <a:t>88% in villages up to 2000 inhabitants – 75% metropolitan areas centre or 50000+ inhabitants</a:t>
            </a:r>
            <a:endParaRPr lang="en-GB" sz="1530" dirty="0"/>
          </a:p>
          <a:p>
            <a:pPr marL="0" lvl="0" indent="0" algn="l" rtl="0">
              <a:lnSpc>
                <a:spcPct val="80000"/>
              </a:lnSpc>
              <a:spcBef>
                <a:spcPts val="1000"/>
              </a:spcBef>
              <a:spcAft>
                <a:spcPts val="0"/>
              </a:spcAft>
              <a:buNone/>
            </a:pPr>
            <a:r>
              <a:rPr lang="en-GB" sz="1629" b="1" dirty="0">
                <a:solidFill>
                  <a:schemeClr val="dk1"/>
                </a:solidFill>
              </a:rPr>
              <a:t>Consider the risk of extreme weather-related events</a:t>
            </a:r>
          </a:p>
          <a:p>
            <a:pPr marL="914400" lvl="1" indent="-295592" algn="l" rtl="0">
              <a:lnSpc>
                <a:spcPct val="100000"/>
              </a:lnSpc>
              <a:spcBef>
                <a:spcPts val="1000"/>
              </a:spcBef>
              <a:spcAft>
                <a:spcPts val="0"/>
              </a:spcAft>
              <a:buSzPts val="1055"/>
              <a:buChar char="-"/>
            </a:pPr>
            <a:r>
              <a:rPr lang="en-GB" sz="1530" dirty="0">
                <a:solidFill>
                  <a:schemeClr val="dk1"/>
                </a:solidFill>
              </a:rPr>
              <a:t>Italy accounts for 2 / 3 of landslides registered in Europe </a:t>
            </a:r>
          </a:p>
          <a:p>
            <a:pPr marL="914400" lvl="1" indent="-295592" algn="l" rtl="0">
              <a:lnSpc>
                <a:spcPct val="100000"/>
              </a:lnSpc>
              <a:spcBef>
                <a:spcPts val="0"/>
              </a:spcBef>
              <a:spcAft>
                <a:spcPts val="0"/>
              </a:spcAft>
              <a:buSzPts val="1055"/>
              <a:buChar char="-"/>
            </a:pPr>
            <a:r>
              <a:rPr lang="en-GB" sz="1530" dirty="0">
                <a:solidFill>
                  <a:schemeClr val="dk1"/>
                </a:solidFill>
              </a:rPr>
              <a:t>1/ 4 of the housing stock in Italy is exposed to </a:t>
            </a:r>
            <a:r>
              <a:rPr lang="en-GB" sz="1530" dirty="0"/>
              <a:t>the risk of floods</a:t>
            </a:r>
          </a:p>
          <a:p>
            <a:pPr marL="914400" lvl="1" indent="-295592" algn="l" rtl="0">
              <a:lnSpc>
                <a:spcPct val="100000"/>
              </a:lnSpc>
              <a:spcBef>
                <a:spcPts val="0"/>
              </a:spcBef>
              <a:spcAft>
                <a:spcPts val="0"/>
              </a:spcAft>
              <a:buSzPts val="1055"/>
              <a:buChar char="-"/>
            </a:pPr>
            <a:r>
              <a:rPr lang="en-GB" sz="1530" dirty="0"/>
              <a:t>The estimated  annual loss to the value of the housing stock can be up to 3 </a:t>
            </a:r>
            <a:r>
              <a:rPr lang="en-GB" sz="1530" dirty="0" err="1"/>
              <a:t>bil</a:t>
            </a:r>
            <a:r>
              <a:rPr lang="en-GB" sz="1530" dirty="0"/>
              <a:t> euros (</a:t>
            </a:r>
            <a:r>
              <a:rPr lang="en-GB" sz="1530" dirty="0" err="1"/>
              <a:t>Loberto</a:t>
            </a:r>
            <a:r>
              <a:rPr lang="en-GB" sz="1530" dirty="0"/>
              <a:t> and </a:t>
            </a:r>
            <a:r>
              <a:rPr lang="en-GB" sz="1530" dirty="0" err="1"/>
              <a:t>Spuri</a:t>
            </a:r>
            <a:r>
              <a:rPr lang="en-GB" sz="1530" dirty="0"/>
              <a:t>, 2023) or 0.15% of GDP, due to flood risk</a:t>
            </a:r>
          </a:p>
          <a:p>
            <a:pPr marL="0" lvl="0" indent="0" algn="l" rtl="0">
              <a:lnSpc>
                <a:spcPct val="80000"/>
              </a:lnSpc>
              <a:spcBef>
                <a:spcPts val="1000"/>
              </a:spcBef>
              <a:spcAft>
                <a:spcPts val="0"/>
              </a:spcAft>
              <a:buSzPts val="523"/>
              <a:buNone/>
            </a:pPr>
            <a:endParaRPr sz="153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92ffe40dd8_0_9"/>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a:t>References</a:t>
            </a:r>
            <a:endParaRPr/>
          </a:p>
        </p:txBody>
      </p:sp>
      <p:sp>
        <p:nvSpPr>
          <p:cNvPr id="286" name="Google Shape;286;g292ffe40dd8_0_9"/>
          <p:cNvSpPr txBox="1">
            <a:spLocks noGrp="1"/>
          </p:cNvSpPr>
          <p:nvPr>
            <p:ph type="body" idx="1"/>
          </p:nvPr>
        </p:nvSpPr>
        <p:spPr>
          <a:xfrm>
            <a:off x="838200" y="1806070"/>
            <a:ext cx="10515600" cy="4557900"/>
          </a:xfrm>
          <a:prstGeom prst="rect">
            <a:avLst/>
          </a:prstGeom>
        </p:spPr>
        <p:txBody>
          <a:bodyPr spcFirstLastPara="1" wrap="square" lIns="45700" tIns="45700" rIns="45700" bIns="45700" anchor="t" anchorCtr="0">
            <a:noAutofit/>
          </a:bodyPr>
          <a:lstStyle/>
          <a:p>
            <a:pPr marL="0" lvl="0" indent="0" algn="just" rtl="0">
              <a:lnSpc>
                <a:spcPct val="90000"/>
              </a:lnSpc>
              <a:spcBef>
                <a:spcPts val="1000"/>
              </a:spcBef>
              <a:spcAft>
                <a:spcPts val="0"/>
              </a:spcAft>
              <a:buClr>
                <a:schemeClr val="dk1"/>
              </a:buClr>
              <a:buSzPts val="523"/>
              <a:buFont typeface="Arial"/>
              <a:buNone/>
            </a:pPr>
            <a:r>
              <a:rPr lang="it-IT" sz="1450">
                <a:solidFill>
                  <a:schemeClr val="dk1"/>
                </a:solidFill>
              </a:rPr>
              <a:t>Acevedo, S., Mrkaic, M., Novta, N., Pugacheva, E., and Topalova, P. (2020). The effects of weather shocks on economic activity: what are the channels of impact? J</a:t>
            </a:r>
            <a:r>
              <a:rPr lang="it-IT" sz="1450" i="1">
                <a:solidFill>
                  <a:schemeClr val="dk1"/>
                </a:solidFill>
              </a:rPr>
              <a:t>ournal of Macroeconomics, 65</a:t>
            </a:r>
            <a:r>
              <a:rPr lang="it-IT" sz="1450">
                <a:solidFill>
                  <a:schemeClr val="dk1"/>
                </a:solidFill>
              </a:rPr>
              <a:t>:103207.</a:t>
            </a:r>
            <a:endParaRPr sz="1450">
              <a:solidFill>
                <a:schemeClr val="dk1"/>
              </a:solidFill>
            </a:endParaRPr>
          </a:p>
          <a:p>
            <a:pPr marL="0" lvl="0" indent="0" algn="just" rtl="0">
              <a:lnSpc>
                <a:spcPct val="90000"/>
              </a:lnSpc>
              <a:spcBef>
                <a:spcPts val="1000"/>
              </a:spcBef>
              <a:spcAft>
                <a:spcPts val="0"/>
              </a:spcAft>
              <a:buClr>
                <a:schemeClr val="dk1"/>
              </a:buClr>
              <a:buSzPts val="523"/>
              <a:buFont typeface="Arial"/>
              <a:buNone/>
            </a:pPr>
            <a:r>
              <a:rPr lang="it-IT" sz="1450">
                <a:solidFill>
                  <a:schemeClr val="dk1"/>
                </a:solidFill>
              </a:rPr>
              <a:t>Alpino, M., Citino, L., de Blasio, G., and Zeni, F. (2022). Gli effetti del cambiamento climatico sull’economia italiana (the effects of climate change on the italian economy). </a:t>
            </a:r>
            <a:r>
              <a:rPr lang="it-IT" sz="1450" i="1">
                <a:solidFill>
                  <a:schemeClr val="dk1"/>
                </a:solidFill>
              </a:rPr>
              <a:t>Bank of Italy Occasional Paper</a:t>
            </a:r>
            <a:r>
              <a:rPr lang="it-IT" sz="1450">
                <a:solidFill>
                  <a:schemeClr val="dk1"/>
                </a:solidFill>
              </a:rPr>
              <a:t>, (728).</a:t>
            </a:r>
            <a:endParaRPr sz="1450">
              <a:solidFill>
                <a:schemeClr val="dk1"/>
              </a:solidFill>
            </a:endParaRPr>
          </a:p>
          <a:p>
            <a:pPr marL="0" lvl="0" indent="0" algn="just" rtl="0">
              <a:lnSpc>
                <a:spcPct val="90000"/>
              </a:lnSpc>
              <a:spcBef>
                <a:spcPts val="1000"/>
              </a:spcBef>
              <a:spcAft>
                <a:spcPts val="0"/>
              </a:spcAft>
              <a:buClr>
                <a:schemeClr val="dk1"/>
              </a:buClr>
              <a:buSzPts val="523"/>
              <a:buFont typeface="Arial"/>
              <a:buNone/>
            </a:pPr>
            <a:r>
              <a:rPr lang="it-IT" sz="1450">
                <a:solidFill>
                  <a:schemeClr val="dk1"/>
                </a:solidFill>
              </a:rPr>
              <a:t>Atreya, A. and Ferreira, S. (2015). Seeing is believing? evidence from property prices in inundated areas. </a:t>
            </a:r>
            <a:r>
              <a:rPr lang="it-IT" sz="1450" i="1">
                <a:solidFill>
                  <a:schemeClr val="dk1"/>
                </a:solidFill>
              </a:rPr>
              <a:t>Risk Analysis, 35</a:t>
            </a:r>
            <a:r>
              <a:rPr lang="it-IT" sz="1450">
                <a:solidFill>
                  <a:schemeClr val="dk1"/>
                </a:solidFill>
              </a:rPr>
              <a:t>(5):828–848.</a:t>
            </a:r>
            <a:endParaRPr sz="1450">
              <a:solidFill>
                <a:schemeClr val="dk1"/>
              </a:solidFill>
            </a:endParaRPr>
          </a:p>
          <a:p>
            <a:pPr marL="0" lvl="0" indent="0" algn="just" rtl="0">
              <a:lnSpc>
                <a:spcPct val="90000"/>
              </a:lnSpc>
              <a:spcBef>
                <a:spcPts val="1000"/>
              </a:spcBef>
              <a:spcAft>
                <a:spcPts val="0"/>
              </a:spcAft>
              <a:buSzPts val="523"/>
              <a:buNone/>
            </a:pPr>
            <a:r>
              <a:rPr lang="it-IT" sz="1450">
                <a:solidFill>
                  <a:schemeClr val="dk1"/>
                </a:solidFill>
              </a:rPr>
              <a:t>Beltran, A., Maddison, D., and Elliott, R. (2019). The impact of flooding on property prices: A repeat-sales approach. </a:t>
            </a:r>
            <a:r>
              <a:rPr lang="it-IT" sz="1450" i="1">
                <a:solidFill>
                  <a:schemeClr val="dk1"/>
                </a:solidFill>
              </a:rPr>
              <a:t>Journal of Environmental Economics and Management, 95</a:t>
            </a:r>
            <a:r>
              <a:rPr lang="it-IT" sz="1450">
                <a:solidFill>
                  <a:schemeClr val="dk1"/>
                </a:solidFill>
              </a:rPr>
              <a:t>:62–86.</a:t>
            </a:r>
            <a:endParaRPr sz="1450">
              <a:solidFill>
                <a:schemeClr val="dk1"/>
              </a:solidFill>
            </a:endParaRPr>
          </a:p>
          <a:p>
            <a:pPr marL="0" lvl="0" indent="0" algn="just" rtl="0">
              <a:lnSpc>
                <a:spcPct val="90000"/>
              </a:lnSpc>
              <a:spcBef>
                <a:spcPts val="1000"/>
              </a:spcBef>
              <a:spcAft>
                <a:spcPts val="0"/>
              </a:spcAft>
              <a:buClr>
                <a:schemeClr val="dk1"/>
              </a:buClr>
              <a:buSzPts val="523"/>
              <a:buFont typeface="Arial"/>
              <a:buNone/>
            </a:pPr>
            <a:r>
              <a:rPr lang="it-IT" sz="1450">
                <a:solidFill>
                  <a:schemeClr val="dk1"/>
                </a:solidFill>
              </a:rPr>
              <a:t>Bin, O. and Landry, C. E. (2013). Changes in implicit flood risk premiums: Empirical evidence from the housing market. </a:t>
            </a:r>
            <a:r>
              <a:rPr lang="it-IT" sz="1450" i="1">
                <a:solidFill>
                  <a:schemeClr val="dk1"/>
                </a:solidFill>
              </a:rPr>
              <a:t>Journal of Environmental Economics and management, 65</a:t>
            </a:r>
            <a:r>
              <a:rPr lang="it-IT" sz="1450">
                <a:solidFill>
                  <a:schemeClr val="dk1"/>
                </a:solidFill>
              </a:rPr>
              <a:t>(3):361–376.</a:t>
            </a:r>
            <a:endParaRPr sz="1450">
              <a:solidFill>
                <a:schemeClr val="dk1"/>
              </a:solidFill>
            </a:endParaRPr>
          </a:p>
          <a:p>
            <a:pPr marL="0" lvl="0" indent="0" algn="just" rtl="0">
              <a:lnSpc>
                <a:spcPct val="90000"/>
              </a:lnSpc>
              <a:spcBef>
                <a:spcPts val="1000"/>
              </a:spcBef>
              <a:spcAft>
                <a:spcPts val="0"/>
              </a:spcAft>
              <a:buClr>
                <a:schemeClr val="dk1"/>
              </a:buClr>
              <a:buSzPts val="523"/>
              <a:buFont typeface="Arial"/>
              <a:buNone/>
            </a:pPr>
            <a:r>
              <a:rPr lang="it-IT" sz="1450">
                <a:solidFill>
                  <a:schemeClr val="dk1"/>
                </a:solidFill>
              </a:rPr>
              <a:t>Brunetti, M., Croce, P., Gomellini, M., and Piselli, P. (2023). Dinamica delle temperature e attivit`a economica in Italia: un’analisi di lungo periodo. Technical Report Numero 787 – Luglio 2023, </a:t>
            </a:r>
            <a:r>
              <a:rPr lang="it-IT" sz="1450" i="1">
                <a:solidFill>
                  <a:schemeClr val="dk1"/>
                </a:solidFill>
              </a:rPr>
              <a:t>Questioni di Economia e Finanza (Occasional Papers)</a:t>
            </a:r>
            <a:r>
              <a:rPr lang="it-IT" sz="1450">
                <a:solidFill>
                  <a:schemeClr val="dk1"/>
                </a:solidFill>
              </a:rPr>
              <a:t>.</a:t>
            </a:r>
            <a:endParaRPr sz="1450">
              <a:solidFill>
                <a:schemeClr val="dk1"/>
              </a:solidFill>
            </a:endParaRPr>
          </a:p>
          <a:p>
            <a:pPr marL="0" lvl="0" indent="0" algn="just" rtl="0">
              <a:lnSpc>
                <a:spcPct val="90000"/>
              </a:lnSpc>
              <a:spcBef>
                <a:spcPts val="1000"/>
              </a:spcBef>
              <a:spcAft>
                <a:spcPts val="0"/>
              </a:spcAft>
              <a:buClr>
                <a:schemeClr val="dk1"/>
              </a:buClr>
              <a:buSzPts val="523"/>
              <a:buFont typeface="Arial"/>
              <a:buNone/>
            </a:pPr>
            <a:r>
              <a:rPr lang="it-IT" sz="1450">
                <a:solidFill>
                  <a:schemeClr val="dk1"/>
                </a:solidFill>
              </a:rPr>
              <a:t>Bunten, D. M. and Kahn, M. E. (2014). The impact of emerging climate risks on urban real estate price dynamics. Technical report, </a:t>
            </a:r>
            <a:r>
              <a:rPr lang="it-IT" sz="1450" i="1">
                <a:solidFill>
                  <a:schemeClr val="dk1"/>
                </a:solidFill>
              </a:rPr>
              <a:t>National Bureau of Economic Research</a:t>
            </a:r>
            <a:r>
              <a:rPr lang="it-IT" sz="1450">
                <a:solidFill>
                  <a:schemeClr val="dk1"/>
                </a:solidFill>
              </a:rPr>
              <a:t>.</a:t>
            </a:r>
            <a:endParaRPr sz="1450">
              <a:solidFill>
                <a:schemeClr val="dk1"/>
              </a:solidFill>
            </a:endParaRPr>
          </a:p>
          <a:p>
            <a:pPr marL="0" marR="0" lvl="0" indent="0" algn="just" rtl="0">
              <a:lnSpc>
                <a:spcPct val="90000"/>
              </a:lnSpc>
              <a:spcBef>
                <a:spcPts val="1000"/>
              </a:spcBef>
              <a:spcAft>
                <a:spcPts val="0"/>
              </a:spcAft>
              <a:buClr>
                <a:schemeClr val="dk1"/>
              </a:buClr>
              <a:buSzPts val="523"/>
              <a:buFont typeface="Arial"/>
              <a:buNone/>
            </a:pPr>
            <a:r>
              <a:rPr lang="it-IT" sz="1450">
                <a:solidFill>
                  <a:schemeClr val="dk1"/>
                </a:solidFill>
              </a:rPr>
              <a:t>Cannari, L., G. D'Alessio, and G. Vecchi. (2016). </a:t>
            </a:r>
            <a:r>
              <a:rPr lang="it-IT" sz="1350">
                <a:solidFill>
                  <a:schemeClr val="dk1"/>
                </a:solidFill>
                <a:latin typeface="Arial"/>
                <a:ea typeface="Arial"/>
                <a:cs typeface="Arial"/>
                <a:sym typeface="Arial"/>
              </a:rPr>
              <a:t>I prezzi delle abitazioni in Italia, 1927-2012.</a:t>
            </a:r>
            <a:r>
              <a:rPr lang="it-IT" sz="1350" i="1">
                <a:solidFill>
                  <a:schemeClr val="dk1"/>
                </a:solidFill>
                <a:latin typeface="Arial"/>
                <a:ea typeface="Arial"/>
                <a:cs typeface="Arial"/>
                <a:sym typeface="Arial"/>
              </a:rPr>
              <a:t> </a:t>
            </a:r>
            <a:r>
              <a:rPr lang="it-IT" sz="1350">
                <a:solidFill>
                  <a:schemeClr val="dk1"/>
                </a:solidFill>
                <a:latin typeface="Arial"/>
                <a:ea typeface="Arial"/>
                <a:cs typeface="Arial"/>
                <a:sym typeface="Arial"/>
              </a:rPr>
              <a:t>Banca d’Italia. Questioni di Economia e Finanza n. 333</a:t>
            </a:r>
            <a:endParaRPr sz="1450">
              <a:solidFill>
                <a:schemeClr val="dk1"/>
              </a:solidFill>
            </a:endParaRPr>
          </a:p>
          <a:p>
            <a:pPr marL="0" marR="0" lvl="0" indent="0" algn="just" rtl="0">
              <a:lnSpc>
                <a:spcPct val="90000"/>
              </a:lnSpc>
              <a:spcBef>
                <a:spcPts val="1000"/>
              </a:spcBef>
              <a:spcAft>
                <a:spcPts val="0"/>
              </a:spcAft>
              <a:buSzPts val="523"/>
              <a:buNone/>
            </a:pPr>
            <a:r>
              <a:rPr lang="it-IT" sz="1450">
                <a:solidFill>
                  <a:schemeClr val="dk1"/>
                </a:solidFill>
              </a:rPr>
              <a:t>Caprara, D., R. De Bonis, and L. Infante. (2018). </a:t>
            </a:r>
            <a:r>
              <a:rPr lang="it-IT" sz="1350">
                <a:solidFill>
                  <a:schemeClr val="dk1"/>
                </a:solidFill>
                <a:latin typeface="Arial"/>
                <a:ea typeface="Arial"/>
                <a:cs typeface="Arial"/>
                <a:sym typeface="Arial"/>
              </a:rPr>
              <a:t>La ricchezza delle famiglie in sintesi: l'Italia e il confronto internazionale.Banca d’Italia. Questioni di Economia e Finanza n. 470</a:t>
            </a:r>
            <a:endParaRPr sz="1450">
              <a:solidFill>
                <a:schemeClr val="dk1"/>
              </a:solidFill>
            </a:endParaRPr>
          </a:p>
          <a:p>
            <a:pPr marL="0" marR="0" lvl="0" indent="0" algn="just" rtl="0">
              <a:lnSpc>
                <a:spcPct val="90000"/>
              </a:lnSpc>
              <a:spcBef>
                <a:spcPts val="1000"/>
              </a:spcBef>
              <a:spcAft>
                <a:spcPts val="0"/>
              </a:spcAft>
              <a:buSzPts val="523"/>
              <a:buNone/>
            </a:pPr>
            <a:endParaRPr sz="1350" i="1">
              <a:solidFill>
                <a:schemeClr val="dk1"/>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523"/>
              <a:buFont typeface="Arial"/>
              <a:buNone/>
            </a:pPr>
            <a:endParaRPr sz="1450">
              <a:solidFill>
                <a:schemeClr val="dk1"/>
              </a:solidFill>
            </a:endParaRPr>
          </a:p>
          <a:p>
            <a:pPr marL="0" marR="0" lvl="0" indent="0" algn="just" rtl="0">
              <a:lnSpc>
                <a:spcPct val="90000"/>
              </a:lnSpc>
              <a:spcBef>
                <a:spcPts val="1000"/>
              </a:spcBef>
              <a:spcAft>
                <a:spcPts val="0"/>
              </a:spcAft>
              <a:buClr>
                <a:schemeClr val="dk1"/>
              </a:buClr>
              <a:buSzPts val="523"/>
              <a:buFont typeface="Arial"/>
              <a:buNone/>
            </a:pPr>
            <a:endParaRPr sz="1450">
              <a:solidFill>
                <a:schemeClr val="dk1"/>
              </a:solidFill>
            </a:endParaRPr>
          </a:p>
          <a:p>
            <a:pPr marL="0" marR="0" lvl="0" indent="0" algn="just" rtl="0">
              <a:lnSpc>
                <a:spcPct val="90000"/>
              </a:lnSpc>
              <a:spcBef>
                <a:spcPts val="1000"/>
              </a:spcBef>
              <a:spcAft>
                <a:spcPts val="0"/>
              </a:spcAft>
              <a:buClr>
                <a:schemeClr val="dk1"/>
              </a:buClr>
              <a:buSzPts val="523"/>
              <a:buFont typeface="Arial"/>
              <a:buNone/>
            </a:pPr>
            <a:endParaRPr sz="145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916857f1d9_0_66"/>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a:t>References</a:t>
            </a:r>
            <a:endParaRPr/>
          </a:p>
        </p:txBody>
      </p:sp>
      <p:sp>
        <p:nvSpPr>
          <p:cNvPr id="292" name="Google Shape;292;g2916857f1d9_0_66"/>
          <p:cNvSpPr txBox="1">
            <a:spLocks noGrp="1"/>
          </p:cNvSpPr>
          <p:nvPr>
            <p:ph type="body" idx="1"/>
          </p:nvPr>
        </p:nvSpPr>
        <p:spPr>
          <a:xfrm>
            <a:off x="838200" y="1806070"/>
            <a:ext cx="10515600" cy="4557900"/>
          </a:xfrm>
          <a:prstGeom prst="rect">
            <a:avLst/>
          </a:prstGeom>
        </p:spPr>
        <p:txBody>
          <a:bodyPr spcFirstLastPara="1" wrap="square" lIns="45700" tIns="45700" rIns="45700" bIns="45700" anchor="t" anchorCtr="0">
            <a:noAutofit/>
          </a:bodyPr>
          <a:lstStyle/>
          <a:p>
            <a:pPr marL="0" lvl="0" indent="0" algn="just" rtl="0">
              <a:spcBef>
                <a:spcPts val="1000"/>
              </a:spcBef>
              <a:spcAft>
                <a:spcPts val="0"/>
              </a:spcAft>
              <a:buSzPts val="523"/>
              <a:buNone/>
            </a:pPr>
            <a:r>
              <a:rPr lang="it-IT" sz="1450" dirty="0">
                <a:solidFill>
                  <a:schemeClr val="dk1"/>
                </a:solidFill>
              </a:rPr>
              <a:t>Cascarano, M. and Natoli, </a:t>
            </a:r>
            <a:r>
              <a:rPr lang="it-IT" sz="1450" dirty="0" err="1">
                <a:solidFill>
                  <a:schemeClr val="dk1"/>
                </a:solidFill>
              </a:rPr>
              <a:t>F</a:t>
            </a:r>
            <a:r>
              <a:rPr lang="it-IT" sz="1450" dirty="0">
                <a:solidFill>
                  <a:schemeClr val="dk1"/>
                </a:solidFill>
              </a:rPr>
              <a:t>. (2023). </a:t>
            </a:r>
            <a:r>
              <a:rPr lang="it-IT" sz="1450" dirty="0" err="1">
                <a:solidFill>
                  <a:schemeClr val="dk1"/>
                </a:solidFill>
              </a:rPr>
              <a:t>Temperatures</a:t>
            </a:r>
            <a:r>
              <a:rPr lang="it-IT" sz="1450" dirty="0">
                <a:solidFill>
                  <a:schemeClr val="dk1"/>
                </a:solidFill>
              </a:rPr>
              <a:t> and </a:t>
            </a:r>
            <a:r>
              <a:rPr lang="it-IT" sz="1450" dirty="0" err="1">
                <a:solidFill>
                  <a:schemeClr val="dk1"/>
                </a:solidFill>
              </a:rPr>
              <a:t>search</a:t>
            </a:r>
            <a:r>
              <a:rPr lang="it-IT" sz="1450" dirty="0">
                <a:solidFill>
                  <a:schemeClr val="dk1"/>
                </a:solidFill>
              </a:rPr>
              <a:t>: </a:t>
            </a:r>
            <a:r>
              <a:rPr lang="it-IT" sz="1450" dirty="0" err="1">
                <a:solidFill>
                  <a:schemeClr val="dk1"/>
                </a:solidFill>
              </a:rPr>
              <a:t>evidence</a:t>
            </a:r>
            <a:r>
              <a:rPr lang="it-IT" sz="1450" dirty="0">
                <a:solidFill>
                  <a:schemeClr val="dk1"/>
                </a:solidFill>
              </a:rPr>
              <a:t> from the housing market. </a:t>
            </a:r>
            <a:r>
              <a:rPr lang="it-IT" sz="1450" dirty="0" err="1">
                <a:solidFill>
                  <a:schemeClr val="dk1"/>
                </a:solidFill>
              </a:rPr>
              <a:t>Available</a:t>
            </a:r>
            <a:r>
              <a:rPr lang="it-IT" sz="1450" dirty="0">
                <a:solidFill>
                  <a:schemeClr val="dk1"/>
                </a:solidFill>
              </a:rPr>
              <a:t> </a:t>
            </a:r>
            <a:r>
              <a:rPr lang="it-IT" sz="1450" dirty="0" err="1">
                <a:solidFill>
                  <a:schemeClr val="dk1"/>
                </a:solidFill>
              </a:rPr>
              <a:t>at</a:t>
            </a:r>
            <a:r>
              <a:rPr lang="it-IT" sz="1450" dirty="0">
                <a:solidFill>
                  <a:schemeClr val="dk1"/>
                </a:solidFill>
              </a:rPr>
              <a:t> SSRN 4362881.</a:t>
            </a:r>
            <a:endParaRPr sz="1450" dirty="0">
              <a:solidFill>
                <a:schemeClr val="dk1"/>
              </a:solidFill>
            </a:endParaRPr>
          </a:p>
          <a:p>
            <a:pPr marL="0" lvl="0" indent="0" algn="l" rtl="0">
              <a:spcBef>
                <a:spcPts val="1000"/>
              </a:spcBef>
              <a:spcAft>
                <a:spcPts val="0"/>
              </a:spcAft>
              <a:buSzPts val="523"/>
              <a:buNone/>
            </a:pPr>
            <a:r>
              <a:rPr lang="it-IT" sz="1450" dirty="0">
                <a:solidFill>
                  <a:schemeClr val="dk1"/>
                </a:solidFill>
              </a:rPr>
              <a:t>Cohen, </a:t>
            </a:r>
            <a:r>
              <a:rPr lang="it-IT" sz="1450" dirty="0" err="1">
                <a:solidFill>
                  <a:schemeClr val="dk1"/>
                </a:solidFill>
              </a:rPr>
              <a:t>J</a:t>
            </a:r>
            <a:r>
              <a:rPr lang="it-IT" sz="1450" dirty="0">
                <a:solidFill>
                  <a:schemeClr val="dk1"/>
                </a:solidFill>
              </a:rPr>
              <a:t>. P., Barr, </a:t>
            </a:r>
            <a:r>
              <a:rPr lang="it-IT" sz="1450" dirty="0" err="1">
                <a:solidFill>
                  <a:schemeClr val="dk1"/>
                </a:solidFill>
              </a:rPr>
              <a:t>J</a:t>
            </a:r>
            <a:r>
              <a:rPr lang="it-IT" sz="1450" dirty="0">
                <a:solidFill>
                  <a:schemeClr val="dk1"/>
                </a:solidFill>
              </a:rPr>
              <a:t>., and Kim, E. (2021). </a:t>
            </a:r>
            <a:r>
              <a:rPr lang="it-IT" sz="1450" dirty="0" err="1">
                <a:solidFill>
                  <a:schemeClr val="dk1"/>
                </a:solidFill>
              </a:rPr>
              <a:t>Storm</a:t>
            </a:r>
            <a:r>
              <a:rPr lang="it-IT" sz="1450" dirty="0">
                <a:solidFill>
                  <a:schemeClr val="dk1"/>
                </a:solidFill>
              </a:rPr>
              <a:t> </a:t>
            </a:r>
            <a:r>
              <a:rPr lang="it-IT" sz="1450" dirty="0" err="1">
                <a:solidFill>
                  <a:schemeClr val="dk1"/>
                </a:solidFill>
              </a:rPr>
              <a:t>surges</a:t>
            </a:r>
            <a:r>
              <a:rPr lang="it-IT" sz="1450" dirty="0">
                <a:solidFill>
                  <a:schemeClr val="dk1"/>
                </a:solidFill>
              </a:rPr>
              <a:t>, </a:t>
            </a:r>
            <a:r>
              <a:rPr lang="it-IT" sz="1450" dirty="0" err="1">
                <a:solidFill>
                  <a:schemeClr val="dk1"/>
                </a:solidFill>
              </a:rPr>
              <a:t>informational</a:t>
            </a:r>
            <a:r>
              <a:rPr lang="it-IT" sz="1450" dirty="0">
                <a:solidFill>
                  <a:schemeClr val="dk1"/>
                </a:solidFill>
              </a:rPr>
              <a:t> shocks, and the price of </a:t>
            </a:r>
            <a:r>
              <a:rPr lang="it-IT" sz="1450" dirty="0" err="1">
                <a:solidFill>
                  <a:schemeClr val="dk1"/>
                </a:solidFill>
              </a:rPr>
              <a:t>urban</a:t>
            </a:r>
            <a:r>
              <a:rPr lang="it-IT" sz="1450" dirty="0">
                <a:solidFill>
                  <a:schemeClr val="dk1"/>
                </a:solidFill>
              </a:rPr>
              <a:t> </a:t>
            </a:r>
            <a:r>
              <a:rPr lang="it-IT" sz="1450" dirty="0" err="1">
                <a:solidFill>
                  <a:schemeClr val="dk1"/>
                </a:solidFill>
              </a:rPr>
              <a:t>real</a:t>
            </a:r>
            <a:r>
              <a:rPr lang="it-IT" sz="1450" dirty="0">
                <a:solidFill>
                  <a:schemeClr val="dk1"/>
                </a:solidFill>
              </a:rPr>
              <a:t> estate: An </a:t>
            </a:r>
            <a:r>
              <a:rPr lang="it-IT" sz="1450" dirty="0" err="1">
                <a:solidFill>
                  <a:schemeClr val="dk1"/>
                </a:solidFill>
              </a:rPr>
              <a:t>application</a:t>
            </a:r>
            <a:r>
              <a:rPr lang="it-IT" sz="1450" dirty="0">
                <a:solidFill>
                  <a:schemeClr val="dk1"/>
                </a:solidFill>
              </a:rPr>
              <a:t> to the case of hurricane Sandy. </a:t>
            </a:r>
            <a:r>
              <a:rPr lang="it-IT" sz="1450" i="1" dirty="0" err="1">
                <a:solidFill>
                  <a:schemeClr val="dk1"/>
                </a:solidFill>
              </a:rPr>
              <a:t>Regional</a:t>
            </a:r>
            <a:r>
              <a:rPr lang="it-IT" sz="1450" i="1" dirty="0">
                <a:solidFill>
                  <a:schemeClr val="dk1"/>
                </a:solidFill>
              </a:rPr>
              <a:t> Science and Urban </a:t>
            </a:r>
            <a:r>
              <a:rPr lang="it-IT" sz="1450" i="1" dirty="0" err="1">
                <a:solidFill>
                  <a:schemeClr val="dk1"/>
                </a:solidFill>
              </a:rPr>
              <a:t>Economics</a:t>
            </a:r>
            <a:r>
              <a:rPr lang="it-IT" sz="1450" dirty="0">
                <a:solidFill>
                  <a:schemeClr val="dk1"/>
                </a:solidFill>
              </a:rPr>
              <a:t>, 90:103694.</a:t>
            </a:r>
            <a:endParaRPr sz="1450" dirty="0">
              <a:solidFill>
                <a:schemeClr val="dk1"/>
              </a:solidFill>
            </a:endParaRPr>
          </a:p>
          <a:p>
            <a:pPr marL="0" lvl="0" indent="0" algn="l" rtl="0">
              <a:spcBef>
                <a:spcPts val="1000"/>
              </a:spcBef>
              <a:spcAft>
                <a:spcPts val="0"/>
              </a:spcAft>
              <a:buSzPts val="523"/>
              <a:buNone/>
            </a:pPr>
            <a:r>
              <a:rPr lang="it-IT" sz="1450" dirty="0" err="1">
                <a:solidFill>
                  <a:schemeClr val="dk1"/>
                </a:solidFill>
              </a:rPr>
              <a:t>Colacito</a:t>
            </a:r>
            <a:r>
              <a:rPr lang="it-IT" sz="1450" dirty="0">
                <a:solidFill>
                  <a:schemeClr val="dk1"/>
                </a:solidFill>
              </a:rPr>
              <a:t>, </a:t>
            </a:r>
            <a:r>
              <a:rPr lang="it-IT" sz="1450" dirty="0" err="1">
                <a:solidFill>
                  <a:schemeClr val="dk1"/>
                </a:solidFill>
              </a:rPr>
              <a:t>R</a:t>
            </a:r>
            <a:r>
              <a:rPr lang="it-IT" sz="1450" dirty="0">
                <a:solidFill>
                  <a:schemeClr val="dk1"/>
                </a:solidFill>
              </a:rPr>
              <a:t>., Hoffmann, B., and </a:t>
            </a:r>
            <a:r>
              <a:rPr lang="it-IT" sz="1450" dirty="0" err="1">
                <a:solidFill>
                  <a:schemeClr val="dk1"/>
                </a:solidFill>
              </a:rPr>
              <a:t>Phan</a:t>
            </a:r>
            <a:r>
              <a:rPr lang="it-IT" sz="1450" dirty="0">
                <a:solidFill>
                  <a:schemeClr val="dk1"/>
                </a:solidFill>
              </a:rPr>
              <a:t>, T. (2019). Temperature and </a:t>
            </a:r>
            <a:r>
              <a:rPr lang="it-IT" sz="1450" dirty="0" err="1">
                <a:solidFill>
                  <a:schemeClr val="dk1"/>
                </a:solidFill>
              </a:rPr>
              <a:t>growth</a:t>
            </a:r>
            <a:r>
              <a:rPr lang="it-IT" sz="1450" dirty="0">
                <a:solidFill>
                  <a:schemeClr val="dk1"/>
                </a:solidFill>
              </a:rPr>
              <a:t>: A panel </a:t>
            </a:r>
            <a:r>
              <a:rPr lang="it-IT" sz="1450" dirty="0" err="1">
                <a:solidFill>
                  <a:schemeClr val="dk1"/>
                </a:solidFill>
              </a:rPr>
              <a:t>analysis</a:t>
            </a:r>
            <a:r>
              <a:rPr lang="it-IT" sz="1450" dirty="0">
                <a:solidFill>
                  <a:schemeClr val="dk1"/>
                </a:solidFill>
              </a:rPr>
              <a:t> of the </a:t>
            </a:r>
            <a:r>
              <a:rPr lang="it-IT" sz="1450" dirty="0" err="1">
                <a:solidFill>
                  <a:schemeClr val="dk1"/>
                </a:solidFill>
              </a:rPr>
              <a:t>united</a:t>
            </a:r>
            <a:r>
              <a:rPr lang="it-IT" sz="1450" dirty="0">
                <a:solidFill>
                  <a:schemeClr val="dk1"/>
                </a:solidFill>
              </a:rPr>
              <a:t> </a:t>
            </a:r>
            <a:r>
              <a:rPr lang="it-IT" sz="1450" dirty="0" err="1">
                <a:solidFill>
                  <a:schemeClr val="dk1"/>
                </a:solidFill>
              </a:rPr>
              <a:t>states</a:t>
            </a:r>
            <a:r>
              <a:rPr lang="it-IT" sz="1450" dirty="0">
                <a:solidFill>
                  <a:schemeClr val="dk1"/>
                </a:solidFill>
              </a:rPr>
              <a:t>.</a:t>
            </a:r>
            <a:r>
              <a:rPr lang="it-IT" sz="1450" i="1" dirty="0">
                <a:solidFill>
                  <a:schemeClr val="dk1"/>
                </a:solidFill>
              </a:rPr>
              <a:t> Journal of Money, Credit and Banking, 51</a:t>
            </a:r>
            <a:r>
              <a:rPr lang="it-IT" sz="1450" dirty="0">
                <a:solidFill>
                  <a:schemeClr val="dk1"/>
                </a:solidFill>
              </a:rPr>
              <a:t>(2-3):313–368.</a:t>
            </a:r>
            <a:endParaRPr sz="1450" dirty="0">
              <a:solidFill>
                <a:schemeClr val="dk1"/>
              </a:solidFill>
            </a:endParaRPr>
          </a:p>
          <a:p>
            <a:pPr marL="0" lvl="0" indent="0" algn="l" rtl="0">
              <a:lnSpc>
                <a:spcPct val="115000"/>
              </a:lnSpc>
              <a:spcBef>
                <a:spcPts val="0"/>
              </a:spcBef>
              <a:spcAft>
                <a:spcPts val="0"/>
              </a:spcAft>
              <a:buSzPts val="1100"/>
              <a:buNone/>
            </a:pPr>
            <a:endParaRPr sz="1350" i="1" dirty="0">
              <a:solidFill>
                <a:schemeClr val="dk1"/>
              </a:solidFill>
              <a:latin typeface="Arial"/>
              <a:ea typeface="Arial"/>
              <a:cs typeface="Arial"/>
              <a:sym typeface="Arial"/>
            </a:endParaRPr>
          </a:p>
          <a:p>
            <a:pPr marL="0" lvl="0" indent="0" algn="l" rtl="0">
              <a:lnSpc>
                <a:spcPct val="115000"/>
              </a:lnSpc>
              <a:spcBef>
                <a:spcPts val="0"/>
              </a:spcBef>
              <a:spcAft>
                <a:spcPts val="0"/>
              </a:spcAft>
              <a:buSzPts val="1100"/>
              <a:buNone/>
            </a:pPr>
            <a:r>
              <a:rPr lang="it-IT" sz="1450" dirty="0">
                <a:solidFill>
                  <a:schemeClr val="dk1"/>
                </a:solidFill>
              </a:rPr>
              <a:t>De Bonis </a:t>
            </a:r>
            <a:r>
              <a:rPr lang="it-IT" sz="1450" dirty="0" err="1">
                <a:solidFill>
                  <a:schemeClr val="dk1"/>
                </a:solidFill>
              </a:rPr>
              <a:t>R</a:t>
            </a:r>
            <a:r>
              <a:rPr lang="it-IT" sz="1450" dirty="0">
                <a:solidFill>
                  <a:schemeClr val="dk1"/>
                </a:solidFill>
              </a:rPr>
              <a:t>., Liberati D., </a:t>
            </a:r>
            <a:r>
              <a:rPr lang="it-IT" sz="1450" dirty="0" err="1">
                <a:solidFill>
                  <a:schemeClr val="dk1"/>
                </a:solidFill>
              </a:rPr>
              <a:t>Muellbauer</a:t>
            </a:r>
            <a:r>
              <a:rPr lang="it-IT" sz="1450" dirty="0">
                <a:solidFill>
                  <a:schemeClr val="dk1"/>
                </a:solidFill>
              </a:rPr>
              <a:t> </a:t>
            </a:r>
            <a:r>
              <a:rPr lang="it-IT" sz="1450" dirty="0" err="1">
                <a:solidFill>
                  <a:schemeClr val="dk1"/>
                </a:solidFill>
              </a:rPr>
              <a:t>J</a:t>
            </a:r>
            <a:r>
              <a:rPr lang="it-IT" sz="1450" dirty="0">
                <a:solidFill>
                  <a:schemeClr val="dk1"/>
                </a:solidFill>
              </a:rPr>
              <a:t>. and Rondinelli C. (2020). </a:t>
            </a:r>
            <a:r>
              <a:rPr lang="it-IT" sz="1450" dirty="0" err="1">
                <a:solidFill>
                  <a:schemeClr val="dk1"/>
                </a:solidFill>
              </a:rPr>
              <a:t>Consumption</a:t>
            </a:r>
            <a:r>
              <a:rPr lang="it-IT" sz="1450" dirty="0">
                <a:solidFill>
                  <a:schemeClr val="dk1"/>
                </a:solidFill>
              </a:rPr>
              <a:t> and </a:t>
            </a:r>
            <a:r>
              <a:rPr lang="it-IT" sz="1450" dirty="0" err="1">
                <a:solidFill>
                  <a:schemeClr val="dk1"/>
                </a:solidFill>
              </a:rPr>
              <a:t>Wealth</a:t>
            </a:r>
            <a:r>
              <a:rPr lang="it-IT" sz="1450" dirty="0">
                <a:solidFill>
                  <a:schemeClr val="dk1"/>
                </a:solidFill>
              </a:rPr>
              <a:t>: New </a:t>
            </a:r>
            <a:r>
              <a:rPr lang="it-IT" sz="1450" dirty="0" err="1">
                <a:solidFill>
                  <a:schemeClr val="dk1"/>
                </a:solidFill>
              </a:rPr>
              <a:t>Evidence</a:t>
            </a:r>
            <a:r>
              <a:rPr lang="it-IT" sz="1450" dirty="0">
                <a:solidFill>
                  <a:schemeClr val="dk1"/>
                </a:solidFill>
              </a:rPr>
              <a:t> from </a:t>
            </a:r>
            <a:r>
              <a:rPr lang="it-IT" sz="1450" dirty="0" err="1">
                <a:solidFill>
                  <a:schemeClr val="dk1"/>
                </a:solidFill>
              </a:rPr>
              <a:t>Italy</a:t>
            </a:r>
            <a:r>
              <a:rPr lang="it-IT" sz="1450" dirty="0">
                <a:solidFill>
                  <a:schemeClr val="dk1"/>
                </a:solidFill>
              </a:rPr>
              <a:t>. Bank of </a:t>
            </a:r>
            <a:r>
              <a:rPr lang="it-IT" sz="1450" dirty="0" err="1">
                <a:solidFill>
                  <a:schemeClr val="dk1"/>
                </a:solidFill>
              </a:rPr>
              <a:t>Italy</a:t>
            </a:r>
            <a:r>
              <a:rPr lang="it-IT" sz="1450" dirty="0">
                <a:solidFill>
                  <a:schemeClr val="dk1"/>
                </a:solidFill>
              </a:rPr>
              <a:t> WP. 1304.</a:t>
            </a:r>
            <a:endParaRPr sz="1450" dirty="0">
              <a:solidFill>
                <a:schemeClr val="dk1"/>
              </a:solidFill>
            </a:endParaRPr>
          </a:p>
          <a:p>
            <a:pPr marL="0" lvl="0" indent="0" algn="l" rtl="0">
              <a:spcBef>
                <a:spcPts val="1000"/>
              </a:spcBef>
              <a:spcAft>
                <a:spcPts val="0"/>
              </a:spcAft>
              <a:buSzPts val="523"/>
              <a:buNone/>
            </a:pPr>
            <a:r>
              <a:rPr lang="it-IT" sz="1450" dirty="0" err="1">
                <a:solidFill>
                  <a:schemeClr val="dk1"/>
                </a:solidFill>
              </a:rPr>
              <a:t>Galinato</a:t>
            </a:r>
            <a:r>
              <a:rPr lang="it-IT" sz="1450" dirty="0">
                <a:solidFill>
                  <a:schemeClr val="dk1"/>
                </a:solidFill>
              </a:rPr>
              <a:t>, G. I. and </a:t>
            </a:r>
            <a:r>
              <a:rPr lang="it-IT" sz="1450" dirty="0" err="1">
                <a:solidFill>
                  <a:schemeClr val="dk1"/>
                </a:solidFill>
              </a:rPr>
              <a:t>Tantihkarnchana</a:t>
            </a:r>
            <a:r>
              <a:rPr lang="it-IT" sz="1450" dirty="0">
                <a:solidFill>
                  <a:schemeClr val="dk1"/>
                </a:solidFill>
              </a:rPr>
              <a:t>, P. (2018). The </a:t>
            </a:r>
            <a:r>
              <a:rPr lang="it-IT" sz="1450" dirty="0" err="1">
                <a:solidFill>
                  <a:schemeClr val="dk1"/>
                </a:solidFill>
              </a:rPr>
              <a:t>amenity</a:t>
            </a:r>
            <a:r>
              <a:rPr lang="it-IT" sz="1450" dirty="0">
                <a:solidFill>
                  <a:schemeClr val="dk1"/>
                </a:solidFill>
              </a:rPr>
              <a:t> </a:t>
            </a:r>
            <a:r>
              <a:rPr lang="it-IT" sz="1450" dirty="0" err="1">
                <a:solidFill>
                  <a:schemeClr val="dk1"/>
                </a:solidFill>
              </a:rPr>
              <a:t>value</a:t>
            </a:r>
            <a:r>
              <a:rPr lang="it-IT" sz="1450" dirty="0">
                <a:solidFill>
                  <a:schemeClr val="dk1"/>
                </a:solidFill>
              </a:rPr>
              <a:t> of </a:t>
            </a:r>
            <a:r>
              <a:rPr lang="it-IT" sz="1450" dirty="0" err="1">
                <a:solidFill>
                  <a:schemeClr val="dk1"/>
                </a:solidFill>
              </a:rPr>
              <a:t>climate</a:t>
            </a:r>
            <a:r>
              <a:rPr lang="it-IT" sz="1450" dirty="0">
                <a:solidFill>
                  <a:schemeClr val="dk1"/>
                </a:solidFill>
              </a:rPr>
              <a:t> </a:t>
            </a:r>
            <a:r>
              <a:rPr lang="it-IT" sz="1450" dirty="0" err="1">
                <a:solidFill>
                  <a:schemeClr val="dk1"/>
                </a:solidFill>
              </a:rPr>
              <a:t>change</a:t>
            </a:r>
            <a:r>
              <a:rPr lang="it-IT" sz="1450" dirty="0">
                <a:solidFill>
                  <a:schemeClr val="dk1"/>
                </a:solidFill>
              </a:rPr>
              <a:t> </a:t>
            </a:r>
            <a:r>
              <a:rPr lang="it-IT" sz="1450" dirty="0" err="1">
                <a:solidFill>
                  <a:schemeClr val="dk1"/>
                </a:solidFill>
              </a:rPr>
              <a:t>across</a:t>
            </a:r>
            <a:r>
              <a:rPr lang="it-IT" sz="1450" dirty="0">
                <a:solidFill>
                  <a:schemeClr val="dk1"/>
                </a:solidFill>
              </a:rPr>
              <a:t> </a:t>
            </a:r>
            <a:r>
              <a:rPr lang="it-IT" sz="1450" dirty="0" err="1">
                <a:solidFill>
                  <a:schemeClr val="dk1"/>
                </a:solidFill>
              </a:rPr>
              <a:t>different</a:t>
            </a:r>
            <a:r>
              <a:rPr lang="it-IT" sz="1450" dirty="0">
                <a:solidFill>
                  <a:schemeClr val="dk1"/>
                </a:solidFill>
              </a:rPr>
              <a:t> </a:t>
            </a:r>
            <a:r>
              <a:rPr lang="it-IT" sz="1450" dirty="0" err="1">
                <a:solidFill>
                  <a:schemeClr val="dk1"/>
                </a:solidFill>
              </a:rPr>
              <a:t>regions</a:t>
            </a:r>
            <a:r>
              <a:rPr lang="it-IT" sz="1450" dirty="0">
                <a:solidFill>
                  <a:schemeClr val="dk1"/>
                </a:solidFill>
              </a:rPr>
              <a:t> in the </a:t>
            </a:r>
            <a:r>
              <a:rPr lang="it-IT" sz="1450" dirty="0" err="1">
                <a:solidFill>
                  <a:schemeClr val="dk1"/>
                </a:solidFill>
              </a:rPr>
              <a:t>united</a:t>
            </a:r>
            <a:r>
              <a:rPr lang="it-IT" sz="1450" dirty="0">
                <a:solidFill>
                  <a:schemeClr val="dk1"/>
                </a:solidFill>
              </a:rPr>
              <a:t> </a:t>
            </a:r>
            <a:r>
              <a:rPr lang="it-IT" sz="1450" dirty="0" err="1">
                <a:solidFill>
                  <a:schemeClr val="dk1"/>
                </a:solidFill>
              </a:rPr>
              <a:t>states</a:t>
            </a:r>
            <a:r>
              <a:rPr lang="it-IT" sz="1450" dirty="0">
                <a:solidFill>
                  <a:schemeClr val="dk1"/>
                </a:solidFill>
              </a:rPr>
              <a:t>. </a:t>
            </a:r>
            <a:r>
              <a:rPr lang="it-IT" sz="1450" i="1" dirty="0">
                <a:solidFill>
                  <a:schemeClr val="dk1"/>
                </a:solidFill>
              </a:rPr>
              <a:t>Applied </a:t>
            </a:r>
            <a:r>
              <a:rPr lang="it-IT" sz="1450" i="1" dirty="0" err="1">
                <a:solidFill>
                  <a:schemeClr val="dk1"/>
                </a:solidFill>
              </a:rPr>
              <a:t>Economics</a:t>
            </a:r>
            <a:r>
              <a:rPr lang="it-IT" sz="1450" i="1" dirty="0">
                <a:solidFill>
                  <a:schemeClr val="dk1"/>
                </a:solidFill>
              </a:rPr>
              <a:t>, 50</a:t>
            </a:r>
            <a:r>
              <a:rPr lang="it-IT" sz="1450" dirty="0">
                <a:solidFill>
                  <a:schemeClr val="dk1"/>
                </a:solidFill>
              </a:rPr>
              <a:t>(37):4024–4039.</a:t>
            </a:r>
            <a:endParaRPr sz="1450" dirty="0">
              <a:solidFill>
                <a:schemeClr val="dk1"/>
              </a:solidFill>
            </a:endParaRPr>
          </a:p>
          <a:p>
            <a:pPr marL="0" lvl="0" indent="0" algn="l" rtl="0">
              <a:spcBef>
                <a:spcPts val="1000"/>
              </a:spcBef>
              <a:spcAft>
                <a:spcPts val="0"/>
              </a:spcAft>
              <a:buSzPts val="523"/>
              <a:buNone/>
            </a:pPr>
            <a:r>
              <a:rPr lang="it-IT" sz="1450" dirty="0">
                <a:solidFill>
                  <a:schemeClr val="dk1"/>
                </a:solidFill>
              </a:rPr>
              <a:t>Garbarino, N. and </a:t>
            </a:r>
            <a:r>
              <a:rPr lang="it-IT" sz="1450" dirty="0" err="1">
                <a:solidFill>
                  <a:schemeClr val="dk1"/>
                </a:solidFill>
              </a:rPr>
              <a:t>Guin</a:t>
            </a:r>
            <a:r>
              <a:rPr lang="it-IT" sz="1450" dirty="0">
                <a:solidFill>
                  <a:schemeClr val="dk1"/>
                </a:solidFill>
              </a:rPr>
              <a:t>, B. (2021). High water, no </a:t>
            </a:r>
            <a:r>
              <a:rPr lang="it-IT" sz="1450" dirty="0" err="1">
                <a:solidFill>
                  <a:schemeClr val="dk1"/>
                </a:solidFill>
              </a:rPr>
              <a:t>marks</a:t>
            </a:r>
            <a:r>
              <a:rPr lang="it-IT" sz="1450" dirty="0">
                <a:solidFill>
                  <a:schemeClr val="dk1"/>
                </a:solidFill>
              </a:rPr>
              <a:t>? </a:t>
            </a:r>
            <a:r>
              <a:rPr lang="it-IT" sz="1450" dirty="0" err="1">
                <a:solidFill>
                  <a:schemeClr val="dk1"/>
                </a:solidFill>
              </a:rPr>
              <a:t>biased</a:t>
            </a:r>
            <a:r>
              <a:rPr lang="it-IT" sz="1450" dirty="0">
                <a:solidFill>
                  <a:schemeClr val="dk1"/>
                </a:solidFill>
              </a:rPr>
              <a:t> lending after </a:t>
            </a:r>
            <a:r>
              <a:rPr lang="it-IT" sz="1450" dirty="0" err="1">
                <a:solidFill>
                  <a:schemeClr val="dk1"/>
                </a:solidFill>
              </a:rPr>
              <a:t>extreme</a:t>
            </a:r>
            <a:r>
              <a:rPr lang="it-IT" sz="1450" dirty="0">
                <a:solidFill>
                  <a:schemeClr val="dk1"/>
                </a:solidFill>
              </a:rPr>
              <a:t> </a:t>
            </a:r>
            <a:r>
              <a:rPr lang="it-IT" sz="1450" dirty="0" err="1">
                <a:solidFill>
                  <a:schemeClr val="dk1"/>
                </a:solidFill>
              </a:rPr>
              <a:t>weather</a:t>
            </a:r>
            <a:r>
              <a:rPr lang="it-IT" sz="1450" dirty="0">
                <a:solidFill>
                  <a:schemeClr val="dk1"/>
                </a:solidFill>
              </a:rPr>
              <a:t>. </a:t>
            </a:r>
            <a:r>
              <a:rPr lang="it-IT" sz="1450" i="1" dirty="0">
                <a:solidFill>
                  <a:schemeClr val="dk1"/>
                </a:solidFill>
              </a:rPr>
              <a:t>Journal of Financial </a:t>
            </a:r>
            <a:r>
              <a:rPr lang="it-IT" sz="1450" i="1" dirty="0" err="1">
                <a:solidFill>
                  <a:schemeClr val="dk1"/>
                </a:solidFill>
              </a:rPr>
              <a:t>Stability</a:t>
            </a:r>
            <a:r>
              <a:rPr lang="it-IT" sz="1450" i="1" dirty="0">
                <a:solidFill>
                  <a:schemeClr val="dk1"/>
                </a:solidFill>
              </a:rPr>
              <a:t>, 54</a:t>
            </a:r>
            <a:r>
              <a:rPr lang="it-IT" sz="1450" dirty="0">
                <a:solidFill>
                  <a:schemeClr val="dk1"/>
                </a:solidFill>
              </a:rPr>
              <a:t>:100874.</a:t>
            </a:r>
            <a:endParaRPr sz="1450" dirty="0">
              <a:solidFill>
                <a:schemeClr val="dk1"/>
              </a:solidFill>
            </a:endParaRPr>
          </a:p>
          <a:p>
            <a:pPr marL="0" lvl="0" indent="0" algn="l" rtl="0">
              <a:spcBef>
                <a:spcPts val="1000"/>
              </a:spcBef>
              <a:spcAft>
                <a:spcPts val="0"/>
              </a:spcAft>
              <a:buSzPts val="523"/>
              <a:buNone/>
            </a:pPr>
            <a:r>
              <a:rPr lang="it-IT" sz="1450" dirty="0" err="1">
                <a:solidFill>
                  <a:schemeClr val="dk1"/>
                </a:solidFill>
              </a:rPr>
              <a:t>Gourevitch</a:t>
            </a:r>
            <a:r>
              <a:rPr lang="it-IT" sz="1450" dirty="0">
                <a:solidFill>
                  <a:schemeClr val="dk1"/>
                </a:solidFill>
              </a:rPr>
              <a:t>, J.D., </a:t>
            </a:r>
            <a:r>
              <a:rPr lang="it-IT" sz="1450" dirty="0" err="1">
                <a:solidFill>
                  <a:schemeClr val="dk1"/>
                </a:solidFill>
              </a:rPr>
              <a:t>Kousky</a:t>
            </a:r>
            <a:r>
              <a:rPr lang="it-IT" sz="1450" dirty="0">
                <a:solidFill>
                  <a:schemeClr val="dk1"/>
                </a:solidFill>
              </a:rPr>
              <a:t>, C., </a:t>
            </a:r>
            <a:r>
              <a:rPr lang="it-IT" sz="1450" dirty="0" err="1">
                <a:solidFill>
                  <a:schemeClr val="dk1"/>
                </a:solidFill>
              </a:rPr>
              <a:t>Liao</a:t>
            </a:r>
            <a:r>
              <a:rPr lang="it-IT" sz="1450" dirty="0">
                <a:solidFill>
                  <a:schemeClr val="dk1"/>
                </a:solidFill>
              </a:rPr>
              <a:t>, Y. et al. (2023). </a:t>
            </a:r>
            <a:r>
              <a:rPr lang="it-IT" sz="1450" dirty="0" err="1">
                <a:solidFill>
                  <a:schemeClr val="dk1"/>
                </a:solidFill>
              </a:rPr>
              <a:t>Unpriced</a:t>
            </a:r>
            <a:r>
              <a:rPr lang="it-IT" sz="1450" dirty="0">
                <a:solidFill>
                  <a:schemeClr val="dk1"/>
                </a:solidFill>
              </a:rPr>
              <a:t> </a:t>
            </a:r>
            <a:r>
              <a:rPr lang="it-IT" sz="1450" dirty="0" err="1">
                <a:solidFill>
                  <a:schemeClr val="dk1"/>
                </a:solidFill>
              </a:rPr>
              <a:t>climate</a:t>
            </a:r>
            <a:r>
              <a:rPr lang="it-IT" sz="1450" dirty="0">
                <a:solidFill>
                  <a:schemeClr val="dk1"/>
                </a:solidFill>
              </a:rPr>
              <a:t> risk and the </a:t>
            </a:r>
            <a:r>
              <a:rPr lang="it-IT" sz="1450" dirty="0" err="1">
                <a:solidFill>
                  <a:schemeClr val="dk1"/>
                </a:solidFill>
              </a:rPr>
              <a:t>potential</a:t>
            </a:r>
            <a:r>
              <a:rPr lang="it-IT" sz="1450" dirty="0">
                <a:solidFill>
                  <a:schemeClr val="dk1"/>
                </a:solidFill>
              </a:rPr>
              <a:t> </a:t>
            </a:r>
            <a:r>
              <a:rPr lang="it-IT" sz="1450" dirty="0" err="1">
                <a:solidFill>
                  <a:schemeClr val="dk1"/>
                </a:solidFill>
              </a:rPr>
              <a:t>consequences</a:t>
            </a:r>
            <a:r>
              <a:rPr lang="it-IT" sz="1450" dirty="0">
                <a:solidFill>
                  <a:schemeClr val="dk1"/>
                </a:solidFill>
              </a:rPr>
              <a:t> of </a:t>
            </a:r>
            <a:r>
              <a:rPr lang="it-IT" sz="1450" dirty="0" err="1">
                <a:solidFill>
                  <a:schemeClr val="dk1"/>
                </a:solidFill>
              </a:rPr>
              <a:t>overvaluation</a:t>
            </a:r>
            <a:r>
              <a:rPr lang="it-IT" sz="1450" dirty="0">
                <a:solidFill>
                  <a:schemeClr val="dk1"/>
                </a:solidFill>
              </a:rPr>
              <a:t> in US housing markets. </a:t>
            </a:r>
            <a:r>
              <a:rPr lang="it-IT" sz="1450" i="1" dirty="0">
                <a:solidFill>
                  <a:schemeClr val="dk1"/>
                </a:solidFill>
              </a:rPr>
              <a:t>Nature. </a:t>
            </a:r>
            <a:r>
              <a:rPr lang="it-IT" sz="1450" i="1" dirty="0" err="1">
                <a:solidFill>
                  <a:schemeClr val="dk1"/>
                </a:solidFill>
              </a:rPr>
              <a:t>Clim</a:t>
            </a:r>
            <a:r>
              <a:rPr lang="it-IT" sz="1450" i="1" dirty="0">
                <a:solidFill>
                  <a:schemeClr val="dk1"/>
                </a:solidFill>
              </a:rPr>
              <a:t>. </a:t>
            </a:r>
            <a:r>
              <a:rPr lang="it-IT" sz="1450" i="1" dirty="0" err="1">
                <a:solidFill>
                  <a:schemeClr val="dk1"/>
                </a:solidFill>
              </a:rPr>
              <a:t>Change</a:t>
            </a:r>
            <a:r>
              <a:rPr lang="it-IT" sz="1450" i="1" dirty="0">
                <a:solidFill>
                  <a:schemeClr val="dk1"/>
                </a:solidFill>
              </a:rPr>
              <a:t> </a:t>
            </a:r>
            <a:r>
              <a:rPr lang="it-IT" sz="1450" dirty="0">
                <a:solidFill>
                  <a:schemeClr val="dk1"/>
                </a:solidFill>
              </a:rPr>
              <a:t>13, 250–257.</a:t>
            </a:r>
            <a:endParaRPr sz="1450" dirty="0">
              <a:solidFill>
                <a:schemeClr val="dk1"/>
              </a:solidFill>
            </a:endParaRPr>
          </a:p>
          <a:p>
            <a:pPr marL="0" lvl="0" indent="0" algn="l" rtl="0">
              <a:spcBef>
                <a:spcPts val="1000"/>
              </a:spcBef>
              <a:spcAft>
                <a:spcPts val="0"/>
              </a:spcAft>
              <a:buSzPts val="523"/>
              <a:buNone/>
            </a:pPr>
            <a:r>
              <a:rPr lang="it-IT" sz="1450" dirty="0">
                <a:solidFill>
                  <a:schemeClr val="dk1"/>
                </a:solidFill>
              </a:rPr>
              <a:t>Kahn, M. E. (2009). Urban </a:t>
            </a:r>
            <a:r>
              <a:rPr lang="it-IT" sz="1450" dirty="0" err="1">
                <a:solidFill>
                  <a:schemeClr val="dk1"/>
                </a:solidFill>
              </a:rPr>
              <a:t>growth</a:t>
            </a:r>
            <a:r>
              <a:rPr lang="it-IT" sz="1450" dirty="0">
                <a:solidFill>
                  <a:schemeClr val="dk1"/>
                </a:solidFill>
              </a:rPr>
              <a:t> and </a:t>
            </a:r>
            <a:r>
              <a:rPr lang="it-IT" sz="1450" dirty="0" err="1">
                <a:solidFill>
                  <a:schemeClr val="dk1"/>
                </a:solidFill>
              </a:rPr>
              <a:t>climate</a:t>
            </a:r>
            <a:r>
              <a:rPr lang="it-IT" sz="1450" dirty="0">
                <a:solidFill>
                  <a:schemeClr val="dk1"/>
                </a:solidFill>
              </a:rPr>
              <a:t> </a:t>
            </a:r>
            <a:r>
              <a:rPr lang="it-IT" sz="1450" dirty="0" err="1">
                <a:solidFill>
                  <a:schemeClr val="dk1"/>
                </a:solidFill>
              </a:rPr>
              <a:t>change</a:t>
            </a:r>
            <a:r>
              <a:rPr lang="it-IT" sz="1450" dirty="0">
                <a:solidFill>
                  <a:schemeClr val="dk1"/>
                </a:solidFill>
              </a:rPr>
              <a:t>. </a:t>
            </a:r>
            <a:r>
              <a:rPr lang="it-IT" sz="1450" i="1" dirty="0" err="1">
                <a:solidFill>
                  <a:schemeClr val="dk1"/>
                </a:solidFill>
              </a:rPr>
              <a:t>Annu</a:t>
            </a:r>
            <a:r>
              <a:rPr lang="it-IT" sz="1450" i="1" dirty="0">
                <a:solidFill>
                  <a:schemeClr val="dk1"/>
                </a:solidFill>
              </a:rPr>
              <a:t>. Rev. </a:t>
            </a:r>
            <a:r>
              <a:rPr lang="it-IT" sz="1450" i="1" dirty="0" err="1">
                <a:solidFill>
                  <a:schemeClr val="dk1"/>
                </a:solidFill>
              </a:rPr>
              <a:t>Resour</a:t>
            </a:r>
            <a:r>
              <a:rPr lang="it-IT" sz="1450" i="1" dirty="0">
                <a:solidFill>
                  <a:schemeClr val="dk1"/>
                </a:solidFill>
              </a:rPr>
              <a:t>. </a:t>
            </a:r>
            <a:r>
              <a:rPr lang="it-IT" sz="1450" i="1" dirty="0" err="1">
                <a:solidFill>
                  <a:schemeClr val="dk1"/>
                </a:solidFill>
              </a:rPr>
              <a:t>Econ</a:t>
            </a:r>
            <a:r>
              <a:rPr lang="it-IT" sz="1450" i="1" dirty="0">
                <a:solidFill>
                  <a:schemeClr val="dk1"/>
                </a:solidFill>
              </a:rPr>
              <a:t>., 1</a:t>
            </a:r>
            <a:r>
              <a:rPr lang="it-IT" sz="1450" dirty="0">
                <a:solidFill>
                  <a:schemeClr val="dk1"/>
                </a:solidFill>
              </a:rPr>
              <a:t>(1):333–350.</a:t>
            </a:r>
            <a:endParaRPr sz="1450" dirty="0">
              <a:solidFill>
                <a:schemeClr val="dk1"/>
              </a:solidFill>
            </a:endParaRPr>
          </a:p>
          <a:p>
            <a:pPr marL="0" lvl="0" indent="0" algn="l" rtl="0">
              <a:spcBef>
                <a:spcPts val="1000"/>
              </a:spcBef>
              <a:spcAft>
                <a:spcPts val="0"/>
              </a:spcAft>
              <a:buSzPts val="523"/>
              <a:buNone/>
            </a:pPr>
            <a:r>
              <a:rPr lang="it-IT" sz="1450" dirty="0">
                <a:solidFill>
                  <a:schemeClr val="dk1"/>
                </a:solidFill>
              </a:rPr>
              <a:t>Loberto, M., and Spuri, M. (2023). L’impatto del rischio di alluvione sulla ricchezza immobiliare in Italia (The impact of flood risk on </a:t>
            </a:r>
            <a:r>
              <a:rPr lang="it-IT" sz="1450" dirty="0" err="1">
                <a:solidFill>
                  <a:schemeClr val="dk1"/>
                </a:solidFill>
              </a:rPr>
              <a:t>real</a:t>
            </a:r>
            <a:r>
              <a:rPr lang="it-IT" sz="1450" dirty="0">
                <a:solidFill>
                  <a:schemeClr val="dk1"/>
                </a:solidFill>
              </a:rPr>
              <a:t> estate </a:t>
            </a:r>
            <a:r>
              <a:rPr lang="it-IT" sz="1450" dirty="0" err="1">
                <a:solidFill>
                  <a:schemeClr val="dk1"/>
                </a:solidFill>
              </a:rPr>
              <a:t>wealth</a:t>
            </a:r>
            <a:r>
              <a:rPr lang="it-IT" sz="1450" dirty="0">
                <a:solidFill>
                  <a:schemeClr val="dk1"/>
                </a:solidFill>
              </a:rPr>
              <a:t> in </a:t>
            </a:r>
            <a:r>
              <a:rPr lang="it-IT" sz="1450" dirty="0" err="1">
                <a:solidFill>
                  <a:schemeClr val="dk1"/>
                </a:solidFill>
              </a:rPr>
              <a:t>Italy</a:t>
            </a:r>
            <a:r>
              <a:rPr lang="it-IT" sz="1450" dirty="0">
                <a:solidFill>
                  <a:schemeClr val="dk1"/>
                </a:solidFill>
              </a:rPr>
              <a:t>). </a:t>
            </a:r>
            <a:r>
              <a:rPr lang="it-IT" sz="1450" i="1" dirty="0">
                <a:solidFill>
                  <a:schemeClr val="dk1"/>
                </a:solidFill>
              </a:rPr>
              <a:t>Bank of </a:t>
            </a:r>
            <a:r>
              <a:rPr lang="it-IT" sz="1450" i="1" dirty="0" err="1">
                <a:solidFill>
                  <a:schemeClr val="dk1"/>
                </a:solidFill>
              </a:rPr>
              <a:t>Italy</a:t>
            </a:r>
            <a:r>
              <a:rPr lang="it-IT" sz="1450" i="1" dirty="0">
                <a:solidFill>
                  <a:schemeClr val="dk1"/>
                </a:solidFill>
              </a:rPr>
              <a:t> </a:t>
            </a:r>
            <a:r>
              <a:rPr lang="it-IT" sz="1450" i="1" dirty="0" err="1">
                <a:solidFill>
                  <a:schemeClr val="dk1"/>
                </a:solidFill>
              </a:rPr>
              <a:t>Occasional</a:t>
            </a:r>
            <a:r>
              <a:rPr lang="it-IT" sz="1450" i="1" dirty="0">
                <a:solidFill>
                  <a:schemeClr val="dk1"/>
                </a:solidFill>
              </a:rPr>
              <a:t> Paper</a:t>
            </a:r>
            <a:r>
              <a:rPr lang="it-IT" sz="1450" dirty="0">
                <a:solidFill>
                  <a:schemeClr val="dk1"/>
                </a:solidFill>
              </a:rPr>
              <a:t>, (768).</a:t>
            </a:r>
            <a:endParaRPr sz="1450" dirty="0">
              <a:solidFill>
                <a:schemeClr val="dk1"/>
              </a:solidFill>
            </a:endParaRPr>
          </a:p>
          <a:p>
            <a:pPr marL="0" lvl="0" indent="0" algn="l" rtl="0">
              <a:lnSpc>
                <a:spcPct val="90000"/>
              </a:lnSpc>
              <a:spcBef>
                <a:spcPts val="1000"/>
              </a:spcBef>
              <a:spcAft>
                <a:spcPts val="0"/>
              </a:spcAft>
              <a:buSzPts val="523"/>
              <a:buNone/>
            </a:pPr>
            <a:endParaRPr sz="1413" dirty="0">
              <a:solidFill>
                <a:schemeClr val="dk1"/>
              </a:solidFill>
            </a:endParaRPr>
          </a:p>
          <a:p>
            <a:pPr marL="0" lvl="0" indent="0" algn="l" rtl="0">
              <a:lnSpc>
                <a:spcPct val="70000"/>
              </a:lnSpc>
              <a:spcBef>
                <a:spcPts val="1000"/>
              </a:spcBef>
              <a:spcAft>
                <a:spcPts val="0"/>
              </a:spcAft>
              <a:buSzPts val="523"/>
              <a:buNone/>
            </a:pPr>
            <a:endParaRPr sz="1413" dirty="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92ffe40dd8_0_15"/>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a:t>References</a:t>
            </a:r>
            <a:endParaRPr/>
          </a:p>
        </p:txBody>
      </p:sp>
      <p:sp>
        <p:nvSpPr>
          <p:cNvPr id="298" name="Google Shape;298;g292ffe40dd8_0_15"/>
          <p:cNvSpPr txBox="1">
            <a:spLocks noGrp="1"/>
          </p:cNvSpPr>
          <p:nvPr>
            <p:ph type="body" idx="1"/>
          </p:nvPr>
        </p:nvSpPr>
        <p:spPr>
          <a:xfrm>
            <a:off x="838200" y="1806070"/>
            <a:ext cx="10515600" cy="45579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SzPts val="523"/>
              <a:buNone/>
            </a:pPr>
            <a:r>
              <a:rPr lang="it-IT" sz="1450" dirty="0">
                <a:solidFill>
                  <a:schemeClr val="dk1"/>
                </a:solidFill>
              </a:rPr>
              <a:t>Ma, L., and Yildirim, Y. (2023). High Temperature, </a:t>
            </a:r>
            <a:r>
              <a:rPr lang="it-IT" sz="1450" dirty="0" err="1">
                <a:solidFill>
                  <a:schemeClr val="dk1"/>
                </a:solidFill>
              </a:rPr>
              <a:t>Climate</a:t>
            </a:r>
            <a:r>
              <a:rPr lang="it-IT" sz="1450" dirty="0">
                <a:solidFill>
                  <a:schemeClr val="dk1"/>
                </a:solidFill>
              </a:rPr>
              <a:t> </a:t>
            </a:r>
            <a:r>
              <a:rPr lang="it-IT" sz="1450" dirty="0" err="1">
                <a:solidFill>
                  <a:schemeClr val="dk1"/>
                </a:solidFill>
              </a:rPr>
              <a:t>Change</a:t>
            </a:r>
            <a:r>
              <a:rPr lang="it-IT" sz="1450" dirty="0">
                <a:solidFill>
                  <a:schemeClr val="dk1"/>
                </a:solidFill>
              </a:rPr>
              <a:t> and Real Estate Prices, </a:t>
            </a:r>
            <a:r>
              <a:rPr lang="it-IT" sz="1450" i="1" dirty="0">
                <a:solidFill>
                  <a:schemeClr val="dk1"/>
                </a:solidFill>
              </a:rPr>
              <a:t>Working paper</a:t>
            </a:r>
            <a:r>
              <a:rPr lang="it-IT" sz="1450" dirty="0">
                <a:solidFill>
                  <a:schemeClr val="dk1"/>
                </a:solidFill>
              </a:rPr>
              <a:t> .</a:t>
            </a:r>
            <a:endParaRPr sz="1450" dirty="0">
              <a:solidFill>
                <a:schemeClr val="dk1"/>
              </a:solidFill>
            </a:endParaRPr>
          </a:p>
          <a:p>
            <a:pPr marL="0" indent="0">
              <a:buSzPts val="523"/>
              <a:buNone/>
            </a:pPr>
            <a:r>
              <a:rPr lang="en-GB" sz="1600" dirty="0" err="1">
                <a:solidFill>
                  <a:schemeClr val="dk1"/>
                </a:solidFill>
              </a:rPr>
              <a:t>Osberghaus</a:t>
            </a:r>
            <a:r>
              <a:rPr lang="en-GB" sz="1600" dirty="0">
                <a:solidFill>
                  <a:schemeClr val="dk1"/>
                </a:solidFill>
              </a:rPr>
              <a:t> and Fugger (2022). Natural disasters and climate change beliefs: The role of distance and prior beliefs. </a:t>
            </a:r>
            <a:r>
              <a:rPr lang="en-GB" sz="1600" i="1" dirty="0">
                <a:solidFill>
                  <a:schemeClr val="dk1"/>
                </a:solidFill>
              </a:rPr>
              <a:t>Global Environmental Change</a:t>
            </a:r>
            <a:r>
              <a:rPr lang="en-GB" sz="1600" dirty="0">
                <a:solidFill>
                  <a:schemeClr val="dk1"/>
                </a:solidFill>
              </a:rPr>
              <a:t>. Volume 74</a:t>
            </a:r>
          </a:p>
          <a:p>
            <a:pPr marL="0" lvl="0" indent="0" algn="l" rtl="0">
              <a:spcBef>
                <a:spcPts val="1000"/>
              </a:spcBef>
              <a:spcAft>
                <a:spcPts val="0"/>
              </a:spcAft>
              <a:buSzPts val="523"/>
              <a:buNone/>
            </a:pPr>
            <a:r>
              <a:rPr lang="it-IT" sz="1450" dirty="0">
                <a:solidFill>
                  <a:schemeClr val="dk1"/>
                </a:solidFill>
              </a:rPr>
              <a:t>Spencer, N. (2023). Extreme </a:t>
            </a:r>
            <a:r>
              <a:rPr lang="it-IT" sz="1450" dirty="0" err="1">
                <a:solidFill>
                  <a:schemeClr val="dk1"/>
                </a:solidFill>
              </a:rPr>
              <a:t>weather</a:t>
            </a:r>
            <a:r>
              <a:rPr lang="it-IT" sz="1450" dirty="0">
                <a:solidFill>
                  <a:schemeClr val="dk1"/>
                </a:solidFill>
              </a:rPr>
              <a:t> and </a:t>
            </a:r>
            <a:r>
              <a:rPr lang="it-IT" sz="1450" dirty="0" err="1">
                <a:solidFill>
                  <a:schemeClr val="dk1"/>
                </a:solidFill>
              </a:rPr>
              <a:t>real</a:t>
            </a:r>
            <a:r>
              <a:rPr lang="it-IT" sz="1450" dirty="0">
                <a:solidFill>
                  <a:schemeClr val="dk1"/>
                </a:solidFill>
              </a:rPr>
              <a:t> estate: A case study of the </a:t>
            </a:r>
            <a:r>
              <a:rPr lang="it-IT" sz="1450" dirty="0" err="1">
                <a:solidFill>
                  <a:schemeClr val="dk1"/>
                </a:solidFill>
              </a:rPr>
              <a:t>jamaican</a:t>
            </a:r>
            <a:r>
              <a:rPr lang="it-IT" sz="1450" dirty="0">
                <a:solidFill>
                  <a:schemeClr val="dk1"/>
                </a:solidFill>
              </a:rPr>
              <a:t> housing, </a:t>
            </a:r>
            <a:r>
              <a:rPr lang="it-IT" sz="1450" i="1" dirty="0">
                <a:solidFill>
                  <a:schemeClr val="dk1"/>
                </a:solidFill>
              </a:rPr>
              <a:t>Working paper</a:t>
            </a:r>
            <a:r>
              <a:rPr lang="it-IT" sz="1450" dirty="0">
                <a:solidFill>
                  <a:schemeClr val="dk1"/>
                </a:solidFill>
              </a:rPr>
              <a:t> .</a:t>
            </a:r>
            <a:endParaRPr sz="1450" dirty="0">
              <a:solidFill>
                <a:schemeClr val="dk1"/>
              </a:solidFill>
            </a:endParaRPr>
          </a:p>
          <a:p>
            <a:pPr marL="0" lvl="0" indent="0" algn="l" rtl="0">
              <a:spcBef>
                <a:spcPts val="1000"/>
              </a:spcBef>
              <a:spcAft>
                <a:spcPts val="0"/>
              </a:spcAft>
              <a:buClr>
                <a:schemeClr val="dk1"/>
              </a:buClr>
              <a:buSzPts val="1100"/>
              <a:buFont typeface="Arial"/>
              <a:buNone/>
            </a:pPr>
            <a:r>
              <a:rPr lang="it-IT" sz="1450" dirty="0" err="1">
                <a:solidFill>
                  <a:schemeClr val="dk1"/>
                </a:solidFill>
              </a:rPr>
              <a:t>Trigila</a:t>
            </a:r>
            <a:r>
              <a:rPr lang="it-IT" sz="1450" dirty="0">
                <a:solidFill>
                  <a:schemeClr val="dk1"/>
                </a:solidFill>
              </a:rPr>
              <a:t> A., </a:t>
            </a:r>
            <a:r>
              <a:rPr lang="it-IT" sz="1450" dirty="0" err="1">
                <a:solidFill>
                  <a:schemeClr val="dk1"/>
                </a:solidFill>
              </a:rPr>
              <a:t>Iadanza</a:t>
            </a:r>
            <a:r>
              <a:rPr lang="it-IT" sz="1450" dirty="0">
                <a:solidFill>
                  <a:schemeClr val="dk1"/>
                </a:solidFill>
              </a:rPr>
              <a:t> C., </a:t>
            </a:r>
            <a:r>
              <a:rPr lang="it-IT" sz="1450" dirty="0" err="1">
                <a:solidFill>
                  <a:schemeClr val="dk1"/>
                </a:solidFill>
              </a:rPr>
              <a:t>Lastoria</a:t>
            </a:r>
            <a:r>
              <a:rPr lang="it-IT" sz="1450" dirty="0">
                <a:solidFill>
                  <a:schemeClr val="dk1"/>
                </a:solidFill>
              </a:rPr>
              <a:t> B., </a:t>
            </a:r>
            <a:r>
              <a:rPr lang="it-IT" sz="1450" dirty="0" err="1">
                <a:solidFill>
                  <a:schemeClr val="dk1"/>
                </a:solidFill>
              </a:rPr>
              <a:t>Bussettini</a:t>
            </a:r>
            <a:r>
              <a:rPr lang="it-IT" sz="1450" dirty="0">
                <a:solidFill>
                  <a:schemeClr val="dk1"/>
                </a:solidFill>
              </a:rPr>
              <a:t> M., Barbano A. (2021) Dissesto idrogeologico in Italia: pericolosità e indicatori di rischio - Edizione 2021. ISPRA, Rapporti 356/2021</a:t>
            </a:r>
            <a:endParaRPr sz="1450" dirty="0">
              <a:solidFill>
                <a:schemeClr val="dk1"/>
              </a:solidFill>
            </a:endParaRPr>
          </a:p>
          <a:p>
            <a:pPr marL="0" lvl="0" indent="0" algn="l" rtl="0">
              <a:lnSpc>
                <a:spcPct val="90000"/>
              </a:lnSpc>
              <a:spcBef>
                <a:spcPts val="1000"/>
              </a:spcBef>
              <a:spcAft>
                <a:spcPts val="0"/>
              </a:spcAft>
              <a:buSzPts val="523"/>
              <a:buNone/>
            </a:pPr>
            <a:endParaRPr sz="1413" dirty="0">
              <a:solidFill>
                <a:schemeClr val="dk1"/>
              </a:solidFill>
            </a:endParaRPr>
          </a:p>
          <a:p>
            <a:pPr marL="0" lvl="0" indent="0" algn="l" rtl="0">
              <a:lnSpc>
                <a:spcPct val="70000"/>
              </a:lnSpc>
              <a:spcBef>
                <a:spcPts val="1000"/>
              </a:spcBef>
              <a:spcAft>
                <a:spcPts val="0"/>
              </a:spcAft>
              <a:buSzPts val="523"/>
              <a:buNone/>
            </a:pPr>
            <a:endParaRPr sz="1413"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916857f1d9_0_26"/>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a:t>Objectives and research questions</a:t>
            </a:r>
            <a:endParaRPr/>
          </a:p>
        </p:txBody>
      </p:sp>
      <p:sp>
        <p:nvSpPr>
          <p:cNvPr id="108" name="Google Shape;108;g2916857f1d9_0_26"/>
          <p:cNvSpPr txBox="1">
            <a:spLocks noGrp="1"/>
          </p:cNvSpPr>
          <p:nvPr>
            <p:ph type="body" idx="1"/>
          </p:nvPr>
        </p:nvSpPr>
        <p:spPr>
          <a:xfrm>
            <a:off x="752139" y="2115636"/>
            <a:ext cx="10515600" cy="3885900"/>
          </a:xfrm>
          <a:prstGeom prst="rect">
            <a:avLst/>
          </a:prstGeom>
        </p:spPr>
        <p:txBody>
          <a:bodyPr spcFirstLastPara="1" wrap="square" lIns="45700" tIns="45700" rIns="45700" bIns="45700" anchor="t" anchorCtr="0">
            <a:noAutofit/>
          </a:bodyPr>
          <a:lstStyle/>
          <a:p>
            <a:pPr marL="0" lvl="0" indent="0" algn="l" rtl="0">
              <a:lnSpc>
                <a:spcPct val="100000"/>
              </a:lnSpc>
              <a:spcBef>
                <a:spcPts val="1000"/>
              </a:spcBef>
              <a:spcAft>
                <a:spcPts val="0"/>
              </a:spcAft>
              <a:buNone/>
            </a:pPr>
            <a:r>
              <a:rPr lang="en-GB" sz="1600" b="1" dirty="0"/>
              <a:t>Broaden the weather-related risk knowledge with socio-economic indicators of the areas involved at the municipal level </a:t>
            </a:r>
            <a:r>
              <a:rPr lang="en-GB" sz="1600" dirty="0"/>
              <a:t>(Descriptive analysis, maps)</a:t>
            </a:r>
          </a:p>
          <a:p>
            <a:pPr indent="0">
              <a:lnSpc>
                <a:spcPct val="100000"/>
              </a:lnSpc>
              <a:buNone/>
            </a:pPr>
            <a:r>
              <a:rPr lang="en-GB" sz="1600" dirty="0"/>
              <a:t>Weather-related risks: landslides, floods, coastal erosion, high temperatures</a:t>
            </a:r>
          </a:p>
          <a:p>
            <a:pPr indent="0">
              <a:lnSpc>
                <a:spcPct val="100000"/>
              </a:lnSpc>
              <a:buNone/>
            </a:pPr>
            <a:r>
              <a:rPr lang="en-GB" sz="1600" dirty="0"/>
              <a:t>Possible indicators: </a:t>
            </a:r>
            <a:r>
              <a:rPr lang="en-GB" sz="1600" dirty="0">
                <a:solidFill>
                  <a:schemeClr val="dk1"/>
                </a:solidFill>
              </a:rPr>
              <a:t>income/wealth, inequality measures, </a:t>
            </a:r>
            <a:r>
              <a:rPr lang="en-GB" sz="1600" dirty="0" err="1">
                <a:solidFill>
                  <a:schemeClr val="dk1"/>
                </a:solidFill>
              </a:rPr>
              <a:t>hh</a:t>
            </a:r>
            <a:r>
              <a:rPr lang="en-GB" sz="1600" dirty="0">
                <a:solidFill>
                  <a:schemeClr val="dk1"/>
                </a:solidFill>
              </a:rPr>
              <a:t> composition, age, migration, education level of population, ..</a:t>
            </a:r>
            <a:r>
              <a:rPr lang="en-GB" sz="1600" dirty="0"/>
              <a:t>→  contribution to platform AMELIA </a:t>
            </a:r>
          </a:p>
          <a:p>
            <a:pPr marL="0" lvl="0" indent="0" algn="l" rtl="0">
              <a:lnSpc>
                <a:spcPct val="100000"/>
              </a:lnSpc>
              <a:spcBef>
                <a:spcPts val="1000"/>
              </a:spcBef>
              <a:spcAft>
                <a:spcPts val="0"/>
              </a:spcAft>
              <a:buNone/>
            </a:pPr>
            <a:r>
              <a:rPr lang="en-GB" sz="1600" b="1" dirty="0"/>
              <a:t>Explore the impact of extreme weather events on  house prices/rents and the role of policies </a:t>
            </a:r>
            <a:r>
              <a:rPr lang="en-GB" sz="1600" dirty="0"/>
              <a:t>(Causal analysis)</a:t>
            </a:r>
          </a:p>
          <a:p>
            <a:pPr marL="914400" lvl="0" indent="-300037" algn="l" rtl="0">
              <a:lnSpc>
                <a:spcPct val="100000"/>
              </a:lnSpc>
              <a:spcBef>
                <a:spcPts val="1000"/>
              </a:spcBef>
              <a:spcAft>
                <a:spcPts val="0"/>
              </a:spcAft>
              <a:buSzPct val="64285"/>
              <a:buChar char="-"/>
            </a:pPr>
            <a:r>
              <a:rPr lang="en-GB" sz="1600" dirty="0"/>
              <a:t>Do extreme weather events cause changes in house prices/rents?</a:t>
            </a:r>
          </a:p>
          <a:p>
            <a:pPr marL="1828800" lvl="0" indent="-300037" algn="l" rtl="0">
              <a:lnSpc>
                <a:spcPct val="100000"/>
              </a:lnSpc>
              <a:spcBef>
                <a:spcPts val="1000"/>
              </a:spcBef>
              <a:spcAft>
                <a:spcPts val="0"/>
              </a:spcAft>
              <a:buSzPct val="64285"/>
              <a:buChar char="-"/>
            </a:pPr>
            <a:r>
              <a:rPr lang="en-GB" sz="1600" dirty="0">
                <a:solidFill>
                  <a:schemeClr val="dk1"/>
                </a:solidFill>
              </a:rPr>
              <a:t>Are the risks of extreme weather transferred to house prices/rents?</a:t>
            </a:r>
          </a:p>
          <a:p>
            <a:pPr marL="1828800" lvl="0" indent="-300037" algn="l" rtl="0">
              <a:lnSpc>
                <a:spcPct val="100000"/>
              </a:lnSpc>
              <a:spcBef>
                <a:spcPts val="1000"/>
              </a:spcBef>
              <a:spcAft>
                <a:spcPts val="0"/>
              </a:spcAft>
              <a:buClr>
                <a:schemeClr val="dk1"/>
              </a:buClr>
              <a:buSzPct val="64285"/>
              <a:buChar char="-"/>
            </a:pPr>
            <a:r>
              <a:rPr lang="en-GB" sz="1600" dirty="0">
                <a:solidFill>
                  <a:schemeClr val="dk1"/>
                </a:solidFill>
              </a:rPr>
              <a:t>How is household real wealth affected?</a:t>
            </a:r>
          </a:p>
          <a:p>
            <a:pPr lvl="1" indent="-300037">
              <a:lnSpc>
                <a:spcPct val="100000"/>
              </a:lnSpc>
              <a:buSzPct val="64285"/>
              <a:buFont typeface="Arial"/>
              <a:buChar char="-"/>
            </a:pPr>
            <a:r>
              <a:rPr lang="en-GB" sz="1600" dirty="0"/>
              <a:t>Does citizens’ awareness of climate change risks mediate the transfer of risk on house prices/rents?</a:t>
            </a:r>
            <a:endParaRPr lang="en-GB" sz="1600" dirty="0">
              <a:solidFill>
                <a:schemeClr val="dk1"/>
              </a:solidFill>
            </a:endParaRPr>
          </a:p>
          <a:p>
            <a:pPr marL="914400" lvl="1" indent="-300037" algn="l" rtl="0">
              <a:lnSpc>
                <a:spcPct val="100000"/>
              </a:lnSpc>
              <a:spcBef>
                <a:spcPts val="1000"/>
              </a:spcBef>
              <a:spcAft>
                <a:spcPts val="0"/>
              </a:spcAft>
              <a:buSzPct val="64285"/>
              <a:buChar char="-"/>
            </a:pPr>
            <a:r>
              <a:rPr lang="en-GB" sz="1600" dirty="0"/>
              <a:t>Do land-use policies correlate with these risks?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916857f1d9_0_49"/>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dirty="0"/>
              <a:t>Literature Review</a:t>
            </a:r>
            <a:endParaRPr dirty="0"/>
          </a:p>
        </p:txBody>
      </p:sp>
      <p:sp>
        <p:nvSpPr>
          <p:cNvPr id="114" name="Google Shape;114;g2916857f1d9_0_49"/>
          <p:cNvSpPr txBox="1">
            <a:spLocks noGrp="1"/>
          </p:cNvSpPr>
          <p:nvPr>
            <p:ph type="body" idx="1"/>
          </p:nvPr>
        </p:nvSpPr>
        <p:spPr>
          <a:xfrm>
            <a:off x="838200" y="1684825"/>
            <a:ext cx="10791600" cy="4746600"/>
          </a:xfrm>
          <a:prstGeom prst="rect">
            <a:avLst/>
          </a:prstGeom>
        </p:spPr>
        <p:txBody>
          <a:bodyPr spcFirstLastPara="1" wrap="square" lIns="45700" tIns="45700" rIns="45700" bIns="45700" anchor="t" anchorCtr="0">
            <a:normAutofit fontScale="55000" lnSpcReduction="20000"/>
          </a:bodyPr>
          <a:lstStyle/>
          <a:p>
            <a:pPr marL="0" lvl="0" indent="0" algn="l" rtl="0">
              <a:spcBef>
                <a:spcPts val="1000"/>
              </a:spcBef>
              <a:spcAft>
                <a:spcPts val="0"/>
              </a:spcAft>
              <a:buNone/>
            </a:pPr>
            <a:endParaRPr sz="2900" dirty="0"/>
          </a:p>
          <a:p>
            <a:pPr marL="125572" lvl="0" indent="0" rtl="0">
              <a:lnSpc>
                <a:spcPct val="115000"/>
              </a:lnSpc>
              <a:spcBef>
                <a:spcPts val="1200"/>
              </a:spcBef>
              <a:spcAft>
                <a:spcPts val="0"/>
              </a:spcAft>
              <a:buClr>
                <a:schemeClr val="dk1"/>
              </a:buClr>
              <a:buSzPct val="100000"/>
              <a:buNone/>
            </a:pPr>
            <a:r>
              <a:rPr lang="it-IT" sz="3300" b="1" dirty="0">
                <a:solidFill>
                  <a:schemeClr val="dk1"/>
                </a:solidFill>
              </a:rPr>
              <a:t>Impact of Extreme Events - </a:t>
            </a:r>
            <a:r>
              <a:rPr lang="it-IT" sz="3300" dirty="0">
                <a:solidFill>
                  <a:srgbClr val="B27F47"/>
                </a:solidFill>
                <a:latin typeface="Titillium Web SemiBold"/>
                <a:cs typeface="Titillium Web SemiBold"/>
                <a:sym typeface="Titillium Web SemiBold"/>
              </a:rPr>
              <a:t>Acute Hazards</a:t>
            </a:r>
            <a:r>
              <a:rPr lang="it-IT" sz="3300" b="1" dirty="0">
                <a:solidFill>
                  <a:srgbClr val="FFC000"/>
                </a:solidFill>
              </a:rPr>
              <a:t> - </a:t>
            </a:r>
            <a:r>
              <a:rPr lang="it-IT" sz="3300" b="1" dirty="0">
                <a:solidFill>
                  <a:schemeClr val="dk1"/>
                </a:solidFill>
              </a:rPr>
              <a:t>on the Economy and Real Estate:</a:t>
            </a:r>
          </a:p>
          <a:p>
            <a:pPr marL="125572" lvl="0" indent="0" rtl="0">
              <a:lnSpc>
                <a:spcPct val="115000"/>
              </a:lnSpc>
              <a:spcBef>
                <a:spcPts val="1200"/>
              </a:spcBef>
              <a:spcAft>
                <a:spcPts val="0"/>
              </a:spcAft>
              <a:buClr>
                <a:schemeClr val="dk1"/>
              </a:buClr>
              <a:buSzPct val="100000"/>
              <a:buNone/>
            </a:pPr>
            <a:r>
              <a:rPr lang="en-GB" sz="2950" dirty="0">
                <a:solidFill>
                  <a:schemeClr val="dk1"/>
                </a:solidFill>
              </a:rPr>
              <a:t>Evidence that large flood events significantly reduce property prices for flood-affected properties (</a:t>
            </a:r>
            <a:r>
              <a:rPr lang="en-GB" sz="2950" dirty="0" err="1">
                <a:solidFill>
                  <a:schemeClr val="dk1"/>
                </a:solidFill>
              </a:rPr>
              <a:t>Atreya</a:t>
            </a:r>
            <a:r>
              <a:rPr lang="en-GB" sz="2950" dirty="0">
                <a:solidFill>
                  <a:schemeClr val="dk1"/>
                </a:solidFill>
              </a:rPr>
              <a:t> et al.;2015).</a:t>
            </a:r>
          </a:p>
          <a:p>
            <a:pPr marL="125572" lvl="0" indent="0" rtl="0">
              <a:lnSpc>
                <a:spcPct val="115000"/>
              </a:lnSpc>
              <a:spcBef>
                <a:spcPts val="1200"/>
              </a:spcBef>
              <a:spcAft>
                <a:spcPts val="0"/>
              </a:spcAft>
              <a:buClr>
                <a:schemeClr val="dk1"/>
              </a:buClr>
              <a:buSzPct val="100000"/>
              <a:buNone/>
            </a:pPr>
            <a:r>
              <a:rPr lang="en-GB" sz="2950" dirty="0">
                <a:solidFill>
                  <a:schemeClr val="dk1"/>
                </a:solidFill>
              </a:rPr>
              <a:t>The drop in prices may be substantial initially but diminishes over time (Beltran et al., 2019 – UK inundation). Likewise, for  NYC housing prices after Hurricane Sandy (Cohen, 2021)</a:t>
            </a:r>
          </a:p>
          <a:p>
            <a:pPr marL="125572" lvl="0" indent="0" rtl="0">
              <a:lnSpc>
                <a:spcPct val="115000"/>
              </a:lnSpc>
              <a:spcBef>
                <a:spcPts val="1200"/>
              </a:spcBef>
              <a:spcAft>
                <a:spcPts val="0"/>
              </a:spcAft>
              <a:buClr>
                <a:schemeClr val="dk1"/>
              </a:buClr>
              <a:buSzPct val="100000"/>
              <a:buNone/>
            </a:pPr>
            <a:r>
              <a:rPr lang="en-GB" sz="3300" b="1" dirty="0">
                <a:solidFill>
                  <a:schemeClr val="dk1"/>
                </a:solidFill>
              </a:rPr>
              <a:t>Effect of heat waves </a:t>
            </a:r>
            <a:r>
              <a:rPr lang="en-GB" sz="3200" b="1" dirty="0">
                <a:solidFill>
                  <a:schemeClr val="dk1"/>
                </a:solidFill>
              </a:rPr>
              <a:t>on the Real Estate Market:</a:t>
            </a:r>
          </a:p>
          <a:p>
            <a:pPr marL="125572" lvl="0" indent="0" rtl="0">
              <a:lnSpc>
                <a:spcPct val="115000"/>
              </a:lnSpc>
              <a:spcBef>
                <a:spcPts val="1200"/>
              </a:spcBef>
              <a:spcAft>
                <a:spcPts val="0"/>
              </a:spcAft>
              <a:buClr>
                <a:schemeClr val="dk1"/>
              </a:buClr>
              <a:buSzPct val="100000"/>
              <a:buNone/>
            </a:pPr>
            <a:r>
              <a:rPr lang="en-GB" sz="3200" dirty="0">
                <a:solidFill>
                  <a:schemeClr val="dk1"/>
                </a:solidFill>
              </a:rPr>
              <a:t>During warmer months, housing demand falls in Italy, leading to reduced house prices, especially for properties lacking resilience to heat (</a:t>
            </a:r>
            <a:r>
              <a:rPr lang="en-GB" sz="3200" dirty="0" err="1">
                <a:solidFill>
                  <a:schemeClr val="dk1"/>
                </a:solidFill>
              </a:rPr>
              <a:t>Cascarano</a:t>
            </a:r>
            <a:r>
              <a:rPr lang="en-GB" sz="3200" dirty="0">
                <a:solidFill>
                  <a:schemeClr val="dk1"/>
                </a:solidFill>
              </a:rPr>
              <a:t>, 2023).</a:t>
            </a:r>
          </a:p>
          <a:p>
            <a:pPr marL="125572" lvl="0" indent="0" rtl="0">
              <a:lnSpc>
                <a:spcPct val="115000"/>
              </a:lnSpc>
              <a:spcBef>
                <a:spcPts val="1200"/>
              </a:spcBef>
              <a:spcAft>
                <a:spcPts val="0"/>
              </a:spcAft>
              <a:buClr>
                <a:schemeClr val="dk1"/>
              </a:buClr>
              <a:buSzPct val="100000"/>
              <a:buNone/>
            </a:pPr>
            <a:r>
              <a:rPr lang="en-GB" sz="3200" dirty="0">
                <a:solidFill>
                  <a:schemeClr val="dk1"/>
                </a:solidFill>
              </a:rPr>
              <a:t>Exposure to local heat shocks in the continental United States leads to an elevated belief in climate change and results in a significant decrease in house prices, particularly in communities concerned about global warming and among counties heavily exposed to sea level rise risks (Ma and Yildirim, 2023).</a:t>
            </a:r>
          </a:p>
          <a:p>
            <a:pPr marL="125572" lvl="0" indent="0" rtl="0">
              <a:lnSpc>
                <a:spcPct val="115000"/>
              </a:lnSpc>
              <a:spcBef>
                <a:spcPts val="1200"/>
              </a:spcBef>
              <a:spcAft>
                <a:spcPts val="0"/>
              </a:spcAft>
              <a:buClr>
                <a:schemeClr val="dk1"/>
              </a:buClr>
              <a:buSzPct val="100000"/>
              <a:buNone/>
            </a:pPr>
            <a:r>
              <a:rPr lang="en-GB" sz="3200" b="1" dirty="0">
                <a:solidFill>
                  <a:schemeClr val="dk1"/>
                </a:solidFill>
              </a:rPr>
              <a:t>Impact of Temperature Rises on Economic Activity - </a:t>
            </a:r>
            <a:r>
              <a:rPr lang="en-GB" sz="3300" dirty="0">
                <a:solidFill>
                  <a:srgbClr val="B27F47"/>
                </a:solidFill>
                <a:latin typeface="Titillium Web SemiBold"/>
                <a:cs typeface="Titillium Web SemiBold"/>
              </a:rPr>
              <a:t>Chronic Hazards</a:t>
            </a:r>
            <a:r>
              <a:rPr lang="en-GB" sz="3200" b="1" dirty="0">
                <a:solidFill>
                  <a:schemeClr val="dk1"/>
                </a:solidFill>
              </a:rPr>
              <a:t>:</a:t>
            </a:r>
          </a:p>
          <a:p>
            <a:pPr lvl="0" indent="0">
              <a:lnSpc>
                <a:spcPct val="115000"/>
              </a:lnSpc>
              <a:spcBef>
                <a:spcPts val="1200"/>
              </a:spcBef>
              <a:buNone/>
            </a:pPr>
            <a:endParaRPr lang="en-GB" sz="2900" dirty="0">
              <a:solidFill>
                <a:schemeClr val="dk1"/>
              </a:solidFill>
            </a:endParaRPr>
          </a:p>
          <a:p>
            <a:pPr marL="457200" lvl="0" indent="0" algn="l" rtl="0">
              <a:lnSpc>
                <a:spcPct val="115000"/>
              </a:lnSpc>
              <a:spcBef>
                <a:spcPts val="1200"/>
              </a:spcBef>
              <a:spcAft>
                <a:spcPts val="0"/>
              </a:spcAft>
              <a:buNone/>
            </a:pPr>
            <a:endParaRPr sz="1850" dirty="0">
              <a:solidFill>
                <a:schemeClr val="dk1"/>
              </a:solidFill>
            </a:endParaRPr>
          </a:p>
          <a:p>
            <a:pPr marL="914400" lvl="0" indent="0" algn="l" rtl="0">
              <a:lnSpc>
                <a:spcPct val="115000"/>
              </a:lnSpc>
              <a:spcBef>
                <a:spcPts val="1200"/>
              </a:spcBef>
              <a:spcAft>
                <a:spcPts val="1200"/>
              </a:spcAft>
              <a:buNone/>
            </a:pPr>
            <a:endParaRPr sz="1600" dirty="0">
              <a:solidFill>
                <a:schemeClr val="dk1"/>
              </a:solidFill>
            </a:endParaRPr>
          </a:p>
        </p:txBody>
      </p:sp>
    </p:spTree>
    <p:extLst>
      <p:ext uri="{BB962C8B-B14F-4D97-AF65-F5344CB8AC3E}">
        <p14:creationId xmlns:p14="http://schemas.microsoft.com/office/powerpoint/2010/main" val="123553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916857f1d9_0_49"/>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a:t>Literature Review</a:t>
            </a:r>
            <a:endParaRPr/>
          </a:p>
        </p:txBody>
      </p:sp>
      <p:sp>
        <p:nvSpPr>
          <p:cNvPr id="114" name="Google Shape;114;g2916857f1d9_0_49"/>
          <p:cNvSpPr txBox="1">
            <a:spLocks noGrp="1"/>
          </p:cNvSpPr>
          <p:nvPr>
            <p:ph type="body" idx="1"/>
          </p:nvPr>
        </p:nvSpPr>
        <p:spPr>
          <a:xfrm>
            <a:off x="838200" y="1684825"/>
            <a:ext cx="10791600" cy="4746600"/>
          </a:xfrm>
          <a:prstGeom prst="rect">
            <a:avLst/>
          </a:prstGeom>
        </p:spPr>
        <p:txBody>
          <a:bodyPr spcFirstLastPara="1" wrap="square" lIns="45700" tIns="45700" rIns="45700" bIns="45700" anchor="t" anchorCtr="0">
            <a:normAutofit fontScale="47500" lnSpcReduction="20000"/>
          </a:bodyPr>
          <a:lstStyle/>
          <a:p>
            <a:pPr marL="0" lvl="0" indent="0" algn="l" rtl="0">
              <a:spcBef>
                <a:spcPts val="1000"/>
              </a:spcBef>
              <a:spcAft>
                <a:spcPts val="0"/>
              </a:spcAft>
              <a:buNone/>
            </a:pPr>
            <a:endParaRPr sz="2900" dirty="0"/>
          </a:p>
          <a:p>
            <a:pPr marL="457200" lvl="0" indent="0" algn="l" rtl="0">
              <a:lnSpc>
                <a:spcPct val="115000"/>
              </a:lnSpc>
              <a:spcBef>
                <a:spcPts val="1200"/>
              </a:spcBef>
              <a:spcAft>
                <a:spcPts val="0"/>
              </a:spcAft>
              <a:buNone/>
            </a:pPr>
            <a:r>
              <a:rPr lang="it-IT" sz="2950" b="1" dirty="0" err="1">
                <a:solidFill>
                  <a:schemeClr val="dk1"/>
                </a:solidFill>
              </a:rPr>
              <a:t>Estimated</a:t>
            </a:r>
            <a:r>
              <a:rPr lang="it-IT" sz="2950" b="1" dirty="0">
                <a:solidFill>
                  <a:schemeClr val="dk1"/>
                </a:solidFill>
              </a:rPr>
              <a:t> </a:t>
            </a:r>
            <a:r>
              <a:rPr lang="it-IT" sz="2950" b="1" dirty="0" err="1">
                <a:solidFill>
                  <a:schemeClr val="dk1"/>
                </a:solidFill>
              </a:rPr>
              <a:t>real</a:t>
            </a:r>
            <a:r>
              <a:rPr lang="it-IT" sz="2950" b="1" dirty="0">
                <a:solidFill>
                  <a:schemeClr val="dk1"/>
                </a:solidFill>
              </a:rPr>
              <a:t> estate </a:t>
            </a:r>
            <a:r>
              <a:rPr lang="it-IT" sz="2950" b="1" dirty="0" err="1">
                <a:solidFill>
                  <a:schemeClr val="dk1"/>
                </a:solidFill>
              </a:rPr>
              <a:t>loss</a:t>
            </a:r>
            <a:r>
              <a:rPr lang="it-IT" sz="2950" b="1" dirty="0">
                <a:solidFill>
                  <a:schemeClr val="dk1"/>
                </a:solidFill>
              </a:rPr>
              <a:t> due to floods</a:t>
            </a:r>
          </a:p>
          <a:p>
            <a:pPr marL="457200" lvl="0" indent="0" algn="l" rtl="0">
              <a:lnSpc>
                <a:spcPct val="115000"/>
              </a:lnSpc>
              <a:spcBef>
                <a:spcPts val="1200"/>
              </a:spcBef>
              <a:spcAft>
                <a:spcPts val="0"/>
              </a:spcAft>
              <a:buNone/>
            </a:pPr>
            <a:r>
              <a:rPr lang="it-IT" sz="2950" dirty="0">
                <a:solidFill>
                  <a:schemeClr val="dk1"/>
                </a:solidFill>
              </a:rPr>
              <a:t>Loberto and Spuri (2023): </a:t>
            </a:r>
            <a:r>
              <a:rPr lang="en-GB" sz="2950" dirty="0">
                <a:solidFill>
                  <a:schemeClr val="dk1"/>
                </a:solidFill>
              </a:rPr>
              <a:t>Use ISPRA flooding risk tiling, OMI average house price in the area and number of houses from Census to estimate the value of dwellings potentially exposed to flooding. This is close to 1,000 </a:t>
            </a:r>
            <a:r>
              <a:rPr lang="en-GB" sz="2950" dirty="0" err="1">
                <a:solidFill>
                  <a:schemeClr val="dk1"/>
                </a:solidFill>
              </a:rPr>
              <a:t>bil</a:t>
            </a:r>
            <a:r>
              <a:rPr lang="en-GB" sz="2950" dirty="0">
                <a:solidFill>
                  <a:schemeClr val="dk1"/>
                </a:solidFill>
              </a:rPr>
              <a:t> euros.</a:t>
            </a:r>
          </a:p>
          <a:p>
            <a:pPr marL="457200" lvl="0" indent="0" algn="l" rtl="0">
              <a:lnSpc>
                <a:spcPct val="115000"/>
              </a:lnSpc>
              <a:spcBef>
                <a:spcPts val="1200"/>
              </a:spcBef>
              <a:spcAft>
                <a:spcPts val="0"/>
              </a:spcAft>
              <a:buNone/>
            </a:pPr>
            <a:r>
              <a:rPr lang="en-GB" sz="2950" dirty="0">
                <a:solidFill>
                  <a:schemeClr val="dk1"/>
                </a:solidFill>
              </a:rPr>
              <a:t>If the expected percentage loss is &lt;60% of the original value, considering only the base floor apartments, the annual expected loss is around 3  billion euros.</a:t>
            </a:r>
          </a:p>
          <a:p>
            <a:pPr indent="0">
              <a:lnSpc>
                <a:spcPct val="115000"/>
              </a:lnSpc>
              <a:spcBef>
                <a:spcPts val="1200"/>
              </a:spcBef>
              <a:buNone/>
            </a:pPr>
            <a:r>
              <a:rPr lang="en-GB" sz="2950" dirty="0" err="1">
                <a:solidFill>
                  <a:schemeClr val="dk1"/>
                </a:solidFill>
              </a:rPr>
              <a:t>Gourevitch</a:t>
            </a:r>
            <a:r>
              <a:rPr lang="en-GB" sz="2950" dirty="0">
                <a:solidFill>
                  <a:schemeClr val="dk1"/>
                </a:solidFill>
              </a:rPr>
              <a:t> et al. (2023) increasing costs of flooding are not fully captured in property values. They estimate residential properties exposed to food risk are overvalued by US$121–US$237 billion. Related financial risks are mostly borne by: low-income households (prob of losing home equity from price deflation) and municipalities heavily reliant on property taxes for revenue (vulnerable to budgetary shortfalls). The consequences of these financial risks will depend on policy choices that influence who bears the costs of climate change.</a:t>
            </a:r>
          </a:p>
          <a:p>
            <a:pPr marL="457200" lvl="0" indent="0" algn="l" rtl="0">
              <a:lnSpc>
                <a:spcPct val="115000"/>
              </a:lnSpc>
              <a:spcBef>
                <a:spcPts val="1200"/>
              </a:spcBef>
              <a:spcAft>
                <a:spcPts val="0"/>
              </a:spcAft>
              <a:buNone/>
            </a:pPr>
            <a:r>
              <a:rPr lang="en-GB" sz="2950" b="1" dirty="0">
                <a:solidFill>
                  <a:schemeClr val="dk1"/>
                </a:solidFill>
              </a:rPr>
              <a:t>Climate change awareness</a:t>
            </a:r>
          </a:p>
          <a:p>
            <a:pPr indent="0">
              <a:lnSpc>
                <a:spcPct val="115000"/>
              </a:lnSpc>
              <a:spcBef>
                <a:spcPts val="1200"/>
              </a:spcBef>
              <a:buNone/>
            </a:pPr>
            <a:r>
              <a:rPr lang="en-GB" sz="2950" dirty="0" err="1">
                <a:solidFill>
                  <a:schemeClr val="dk1"/>
                </a:solidFill>
              </a:rPr>
              <a:t>Osberghaus</a:t>
            </a:r>
            <a:r>
              <a:rPr lang="en-GB" sz="2950" dirty="0">
                <a:solidFill>
                  <a:schemeClr val="dk1"/>
                </a:solidFill>
              </a:rPr>
              <a:t> and Fugger (2022): Use a panel survey covering 22,251 observations from 11,194 geo-located households collected in Germany between 2012 and 2015, combined with satellite imagery of a major flood event in 2013. Flood experience had a significant positive effect on the beliefs in the existence of climate change for those respondents living close to the flooded area. However, the effect decreases sharply with distance.</a:t>
            </a:r>
            <a:endParaRPr sz="2950" dirty="0">
              <a:solidFill>
                <a:schemeClr val="dk1"/>
              </a:solidFill>
            </a:endParaRPr>
          </a:p>
          <a:p>
            <a:pPr marL="457200" lvl="0" indent="0" algn="l" rtl="0">
              <a:lnSpc>
                <a:spcPct val="115000"/>
              </a:lnSpc>
              <a:spcBef>
                <a:spcPts val="1200"/>
              </a:spcBef>
              <a:spcAft>
                <a:spcPts val="0"/>
              </a:spcAft>
              <a:buNone/>
            </a:pPr>
            <a:endParaRPr sz="1850" dirty="0">
              <a:solidFill>
                <a:schemeClr val="dk1"/>
              </a:solidFill>
            </a:endParaRPr>
          </a:p>
          <a:p>
            <a:pPr marL="914400" lvl="0" indent="0" algn="l" rtl="0">
              <a:lnSpc>
                <a:spcPct val="115000"/>
              </a:lnSpc>
              <a:spcBef>
                <a:spcPts val="1200"/>
              </a:spcBef>
              <a:spcAft>
                <a:spcPts val="1200"/>
              </a:spcAft>
              <a:buNone/>
            </a:pPr>
            <a:endParaRPr sz="16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916857f1d9_0_14"/>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sz="3133" dirty="0"/>
              <a:t>Data:  </a:t>
            </a:r>
            <a:r>
              <a:rPr lang="it-IT" dirty="0" err="1"/>
              <a:t>Four</a:t>
            </a:r>
            <a:r>
              <a:rPr lang="it-IT" dirty="0"/>
              <a:t> </a:t>
            </a:r>
            <a:r>
              <a:rPr lang="it-IT" dirty="0" err="1"/>
              <a:t>main</a:t>
            </a:r>
            <a:r>
              <a:rPr lang="it-IT" dirty="0"/>
              <a:t> datasets</a:t>
            </a:r>
            <a:endParaRPr dirty="0"/>
          </a:p>
        </p:txBody>
      </p:sp>
      <p:sp>
        <p:nvSpPr>
          <p:cNvPr id="126" name="Google Shape;126;g2916857f1d9_0_14"/>
          <p:cNvSpPr txBox="1">
            <a:spLocks noGrp="1"/>
          </p:cNvSpPr>
          <p:nvPr>
            <p:ph type="body" idx="1"/>
          </p:nvPr>
        </p:nvSpPr>
        <p:spPr>
          <a:xfrm>
            <a:off x="838200" y="2291137"/>
            <a:ext cx="10515600" cy="3885900"/>
          </a:xfrm>
          <a:prstGeom prst="rect">
            <a:avLst/>
          </a:prstGeom>
        </p:spPr>
        <p:txBody>
          <a:bodyPr spcFirstLastPara="1" wrap="square" lIns="45700" tIns="45700" rIns="45700" bIns="45700" anchor="t" anchorCtr="0">
            <a:normAutofit fontScale="77500" lnSpcReduction="20000"/>
          </a:bodyPr>
          <a:lstStyle/>
          <a:p>
            <a:pPr marL="457200" lvl="0" indent="-317182" algn="l" rtl="0">
              <a:lnSpc>
                <a:spcPct val="100000"/>
              </a:lnSpc>
              <a:spcBef>
                <a:spcPts val="1000"/>
              </a:spcBef>
              <a:spcAft>
                <a:spcPts val="0"/>
              </a:spcAft>
              <a:buSzPct val="75000"/>
              <a:buFont typeface="Titillium Web"/>
              <a:buAutoNum type="arabicPeriod"/>
            </a:pPr>
            <a:r>
              <a:rPr lang="en-GB" sz="2400" b="1" dirty="0"/>
              <a:t>ISPRA</a:t>
            </a:r>
            <a:r>
              <a:rPr lang="en-GB" sz="2400" dirty="0"/>
              <a:t>: hydrogeological risks, extreme weather events, damages. Municipality and sub-m level</a:t>
            </a:r>
          </a:p>
          <a:p>
            <a:pPr lvl="0" indent="-457200" algn="l" rtl="0">
              <a:lnSpc>
                <a:spcPct val="100000"/>
              </a:lnSpc>
              <a:spcBef>
                <a:spcPts val="1000"/>
              </a:spcBef>
              <a:spcAft>
                <a:spcPts val="0"/>
              </a:spcAft>
              <a:buFont typeface="+mj-lt"/>
              <a:buAutoNum type="arabicPeriod"/>
            </a:pPr>
            <a:endParaRPr lang="en-GB" sz="2400" dirty="0"/>
          </a:p>
          <a:p>
            <a:pPr marL="457200" lvl="0" indent="-317182" algn="l" rtl="0">
              <a:lnSpc>
                <a:spcPct val="100000"/>
              </a:lnSpc>
              <a:spcBef>
                <a:spcPts val="1000"/>
              </a:spcBef>
              <a:spcAft>
                <a:spcPts val="0"/>
              </a:spcAft>
              <a:buSzPct val="75000"/>
              <a:buFont typeface="Titillium Web"/>
              <a:buAutoNum type="arabicPeriod"/>
            </a:pPr>
            <a:r>
              <a:rPr lang="en-GB" sz="2400" b="1" dirty="0"/>
              <a:t>OMI: </a:t>
            </a:r>
            <a:r>
              <a:rPr lang="en-GB" sz="2400" dirty="0"/>
              <a:t>house and rent prices, n. of transactions,  by different types of houses. M and sub-m. zones- OMI zones, semester-year </a:t>
            </a:r>
          </a:p>
          <a:p>
            <a:pPr lvl="0" indent="-457200" algn="l" rtl="0">
              <a:lnSpc>
                <a:spcPct val="100000"/>
              </a:lnSpc>
              <a:spcBef>
                <a:spcPts val="1000"/>
              </a:spcBef>
              <a:spcAft>
                <a:spcPts val="0"/>
              </a:spcAft>
              <a:buFont typeface="+mj-lt"/>
              <a:buAutoNum type="arabicPeriod"/>
            </a:pPr>
            <a:endParaRPr lang="en-GB" sz="2400" dirty="0"/>
          </a:p>
          <a:p>
            <a:pPr marL="457200" lvl="0" indent="-317182" algn="l" rtl="0">
              <a:lnSpc>
                <a:spcPct val="100000"/>
              </a:lnSpc>
              <a:spcBef>
                <a:spcPts val="1000"/>
              </a:spcBef>
              <a:spcAft>
                <a:spcPts val="0"/>
              </a:spcAft>
              <a:buSzPct val="75000"/>
              <a:buFont typeface="Titillium Web"/>
              <a:buAutoNum type="arabicPeriod"/>
            </a:pPr>
            <a:r>
              <a:rPr lang="en-GB" sz="2400" b="1" dirty="0">
                <a:solidFill>
                  <a:schemeClr val="dk1"/>
                </a:solidFill>
              </a:rPr>
              <a:t>Agency Revenue</a:t>
            </a:r>
            <a:r>
              <a:rPr lang="en-GB" sz="2400" dirty="0"/>
              <a:t>: income from tax declarations.  Zip-code, year</a:t>
            </a:r>
          </a:p>
          <a:p>
            <a:pPr lvl="0" indent="-457200" algn="l" rtl="0">
              <a:lnSpc>
                <a:spcPct val="100000"/>
              </a:lnSpc>
              <a:spcBef>
                <a:spcPts val="1000"/>
              </a:spcBef>
              <a:spcAft>
                <a:spcPts val="0"/>
              </a:spcAft>
              <a:buFont typeface="+mj-lt"/>
              <a:buAutoNum type="arabicPeriod"/>
            </a:pPr>
            <a:endParaRPr lang="en-GB" sz="2400" dirty="0"/>
          </a:p>
          <a:p>
            <a:pPr marL="457200" lvl="0" indent="-317182" algn="l" rtl="0">
              <a:lnSpc>
                <a:spcPct val="100000"/>
              </a:lnSpc>
              <a:spcBef>
                <a:spcPts val="1000"/>
              </a:spcBef>
              <a:spcAft>
                <a:spcPts val="0"/>
              </a:spcAft>
              <a:buSzPct val="75000"/>
              <a:buFont typeface="Titillium Web"/>
              <a:buAutoNum type="arabicPeriod"/>
            </a:pPr>
            <a:r>
              <a:rPr lang="en-GB" sz="2400" b="1" dirty="0"/>
              <a:t>Census</a:t>
            </a:r>
            <a:r>
              <a:rPr lang="en-GB" sz="2400" dirty="0"/>
              <a:t>: nr. of houses, types of families; municipality level, year</a:t>
            </a:r>
          </a:p>
          <a:p>
            <a:pPr marL="914400" lvl="0" indent="-457200" algn="l" rtl="0">
              <a:lnSpc>
                <a:spcPct val="100000"/>
              </a:lnSpc>
              <a:spcBef>
                <a:spcPts val="1000"/>
              </a:spcBef>
              <a:spcAft>
                <a:spcPts val="0"/>
              </a:spcAft>
              <a:buFont typeface="+mj-lt"/>
              <a:buAutoNum type="arabicPeriod"/>
            </a:pPr>
            <a:endParaRPr lang="en-GB" sz="2400" dirty="0"/>
          </a:p>
          <a:p>
            <a:pPr marL="0" lvl="0" indent="0" algn="l" rtl="0">
              <a:lnSpc>
                <a:spcPct val="100000"/>
              </a:lnSpc>
              <a:spcBef>
                <a:spcPts val="1000"/>
              </a:spcBef>
              <a:spcAft>
                <a:spcPts val="0"/>
              </a:spcAft>
              <a:buNone/>
            </a:pPr>
            <a:r>
              <a:rPr lang="en-GB" sz="2400" dirty="0"/>
              <a:t>Initial task: integrate the data into a consistent database</a:t>
            </a:r>
          </a:p>
          <a:p>
            <a:pPr marL="0" lvl="0" indent="0" algn="l" rtl="0">
              <a:lnSpc>
                <a:spcPct val="80000"/>
              </a:lnSpc>
              <a:spcBef>
                <a:spcPts val="1000"/>
              </a:spcBef>
              <a:spcAft>
                <a:spcPts val="0"/>
              </a:spcAft>
              <a:buNone/>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916857f1d9_0_37"/>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it-IT"/>
              <a:t>ISPRA datasets</a:t>
            </a:r>
            <a:endParaRPr/>
          </a:p>
        </p:txBody>
      </p:sp>
      <p:sp>
        <p:nvSpPr>
          <p:cNvPr id="132" name="Google Shape;132;g2916857f1d9_0_37"/>
          <p:cNvSpPr txBox="1">
            <a:spLocks noGrp="1"/>
          </p:cNvSpPr>
          <p:nvPr>
            <p:ph type="body" idx="1"/>
          </p:nvPr>
        </p:nvSpPr>
        <p:spPr>
          <a:xfrm>
            <a:off x="838200" y="2115636"/>
            <a:ext cx="10515600" cy="3885900"/>
          </a:xfrm>
          <a:prstGeom prst="rect">
            <a:avLst/>
          </a:prstGeom>
        </p:spPr>
        <p:txBody>
          <a:bodyPr spcFirstLastPara="1" wrap="square" lIns="45700" tIns="45700" rIns="45700" bIns="45700" anchor="t" anchorCtr="0">
            <a:noAutofit/>
          </a:bodyPr>
          <a:lstStyle/>
          <a:p>
            <a:pPr lvl="0" indent="-340995">
              <a:lnSpc>
                <a:spcPct val="100000"/>
              </a:lnSpc>
              <a:buSzPts val="1770"/>
              <a:buAutoNum type="arabicPeriod"/>
            </a:pPr>
            <a:r>
              <a:rPr lang="en-GB" sz="1950" b="1" dirty="0"/>
              <a:t>Detailed reports/accounting </a:t>
            </a:r>
            <a:r>
              <a:rPr lang="en-GB" sz="1950" dirty="0"/>
              <a:t>of extreme events (date, location, description, damages,...) - Inventory of landslides in Italy (IFFI). 2018-2019-2020</a:t>
            </a:r>
          </a:p>
          <a:p>
            <a:pPr lvl="1" indent="-340994">
              <a:lnSpc>
                <a:spcPct val="100000"/>
              </a:lnSpc>
              <a:spcBef>
                <a:spcPts val="0"/>
              </a:spcBef>
              <a:buSzPts val="1770"/>
            </a:pPr>
            <a:r>
              <a:rPr lang="en-GB" sz="1950" dirty="0"/>
              <a:t>Landslides: number of events and description</a:t>
            </a:r>
          </a:p>
          <a:p>
            <a:pPr lvl="1" indent="-340994">
              <a:lnSpc>
                <a:spcPct val="100000"/>
              </a:lnSpc>
              <a:spcBef>
                <a:spcPts val="0"/>
              </a:spcBef>
              <a:buSzPts val="1770"/>
            </a:pPr>
            <a:r>
              <a:rPr lang="en-GB" sz="1950" dirty="0"/>
              <a:t>Floods: number of events and description</a:t>
            </a:r>
          </a:p>
          <a:p>
            <a:pPr marL="457200" lvl="0" indent="-340995" algn="l" rtl="0">
              <a:lnSpc>
                <a:spcPct val="100000"/>
              </a:lnSpc>
              <a:spcBef>
                <a:spcPts val="0"/>
              </a:spcBef>
              <a:spcAft>
                <a:spcPts val="0"/>
              </a:spcAft>
              <a:buSzPts val="1770"/>
              <a:buAutoNum type="arabicPeriod"/>
            </a:pPr>
            <a:r>
              <a:rPr lang="en-GB" sz="1950" b="1" dirty="0"/>
              <a:t>Risk levels tiling maps</a:t>
            </a:r>
            <a:r>
              <a:rPr lang="en-GB" sz="1950" dirty="0"/>
              <a:t>. Available for 2017 and 2020-21 (next in 2025)</a:t>
            </a:r>
          </a:p>
          <a:p>
            <a:pPr marL="914400" marR="0" lvl="1" indent="-340994" algn="l" rtl="0">
              <a:lnSpc>
                <a:spcPct val="100000"/>
              </a:lnSpc>
              <a:spcBef>
                <a:spcPts val="0"/>
              </a:spcBef>
              <a:spcAft>
                <a:spcPts val="0"/>
              </a:spcAft>
              <a:buSzPts val="1770"/>
              <a:buChar char="•"/>
            </a:pPr>
            <a:r>
              <a:rPr lang="en-GB" sz="1950" dirty="0"/>
              <a:t>Landslide risk areas (frequency and magnitude of events)</a:t>
            </a:r>
          </a:p>
          <a:p>
            <a:pPr marL="1371600" marR="0" lvl="2" indent="-340994" algn="l" rtl="0">
              <a:lnSpc>
                <a:spcPct val="100000"/>
              </a:lnSpc>
              <a:spcBef>
                <a:spcPts val="0"/>
              </a:spcBef>
              <a:spcAft>
                <a:spcPts val="0"/>
              </a:spcAft>
              <a:buSzPts val="1770"/>
              <a:buFont typeface="Noto Sans Symbols Thin"/>
              <a:buChar char="•"/>
            </a:pPr>
            <a:r>
              <a:rPr lang="en-GB" sz="1950" dirty="0"/>
              <a:t>Danger: very high P4, high P3, medium P2, moderate P1 and  attention areas AA,  </a:t>
            </a:r>
          </a:p>
          <a:p>
            <a:pPr marL="914400" marR="0" lvl="1" indent="-340994" algn="l" rtl="0">
              <a:lnSpc>
                <a:spcPct val="100000"/>
              </a:lnSpc>
              <a:spcBef>
                <a:spcPts val="0"/>
              </a:spcBef>
              <a:spcAft>
                <a:spcPts val="0"/>
              </a:spcAft>
              <a:buClr>
                <a:schemeClr val="dk1"/>
              </a:buClr>
              <a:buSzPts val="1770"/>
              <a:buChar char="•"/>
            </a:pPr>
            <a:r>
              <a:rPr lang="en-GB" sz="1950" dirty="0">
                <a:solidFill>
                  <a:schemeClr val="dk1"/>
                </a:solidFill>
              </a:rPr>
              <a:t>Flood risk areas (return period)</a:t>
            </a:r>
          </a:p>
          <a:p>
            <a:pPr marL="1371600" marR="0" lvl="2" indent="-340994" algn="l" rtl="0">
              <a:lnSpc>
                <a:spcPct val="100000"/>
              </a:lnSpc>
              <a:spcBef>
                <a:spcPts val="0"/>
              </a:spcBef>
              <a:spcAft>
                <a:spcPts val="0"/>
              </a:spcAft>
              <a:buClr>
                <a:schemeClr val="dk1"/>
              </a:buClr>
              <a:buSzPts val="1770"/>
              <a:buFont typeface="Noto Sans Symbols Thin"/>
              <a:buChar char="•"/>
            </a:pPr>
            <a:r>
              <a:rPr lang="en-GB" sz="1950" dirty="0">
                <a:solidFill>
                  <a:schemeClr val="dk1"/>
                </a:solidFill>
              </a:rPr>
              <a:t>High Probability Hazard: return period 20-50 </a:t>
            </a:r>
            <a:r>
              <a:rPr lang="en-GB" sz="1950" dirty="0" err="1">
                <a:solidFill>
                  <a:schemeClr val="dk1"/>
                </a:solidFill>
              </a:rPr>
              <a:t>yrs</a:t>
            </a:r>
            <a:r>
              <a:rPr lang="en-GB" sz="1950" dirty="0">
                <a:solidFill>
                  <a:schemeClr val="dk1"/>
                </a:solidFill>
              </a:rPr>
              <a:t>  (HPH);  Medium Probability Hazard: return period 100-200 </a:t>
            </a:r>
            <a:r>
              <a:rPr lang="en-GB" sz="1950" dirty="0" err="1">
                <a:solidFill>
                  <a:schemeClr val="dk1"/>
                </a:solidFill>
              </a:rPr>
              <a:t>yrs</a:t>
            </a:r>
            <a:r>
              <a:rPr lang="en-GB" sz="1950" dirty="0">
                <a:solidFill>
                  <a:schemeClr val="dk1"/>
                </a:solidFill>
              </a:rPr>
              <a:t> (MPH);  Low Probability Hazard: return period &gt;200 </a:t>
            </a:r>
            <a:r>
              <a:rPr lang="en-GB" sz="1950" dirty="0" err="1">
                <a:solidFill>
                  <a:schemeClr val="dk1"/>
                </a:solidFill>
              </a:rPr>
              <a:t>yrs</a:t>
            </a:r>
            <a:r>
              <a:rPr lang="en-GB" sz="1950" dirty="0">
                <a:solidFill>
                  <a:schemeClr val="dk1"/>
                </a:solidFill>
              </a:rPr>
              <a:t> (LPH).</a:t>
            </a:r>
          </a:p>
          <a:p>
            <a:pPr marL="457200" marR="0" lvl="0" indent="-340995" algn="l" rtl="0">
              <a:lnSpc>
                <a:spcPct val="100000"/>
              </a:lnSpc>
              <a:spcBef>
                <a:spcPts val="0"/>
              </a:spcBef>
              <a:spcAft>
                <a:spcPts val="0"/>
              </a:spcAft>
              <a:buClr>
                <a:schemeClr val="dk1"/>
              </a:buClr>
              <a:buSzPts val="1770"/>
              <a:buAutoNum type="arabicPeriod"/>
            </a:pPr>
            <a:r>
              <a:rPr lang="en-GB" sz="1950" b="1" dirty="0">
                <a:solidFill>
                  <a:schemeClr val="dk1"/>
                </a:solidFill>
              </a:rPr>
              <a:t>Report on hydrogeological instability</a:t>
            </a:r>
            <a:r>
              <a:rPr lang="en-GB" sz="1950" dirty="0">
                <a:solidFill>
                  <a:schemeClr val="dk1"/>
                </a:solidFill>
              </a:rPr>
              <a:t>: danger from landslides, floods, coastal erosion, and relative risk indicators for Italy.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916857f1d9_0_71"/>
          <p:cNvSpPr txBox="1">
            <a:spLocks noGrp="1"/>
          </p:cNvSpPr>
          <p:nvPr>
            <p:ph type="title"/>
          </p:nvPr>
        </p:nvSpPr>
        <p:spPr>
          <a:xfrm>
            <a:off x="838200" y="1335636"/>
            <a:ext cx="10515600" cy="780000"/>
          </a:xfrm>
          <a:prstGeom prst="rect">
            <a:avLst/>
          </a:prstGeom>
        </p:spPr>
        <p:txBody>
          <a:bodyPr spcFirstLastPara="1" wrap="square" lIns="45700" tIns="45700" rIns="45700" bIns="45700" anchor="t" anchorCtr="0">
            <a:normAutofit/>
          </a:bodyPr>
          <a:lstStyle/>
          <a:p>
            <a:r>
              <a:rPr lang="it-IT" dirty="0"/>
              <a:t>ISPRA: </a:t>
            </a:r>
            <a:r>
              <a:rPr lang="it-IT" dirty="0" err="1"/>
              <a:t>extracting</a:t>
            </a:r>
            <a:r>
              <a:rPr lang="it-IT" dirty="0"/>
              <a:t> </a:t>
            </a:r>
            <a:r>
              <a:rPr lang="it-IT" dirty="0" err="1"/>
              <a:t>municipality-level</a:t>
            </a:r>
            <a:r>
              <a:rPr lang="it-IT" dirty="0"/>
              <a:t> data</a:t>
            </a:r>
            <a:endParaRPr dirty="0"/>
          </a:p>
        </p:txBody>
      </p:sp>
      <p:sp>
        <p:nvSpPr>
          <p:cNvPr id="138" name="Google Shape;138;g2916857f1d9_0_71"/>
          <p:cNvSpPr txBox="1">
            <a:spLocks noGrp="1"/>
          </p:cNvSpPr>
          <p:nvPr>
            <p:ph type="body" idx="1"/>
          </p:nvPr>
        </p:nvSpPr>
        <p:spPr>
          <a:xfrm>
            <a:off x="838200" y="2291137"/>
            <a:ext cx="10515600" cy="3885900"/>
          </a:xfrm>
          <a:prstGeom prst="rect">
            <a:avLst/>
          </a:prstGeom>
        </p:spPr>
        <p:txBody>
          <a:bodyPr spcFirstLastPara="1" wrap="square" lIns="45700" tIns="45700" rIns="45700" bIns="45700" anchor="t" anchorCtr="0">
            <a:normAutofit/>
          </a:bodyPr>
          <a:lstStyle/>
          <a:p>
            <a:pPr marL="0" lvl="0" indent="0" algn="just" rtl="0">
              <a:lnSpc>
                <a:spcPct val="100000"/>
              </a:lnSpc>
              <a:spcBef>
                <a:spcPts val="0"/>
              </a:spcBef>
              <a:spcAft>
                <a:spcPts val="0"/>
              </a:spcAft>
              <a:buClr>
                <a:schemeClr val="dk1"/>
              </a:buClr>
              <a:buSzPts val="2400"/>
              <a:buFont typeface="Arial"/>
              <a:buNone/>
            </a:pPr>
            <a:endParaRPr sz="1300" dirty="0">
              <a:solidFill>
                <a:schemeClr val="dk1"/>
              </a:solidFill>
            </a:endParaRPr>
          </a:p>
          <a:p>
            <a:pPr marL="457200" lvl="0" indent="-374650" algn="just" rtl="0">
              <a:lnSpc>
                <a:spcPct val="100000"/>
              </a:lnSpc>
              <a:spcBef>
                <a:spcPts val="0"/>
              </a:spcBef>
              <a:spcAft>
                <a:spcPts val="0"/>
              </a:spcAft>
              <a:buClr>
                <a:schemeClr val="dk1"/>
              </a:buClr>
              <a:buSzPts val="2300"/>
              <a:buChar char="•"/>
            </a:pPr>
            <a:r>
              <a:rPr lang="en-GB" sz="2300" dirty="0">
                <a:solidFill>
                  <a:schemeClr val="dk1"/>
                </a:solidFill>
              </a:rPr>
              <a:t>Landslide data contain municipality-level information (date, municipality, description, death toll, damages)</a:t>
            </a:r>
          </a:p>
          <a:p>
            <a:pPr marL="457200" lvl="0" indent="-374650" algn="just" rtl="0">
              <a:lnSpc>
                <a:spcPct val="100000"/>
              </a:lnSpc>
              <a:spcBef>
                <a:spcPts val="0"/>
              </a:spcBef>
              <a:spcAft>
                <a:spcPts val="0"/>
              </a:spcAft>
              <a:buClr>
                <a:schemeClr val="dk1"/>
              </a:buClr>
              <a:buSzPts val="2300"/>
              <a:buChar char="•"/>
            </a:pPr>
            <a:r>
              <a:rPr lang="en-GB" sz="2300" dirty="0">
                <a:solidFill>
                  <a:schemeClr val="dk1"/>
                </a:solidFill>
              </a:rPr>
              <a:t>Flood data provides data on basin areas hit by the event highlighting provinces and regions affected.; in addition info on the death toll, estimated damage </a:t>
            </a:r>
          </a:p>
          <a:p>
            <a:pPr marL="914400" lvl="0" indent="0" algn="just" rtl="0">
              <a:lnSpc>
                <a:spcPct val="100000"/>
              </a:lnSpc>
              <a:spcBef>
                <a:spcPts val="0"/>
              </a:spcBef>
              <a:spcAft>
                <a:spcPts val="0"/>
              </a:spcAft>
              <a:buClr>
                <a:schemeClr val="dk1"/>
              </a:buClr>
              <a:buSzPts val="2400"/>
              <a:buFont typeface="Arial"/>
              <a:buNone/>
            </a:pPr>
            <a:r>
              <a:rPr lang="en-GB" sz="2300" dirty="0">
                <a:solidFill>
                  <a:schemeClr val="dk1"/>
                </a:solidFill>
              </a:rPr>
              <a:t>In order to </a:t>
            </a:r>
            <a:r>
              <a:rPr lang="en-GB" sz="2300" b="1" dirty="0">
                <a:solidFill>
                  <a:schemeClr val="dk1"/>
                </a:solidFill>
              </a:rPr>
              <a:t>obtain municipality information</a:t>
            </a:r>
            <a:r>
              <a:rPr lang="en-GB" sz="2300" dirty="0">
                <a:solidFill>
                  <a:schemeClr val="dk1"/>
                </a:solidFill>
              </a:rPr>
              <a:t>, we use the description reported in </a:t>
            </a:r>
            <a:r>
              <a:rPr lang="en-GB" sz="2300" b="1" dirty="0">
                <a:solidFill>
                  <a:schemeClr val="dk1"/>
                </a:solidFill>
              </a:rPr>
              <a:t>main effects on the ground </a:t>
            </a:r>
            <a:r>
              <a:rPr lang="en-GB" sz="2300" dirty="0">
                <a:solidFill>
                  <a:schemeClr val="dk1"/>
                </a:solidFill>
              </a:rPr>
              <a:t>(“</a:t>
            </a:r>
            <a:r>
              <a:rPr lang="en-GB" sz="2300" dirty="0" err="1">
                <a:solidFill>
                  <a:schemeClr val="dk1"/>
                </a:solidFill>
              </a:rPr>
              <a:t>principali</a:t>
            </a:r>
            <a:r>
              <a:rPr lang="en-GB" sz="2300" dirty="0">
                <a:solidFill>
                  <a:schemeClr val="dk1"/>
                </a:solidFill>
              </a:rPr>
              <a:t> </a:t>
            </a:r>
            <a:r>
              <a:rPr lang="en-GB" sz="2300" dirty="0" err="1">
                <a:solidFill>
                  <a:schemeClr val="dk1"/>
                </a:solidFill>
              </a:rPr>
              <a:t>effetti</a:t>
            </a:r>
            <a:r>
              <a:rPr lang="en-GB" sz="2300" dirty="0">
                <a:solidFill>
                  <a:schemeClr val="dk1"/>
                </a:solidFill>
              </a:rPr>
              <a:t> al </a:t>
            </a:r>
            <a:r>
              <a:rPr lang="en-GB" sz="2300" dirty="0" err="1">
                <a:solidFill>
                  <a:schemeClr val="dk1"/>
                </a:solidFill>
              </a:rPr>
              <a:t>suolo</a:t>
            </a:r>
            <a:r>
              <a:rPr lang="en-GB" sz="2300" dirty="0">
                <a:solidFill>
                  <a:schemeClr val="dk1"/>
                </a:solidFill>
              </a:rPr>
              <a:t>”) and extract the municipalities/sub-municipalities mentioned in the text (Example next slide)</a:t>
            </a:r>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3489</Words>
  <Application>Microsoft Office PowerPoint</Application>
  <PresentationFormat>Widescreen</PresentationFormat>
  <Paragraphs>191</Paragraphs>
  <Slides>32</Slides>
  <Notes>30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Calibri</vt:lpstr>
      <vt:lpstr>Noto Sans Symbols Thin</vt:lpstr>
      <vt:lpstr>Titillium Web</vt:lpstr>
      <vt:lpstr>Titillium Web SemiBold</vt:lpstr>
      <vt:lpstr>Tema di Office</vt:lpstr>
      <vt:lpstr>Missione 4  Istruzione e Ricerca</vt:lpstr>
      <vt:lpstr>Research group</vt:lpstr>
      <vt:lpstr>Motivation and relevance for the Financial Resilience work package</vt:lpstr>
      <vt:lpstr>Objectives and research questions</vt:lpstr>
      <vt:lpstr>Literature Review</vt:lpstr>
      <vt:lpstr>Literature Review</vt:lpstr>
      <vt:lpstr>Data:  Four main datasets</vt:lpstr>
      <vt:lpstr>ISPRA datasets</vt:lpstr>
      <vt:lpstr>ISPRA: extracting municipality-level data</vt:lpstr>
      <vt:lpstr>Presentazione standard di PowerPoint</vt:lpstr>
      <vt:lpstr>Presentazione standard di PowerPoint</vt:lpstr>
      <vt:lpstr>Presentazione standard di PowerPoint</vt:lpstr>
      <vt:lpstr>Merge ISPRA landslides and floods data with OMI</vt:lpstr>
      <vt:lpstr>Merge ISPRA landslides and floods data with OMI  </vt:lpstr>
      <vt:lpstr>Methods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Next steps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Missione 4  Istruzione e Ricerca</dc:title>
  <dc:creator>Maria Cristina Barbieri Góes</dc:creator>
  <cp:lastModifiedBy>PAOLA ROMANO</cp:lastModifiedBy>
  <cp:revision>47</cp:revision>
  <dcterms:modified xsi:type="dcterms:W3CDTF">2023-10-30T07:26:42Z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2023-10-30T07:26:00Z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e2636ff9-0b06-4c4c-a44e-512f0c926b78</vt:lpwstr>
  </property>
  <property fmtid="{D5CDD505-2E9C-101B-9397-08002B2CF9AE}" pid="8" name="MSIP_Label_2ad0b24d-6422-44b0-b3de-abb3a9e8c81a_ContentBits">
    <vt:lpwstr>0</vt:lpwstr>
  </property>
</Properties>
</file>