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63" r:id="rId4"/>
    <p:sldId id="268" r:id="rId5"/>
    <p:sldId id="267" r:id="rId6"/>
    <p:sldId id="270" r:id="rId7"/>
    <p:sldId id="272" r:id="rId8"/>
    <p:sldId id="271" r:id="rId9"/>
    <p:sldId id="273" r:id="rId10"/>
    <p:sldId id="259" r:id="rId11"/>
    <p:sldId id="262" r:id="rId12"/>
    <p:sldId id="261" r:id="rId13"/>
    <p:sldId id="269" r:id="rId14"/>
    <p:sldId id="260"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94"/>
  </p:normalViewPr>
  <p:slideViewPr>
    <p:cSldViewPr snapToGrid="0">
      <p:cViewPr varScale="1">
        <p:scale>
          <a:sx n="108" d="100"/>
          <a:sy n="108" d="100"/>
        </p:scale>
        <p:origin x="678"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xfrm>
            <a:off x="1143000" y="685800"/>
            <a:ext cx="4572000" cy="3429000"/>
          </a:xfrm>
          <a:prstGeom prst="rect">
            <a:avLst/>
          </a:prstGeom>
        </p:spPr>
        <p:txBody>
          <a:bodyPr/>
          <a:lstStyle/>
          <a:p>
            <a:endParaRPr/>
          </a:p>
        </p:txBody>
      </p:sp>
      <p:sp>
        <p:nvSpPr>
          <p:cNvPr id="134" name="Shape 13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AU" dirty="0"/>
              <a:t>PREGIUDIZIO/PRECONCETTO</a:t>
            </a:r>
          </a:p>
        </p:txBody>
      </p:sp>
    </p:spTree>
    <p:extLst>
      <p:ext uri="{BB962C8B-B14F-4D97-AF65-F5344CB8AC3E}">
        <p14:creationId xmlns:p14="http://schemas.microsoft.com/office/powerpoint/2010/main" val="1515501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rPr>
              <a:t>1000 teachers, 500 are randomly chosen to receive CUBE, and 500 receive the control training</a:t>
            </a:r>
            <a:endParaRPr lang="en-AU" dirty="0"/>
          </a:p>
        </p:txBody>
      </p:sp>
    </p:spTree>
    <p:extLst>
      <p:ext uri="{BB962C8B-B14F-4D97-AF65-F5344CB8AC3E}">
        <p14:creationId xmlns:p14="http://schemas.microsoft.com/office/powerpoint/2010/main" val="15209600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a titolo">
    <p:spTree>
      <p:nvGrpSpPr>
        <p:cNvPr id="1" name=""/>
        <p:cNvGrpSpPr/>
        <p:nvPr/>
      </p:nvGrpSpPr>
      <p:grpSpPr>
        <a:xfrm>
          <a:off x="0" y="0"/>
          <a:ext cx="0" cy="0"/>
          <a:chOff x="0" y="0"/>
          <a:chExt cx="0" cy="0"/>
        </a:xfrm>
      </p:grpSpPr>
      <p:pic>
        <p:nvPicPr>
          <p:cNvPr id="14"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15"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pic>
        <p:nvPicPr>
          <p:cNvPr id="16" name="Immagine 3" descr="Immagine 3"/>
          <p:cNvPicPr>
            <a:picLocks noChangeAspect="1"/>
          </p:cNvPicPr>
          <p:nvPr/>
        </p:nvPicPr>
        <p:blipFill>
          <a:blip r:embed="rId4"/>
          <a:srcRect b="9003"/>
          <a:stretch>
            <a:fillRect/>
          </a:stretch>
        </p:blipFill>
        <p:spPr>
          <a:xfrm>
            <a:off x="0" y="1310759"/>
            <a:ext cx="12202759" cy="5038671"/>
          </a:xfrm>
          <a:prstGeom prst="rect">
            <a:avLst/>
          </a:prstGeom>
          <a:ln w="12700">
            <a:miter lim="400000"/>
          </a:ln>
        </p:spPr>
      </p:pic>
      <p:sp>
        <p:nvSpPr>
          <p:cNvPr id="17" name="Titolo Testo"/>
          <p:cNvSpPr txBox="1">
            <a:spLocks noGrp="1"/>
          </p:cNvSpPr>
          <p:nvPr>
            <p:ph type="title"/>
          </p:nvPr>
        </p:nvSpPr>
        <p:spPr>
          <a:xfrm>
            <a:off x="838200" y="1335636"/>
            <a:ext cx="3795446" cy="2414431"/>
          </a:xfrm>
          <a:prstGeom prst="rect">
            <a:avLst/>
          </a:prstGeom>
        </p:spPr>
        <p:txBody>
          <a:bodyPr anchor="b"/>
          <a:lstStyle>
            <a:lvl1pPr>
              <a:defRPr sz="4500"/>
            </a:lvl1pPr>
          </a:lstStyle>
          <a:p>
            <a:r>
              <a:t>Titolo Testo</a:t>
            </a:r>
          </a:p>
        </p:txBody>
      </p:sp>
      <p:sp>
        <p:nvSpPr>
          <p:cNvPr id="18" name="Corpo livello uno…"/>
          <p:cNvSpPr txBox="1">
            <a:spLocks noGrp="1"/>
          </p:cNvSpPr>
          <p:nvPr>
            <p:ph type="body" sz="quarter" idx="1"/>
          </p:nvPr>
        </p:nvSpPr>
        <p:spPr>
          <a:xfrm>
            <a:off x="838200" y="3879436"/>
            <a:ext cx="3795446" cy="1655763"/>
          </a:xfrm>
          <a:prstGeom prst="rect">
            <a:avLst/>
          </a:prstGeom>
        </p:spPr>
        <p:txBody>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r>
              <a:t>Corpo livello uno</a:t>
            </a:r>
          </a:p>
          <a:p>
            <a:pPr lvl="1"/>
            <a:r>
              <a:t>Corpo livello due</a:t>
            </a:r>
          </a:p>
          <a:p>
            <a:pPr lvl="2"/>
            <a:r>
              <a:t>Corpo livello tre</a:t>
            </a:r>
          </a:p>
          <a:p>
            <a:pPr lvl="3"/>
            <a:r>
              <a:t>Corpo livello quattro</a:t>
            </a:r>
          </a:p>
          <a:p>
            <a:pPr lvl="4"/>
            <a:r>
              <a:t>Corpo livello cinque</a:t>
            </a:r>
          </a:p>
        </p:txBody>
      </p:sp>
      <p:sp>
        <p:nvSpPr>
          <p:cNvPr id="19" name="Picture Placeholder 2"/>
          <p:cNvSpPr>
            <a:spLocks noGrp="1"/>
          </p:cNvSpPr>
          <p:nvPr>
            <p:ph type="pic" sz="half" idx="21"/>
          </p:nvPr>
        </p:nvSpPr>
        <p:spPr>
          <a:xfrm>
            <a:off x="5188448" y="2106202"/>
            <a:ext cx="5712432" cy="3754848"/>
          </a:xfrm>
          <a:prstGeom prst="rect">
            <a:avLst/>
          </a:prstGeom>
        </p:spPr>
        <p:txBody>
          <a:bodyPr lIns="91439" rIns="91439">
            <a:noAutofit/>
          </a:bodyPr>
          <a:lstStyle/>
          <a:p>
            <a:endParaRPr/>
          </a:p>
        </p:txBody>
      </p:sp>
      <p:pic>
        <p:nvPicPr>
          <p:cNvPr id="20" name="Picture Placeholder 11" descr="Picture Placeholder 11"/>
          <p:cNvPicPr>
            <a:picLocks noChangeAspect="1"/>
          </p:cNvPicPr>
          <p:nvPr/>
        </p:nvPicPr>
        <p:blipFill>
          <a:blip r:embed="rId5"/>
          <a:stretch>
            <a:fillRect/>
          </a:stretch>
        </p:blipFill>
        <p:spPr>
          <a:xfrm>
            <a:off x="9822729" y="205890"/>
            <a:ext cx="1856588" cy="713124"/>
          </a:xfrm>
          <a:prstGeom prst="rect">
            <a:avLst/>
          </a:prstGeom>
          <a:ln w="12700">
            <a:miter lim="400000"/>
          </a:ln>
        </p:spPr>
      </p:pic>
      <p:sp>
        <p:nvSpPr>
          <p:cNvPr id="2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1_Titolo e contenuto">
    <p:spTree>
      <p:nvGrpSpPr>
        <p:cNvPr id="1" name=""/>
        <p:cNvGrpSpPr/>
        <p:nvPr/>
      </p:nvGrpSpPr>
      <p:grpSpPr>
        <a:xfrm>
          <a:off x="0" y="0"/>
          <a:ext cx="0" cy="0"/>
          <a:chOff x="0" y="0"/>
          <a:chExt cx="0" cy="0"/>
        </a:xfrm>
      </p:grpSpPr>
      <p:pic>
        <p:nvPicPr>
          <p:cNvPr id="122"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123"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sp>
        <p:nvSpPr>
          <p:cNvPr id="124" name="Titolo Testo"/>
          <p:cNvSpPr txBox="1">
            <a:spLocks noGrp="1"/>
          </p:cNvSpPr>
          <p:nvPr>
            <p:ph type="title"/>
          </p:nvPr>
        </p:nvSpPr>
        <p:spPr>
          <a:prstGeom prst="rect">
            <a:avLst/>
          </a:prstGeom>
        </p:spPr>
        <p:txBody>
          <a:bodyPr/>
          <a:lstStyle/>
          <a:p>
            <a:r>
              <a:t>Titolo Testo</a:t>
            </a:r>
          </a:p>
        </p:txBody>
      </p:sp>
      <p:sp>
        <p:nvSpPr>
          <p:cNvPr id="125" name="Corpo livello uno…"/>
          <p:cNvSpPr txBox="1">
            <a:spLocks noGrp="1"/>
          </p:cNvSpPr>
          <p:nvPr>
            <p:ph type="body" idx="1"/>
          </p:nvPr>
        </p:nvSpPr>
        <p:spPr>
          <a:xfrm>
            <a:off x="838200" y="2291137"/>
            <a:ext cx="10515600" cy="3885827"/>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pic>
        <p:nvPicPr>
          <p:cNvPr id="126"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127"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olo e contenuto">
    <p:spTree>
      <p:nvGrpSpPr>
        <p:cNvPr id="1" name=""/>
        <p:cNvGrpSpPr/>
        <p:nvPr/>
      </p:nvGrpSpPr>
      <p:grpSpPr>
        <a:xfrm>
          <a:off x="0" y="0"/>
          <a:ext cx="0" cy="0"/>
          <a:chOff x="0" y="0"/>
          <a:chExt cx="0" cy="0"/>
        </a:xfrm>
      </p:grpSpPr>
      <p:pic>
        <p:nvPicPr>
          <p:cNvPr id="28"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29"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sp>
        <p:nvSpPr>
          <p:cNvPr id="30" name="Titolo Testo"/>
          <p:cNvSpPr txBox="1">
            <a:spLocks noGrp="1"/>
          </p:cNvSpPr>
          <p:nvPr>
            <p:ph type="title"/>
          </p:nvPr>
        </p:nvSpPr>
        <p:spPr>
          <a:xfrm>
            <a:off x="838200" y="1335635"/>
            <a:ext cx="10515600" cy="544536"/>
          </a:xfrm>
          <a:prstGeom prst="rect">
            <a:avLst/>
          </a:prstGeom>
        </p:spPr>
        <p:txBody>
          <a:bodyPr/>
          <a:lstStyle/>
          <a:p>
            <a:r>
              <a:t>Titolo Testo</a:t>
            </a:r>
          </a:p>
        </p:txBody>
      </p:sp>
      <p:sp>
        <p:nvSpPr>
          <p:cNvPr id="31" name="Corpo livello uno…"/>
          <p:cNvSpPr txBox="1">
            <a:spLocks noGrp="1"/>
          </p:cNvSpPr>
          <p:nvPr>
            <p:ph type="body" idx="1"/>
          </p:nvPr>
        </p:nvSpPr>
        <p:spPr>
          <a:xfrm>
            <a:off x="838200" y="2496618"/>
            <a:ext cx="10515600" cy="3680345"/>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32" name="Text Placeholder 10"/>
          <p:cNvSpPr>
            <a:spLocks noGrp="1"/>
          </p:cNvSpPr>
          <p:nvPr>
            <p:ph type="body" sz="quarter" idx="21" hasCustomPrompt="1"/>
          </p:nvPr>
        </p:nvSpPr>
        <p:spPr>
          <a:xfrm>
            <a:off x="838200" y="1931597"/>
            <a:ext cx="10515600" cy="452008"/>
          </a:xfrm>
          <a:prstGeom prst="rect">
            <a:avLst/>
          </a:prstGeom>
        </p:spPr>
        <p:txBody>
          <a:bodyPr/>
          <a:lstStyle>
            <a:lvl1pPr marL="182880" indent="-365760" defTabSz="731520">
              <a:spcBef>
                <a:spcPts val="0"/>
              </a:spcBef>
              <a:buSzTx/>
              <a:buFontTx/>
              <a:buNone/>
              <a:defRPr sz="1920">
                <a:solidFill>
                  <a:srgbClr val="B27F47"/>
                </a:solidFill>
                <a:latin typeface="Titillium Web SemiBold"/>
                <a:ea typeface="Titillium Web SemiBold"/>
                <a:cs typeface="Titillium Web SemiBold"/>
                <a:sym typeface="Titillium Web SemiBold"/>
              </a:defRPr>
            </a:lvl1pPr>
          </a:lstStyle>
          <a:p>
            <a:r>
              <a:t>Click to edit Master sub-title styles</a:t>
            </a:r>
          </a:p>
        </p:txBody>
      </p:sp>
      <p:pic>
        <p:nvPicPr>
          <p:cNvPr id="33"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3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Intestazione sezione">
    <p:spTree>
      <p:nvGrpSpPr>
        <p:cNvPr id="1" name=""/>
        <p:cNvGrpSpPr/>
        <p:nvPr/>
      </p:nvGrpSpPr>
      <p:grpSpPr>
        <a:xfrm>
          <a:off x="0" y="0"/>
          <a:ext cx="0" cy="0"/>
          <a:chOff x="0" y="0"/>
          <a:chExt cx="0" cy="0"/>
        </a:xfrm>
      </p:grpSpPr>
      <p:pic>
        <p:nvPicPr>
          <p:cNvPr id="41"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42"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sp>
        <p:nvSpPr>
          <p:cNvPr id="43" name="Titolo Testo"/>
          <p:cNvSpPr txBox="1">
            <a:spLocks noGrp="1"/>
          </p:cNvSpPr>
          <p:nvPr>
            <p:ph type="title"/>
          </p:nvPr>
        </p:nvSpPr>
        <p:spPr>
          <a:xfrm>
            <a:off x="838200" y="1335636"/>
            <a:ext cx="4925603" cy="2414431"/>
          </a:xfrm>
          <a:prstGeom prst="rect">
            <a:avLst/>
          </a:prstGeom>
        </p:spPr>
        <p:txBody>
          <a:bodyPr anchor="b"/>
          <a:lstStyle>
            <a:lvl1pPr>
              <a:defRPr sz="4500"/>
            </a:lvl1pPr>
          </a:lstStyle>
          <a:p>
            <a:r>
              <a:t>Titolo Testo</a:t>
            </a:r>
          </a:p>
        </p:txBody>
      </p:sp>
      <p:sp>
        <p:nvSpPr>
          <p:cNvPr id="44" name="Corpo livello uno…"/>
          <p:cNvSpPr txBox="1">
            <a:spLocks noGrp="1"/>
          </p:cNvSpPr>
          <p:nvPr>
            <p:ph type="body" sz="quarter" idx="1"/>
          </p:nvPr>
        </p:nvSpPr>
        <p:spPr>
          <a:xfrm>
            <a:off x="838200" y="3879436"/>
            <a:ext cx="4925603" cy="1655763"/>
          </a:xfrm>
          <a:prstGeom prst="rect">
            <a:avLst/>
          </a:prstGeom>
        </p:spPr>
        <p:txBody>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r>
              <a:t>Corpo livello uno</a:t>
            </a:r>
          </a:p>
          <a:p>
            <a:pPr lvl="1"/>
            <a:r>
              <a:t>Corpo livello due</a:t>
            </a:r>
          </a:p>
          <a:p>
            <a:pPr lvl="2"/>
            <a:r>
              <a:t>Corpo livello tre</a:t>
            </a:r>
          </a:p>
          <a:p>
            <a:pPr lvl="3"/>
            <a:r>
              <a:t>Corpo livello quattro</a:t>
            </a:r>
          </a:p>
          <a:p>
            <a:pPr lvl="4"/>
            <a:r>
              <a:t>Corpo livello cinque</a:t>
            </a:r>
          </a:p>
        </p:txBody>
      </p:sp>
      <p:sp>
        <p:nvSpPr>
          <p:cNvPr id="45" name="Picture Placeholder 2"/>
          <p:cNvSpPr>
            <a:spLocks noGrp="1"/>
          </p:cNvSpPr>
          <p:nvPr>
            <p:ph type="pic" sz="half" idx="21"/>
          </p:nvPr>
        </p:nvSpPr>
        <p:spPr>
          <a:xfrm>
            <a:off x="6096000" y="1335636"/>
            <a:ext cx="5257800" cy="4525415"/>
          </a:xfrm>
          <a:prstGeom prst="rect">
            <a:avLst/>
          </a:prstGeom>
        </p:spPr>
        <p:txBody>
          <a:bodyPr lIns="91439" rIns="91439">
            <a:noAutofit/>
          </a:bodyPr>
          <a:lstStyle/>
          <a:p>
            <a:endParaRPr/>
          </a:p>
        </p:txBody>
      </p:sp>
      <p:pic>
        <p:nvPicPr>
          <p:cNvPr id="46"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47"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Due contenuti">
    <p:spTree>
      <p:nvGrpSpPr>
        <p:cNvPr id="1" name=""/>
        <p:cNvGrpSpPr/>
        <p:nvPr/>
      </p:nvGrpSpPr>
      <p:grpSpPr>
        <a:xfrm>
          <a:off x="0" y="0"/>
          <a:ext cx="0" cy="0"/>
          <a:chOff x="0" y="0"/>
          <a:chExt cx="0" cy="0"/>
        </a:xfrm>
      </p:grpSpPr>
      <p:pic>
        <p:nvPicPr>
          <p:cNvPr id="54"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55"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sp>
        <p:nvSpPr>
          <p:cNvPr id="56" name="Titolo Testo"/>
          <p:cNvSpPr txBox="1">
            <a:spLocks noGrp="1"/>
          </p:cNvSpPr>
          <p:nvPr>
            <p:ph type="title"/>
          </p:nvPr>
        </p:nvSpPr>
        <p:spPr>
          <a:prstGeom prst="rect">
            <a:avLst/>
          </a:prstGeom>
        </p:spPr>
        <p:txBody>
          <a:bodyPr/>
          <a:lstStyle/>
          <a:p>
            <a:r>
              <a:t>Titolo Testo</a:t>
            </a:r>
          </a:p>
        </p:txBody>
      </p:sp>
      <p:sp>
        <p:nvSpPr>
          <p:cNvPr id="57" name="Corpo livello uno…"/>
          <p:cNvSpPr txBox="1">
            <a:spLocks noGrp="1"/>
          </p:cNvSpPr>
          <p:nvPr>
            <p:ph type="body" sz="half" idx="1"/>
          </p:nvPr>
        </p:nvSpPr>
        <p:spPr>
          <a:xfrm>
            <a:off x="838200" y="2496618"/>
            <a:ext cx="5181600" cy="3680345"/>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pic>
        <p:nvPicPr>
          <p:cNvPr id="58"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5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nfronto">
    <p:spTree>
      <p:nvGrpSpPr>
        <p:cNvPr id="1" name=""/>
        <p:cNvGrpSpPr/>
        <p:nvPr/>
      </p:nvGrpSpPr>
      <p:grpSpPr>
        <a:xfrm>
          <a:off x="0" y="0"/>
          <a:ext cx="0" cy="0"/>
          <a:chOff x="0" y="0"/>
          <a:chExt cx="0" cy="0"/>
        </a:xfrm>
      </p:grpSpPr>
      <p:pic>
        <p:nvPicPr>
          <p:cNvPr id="66"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67"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sp>
        <p:nvSpPr>
          <p:cNvPr id="68" name="Titolo Testo"/>
          <p:cNvSpPr txBox="1">
            <a:spLocks noGrp="1"/>
          </p:cNvSpPr>
          <p:nvPr>
            <p:ph type="title"/>
          </p:nvPr>
        </p:nvSpPr>
        <p:spPr>
          <a:xfrm>
            <a:off x="838200" y="1335636"/>
            <a:ext cx="10515600" cy="540000"/>
          </a:xfrm>
          <a:prstGeom prst="rect">
            <a:avLst/>
          </a:prstGeom>
        </p:spPr>
        <p:txBody>
          <a:bodyPr/>
          <a:lstStyle/>
          <a:p>
            <a:r>
              <a:t>Titolo Testo</a:t>
            </a:r>
          </a:p>
        </p:txBody>
      </p:sp>
      <p:sp>
        <p:nvSpPr>
          <p:cNvPr id="69" name="Corpo livello uno…"/>
          <p:cNvSpPr txBox="1">
            <a:spLocks noGrp="1"/>
          </p:cNvSpPr>
          <p:nvPr>
            <p:ph type="body" sz="quarter" idx="1" hasCustomPrompt="1"/>
          </p:nvPr>
        </p:nvSpPr>
        <p:spPr>
          <a:xfrm>
            <a:off x="838200" y="1931597"/>
            <a:ext cx="10515600" cy="452008"/>
          </a:xfrm>
          <a:prstGeom prst="rect">
            <a:avLst/>
          </a:prstGeom>
        </p:spPr>
        <p:txBody>
          <a:bodyPr/>
          <a:lstStyle>
            <a:lvl1pPr indent="-457200">
              <a:spcBef>
                <a:spcPts val="0"/>
              </a:spcBef>
              <a:buSzTx/>
              <a:buFontTx/>
              <a:buNone/>
              <a:defRPr sz="2400">
                <a:solidFill>
                  <a:srgbClr val="B27F47"/>
                </a:solidFill>
                <a:latin typeface="Titillium Web SemiBold"/>
                <a:ea typeface="Titillium Web SemiBold"/>
                <a:cs typeface="Titillium Web SemiBold"/>
                <a:sym typeface="Titillium Web SemiBold"/>
              </a:defRPr>
            </a:lvl1pPr>
            <a:lvl2pPr marL="685800" indent="-228600">
              <a:spcBef>
                <a:spcPts val="0"/>
              </a:spcBef>
              <a:buFontTx/>
              <a:defRPr sz="2400">
                <a:solidFill>
                  <a:srgbClr val="B27F47"/>
                </a:solidFill>
                <a:latin typeface="Titillium Web SemiBold"/>
                <a:ea typeface="Titillium Web SemiBold"/>
                <a:cs typeface="Titillium Web SemiBold"/>
                <a:sym typeface="Titillium Web SemiBold"/>
              </a:defRPr>
            </a:lvl2pPr>
            <a:lvl3pPr marL="1188719" indent="-274319">
              <a:spcBef>
                <a:spcPts val="0"/>
              </a:spcBef>
              <a:buFontTx/>
              <a:defRPr sz="2400">
                <a:solidFill>
                  <a:srgbClr val="B27F47"/>
                </a:solidFill>
                <a:latin typeface="Titillium Web SemiBold"/>
                <a:ea typeface="Titillium Web SemiBold"/>
                <a:cs typeface="Titillium Web SemiBold"/>
                <a:sym typeface="Titillium Web SemiBold"/>
              </a:defRPr>
            </a:lvl3pPr>
            <a:lvl4pPr marL="1676400" indent="-304800">
              <a:spcBef>
                <a:spcPts val="0"/>
              </a:spcBef>
              <a:buFontTx/>
              <a:defRPr sz="2400">
                <a:solidFill>
                  <a:srgbClr val="B27F47"/>
                </a:solidFill>
                <a:latin typeface="Titillium Web SemiBold"/>
                <a:ea typeface="Titillium Web SemiBold"/>
                <a:cs typeface="Titillium Web SemiBold"/>
                <a:sym typeface="Titillium Web SemiBold"/>
              </a:defRPr>
            </a:lvl4pPr>
            <a:lvl5pPr marL="2171700" indent="-342900">
              <a:spcBef>
                <a:spcPts val="0"/>
              </a:spcBef>
              <a:buFontTx/>
              <a:defRPr sz="2400">
                <a:solidFill>
                  <a:srgbClr val="B27F47"/>
                </a:solidFill>
                <a:latin typeface="Titillium Web SemiBold"/>
                <a:ea typeface="Titillium Web SemiBold"/>
                <a:cs typeface="Titillium Web SemiBold"/>
                <a:sym typeface="Titillium Web SemiBold"/>
              </a:defRPr>
            </a:lvl5pPr>
          </a:lstStyle>
          <a:p>
            <a:r>
              <a:t>Click to edit Master sub-title styles</a:t>
            </a:r>
          </a:p>
          <a:p>
            <a:pPr lvl="1"/>
            <a:endParaRPr/>
          </a:p>
          <a:p>
            <a:pPr lvl="2"/>
            <a:endParaRPr/>
          </a:p>
          <a:p>
            <a:pPr lvl="3"/>
            <a:endParaRPr/>
          </a:p>
          <a:p>
            <a:pPr lvl="4"/>
            <a:endParaRPr/>
          </a:p>
        </p:txBody>
      </p:sp>
      <p:pic>
        <p:nvPicPr>
          <p:cNvPr id="70"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7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78" name="Titolo Testo"/>
          <p:cNvSpPr txBox="1">
            <a:spLocks noGrp="1"/>
          </p:cNvSpPr>
          <p:nvPr>
            <p:ph type="title"/>
          </p:nvPr>
        </p:nvSpPr>
        <p:spPr>
          <a:prstGeom prst="rect">
            <a:avLst/>
          </a:prstGeom>
        </p:spPr>
        <p:txBody>
          <a:bodyPr/>
          <a:lstStyle/>
          <a:p>
            <a:r>
              <a:t>Titolo Testo</a:t>
            </a:r>
          </a:p>
        </p:txBody>
      </p:sp>
      <p:sp>
        <p:nvSpPr>
          <p:cNvPr id="7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Vuota">
    <p:spTree>
      <p:nvGrpSpPr>
        <p:cNvPr id="1" name=""/>
        <p:cNvGrpSpPr/>
        <p:nvPr/>
      </p:nvGrpSpPr>
      <p:grpSpPr>
        <a:xfrm>
          <a:off x="0" y="0"/>
          <a:ext cx="0" cy="0"/>
          <a:chOff x="0" y="0"/>
          <a:chExt cx="0" cy="0"/>
        </a:xfrm>
      </p:grpSpPr>
      <p:pic>
        <p:nvPicPr>
          <p:cNvPr id="86"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87"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pic>
        <p:nvPicPr>
          <p:cNvPr id="88"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8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uto con didascalia">
    <p:spTree>
      <p:nvGrpSpPr>
        <p:cNvPr id="1" name=""/>
        <p:cNvGrpSpPr/>
        <p:nvPr/>
      </p:nvGrpSpPr>
      <p:grpSpPr>
        <a:xfrm>
          <a:off x="0" y="0"/>
          <a:ext cx="0" cy="0"/>
          <a:chOff x="0" y="0"/>
          <a:chExt cx="0" cy="0"/>
        </a:xfrm>
      </p:grpSpPr>
      <p:pic>
        <p:nvPicPr>
          <p:cNvPr id="96"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97"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sp>
        <p:nvSpPr>
          <p:cNvPr id="98" name="Corpo livello uno…"/>
          <p:cNvSpPr txBox="1">
            <a:spLocks noGrp="1"/>
          </p:cNvSpPr>
          <p:nvPr>
            <p:ph type="body" sz="half" idx="1"/>
          </p:nvPr>
        </p:nvSpPr>
        <p:spPr>
          <a:xfrm>
            <a:off x="5183187" y="1335636"/>
            <a:ext cx="6172201" cy="48413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Corpo livello uno</a:t>
            </a:r>
          </a:p>
          <a:p>
            <a:pPr lvl="1"/>
            <a:r>
              <a:t>Corpo livello due</a:t>
            </a:r>
          </a:p>
          <a:p>
            <a:pPr lvl="2"/>
            <a:r>
              <a:t>Corpo livello tre</a:t>
            </a:r>
          </a:p>
          <a:p>
            <a:pPr lvl="3"/>
            <a:r>
              <a:t>Corpo livello quattro</a:t>
            </a:r>
          </a:p>
          <a:p>
            <a:pPr lvl="4"/>
            <a:r>
              <a:t>Corpo livello cinque</a:t>
            </a:r>
          </a:p>
        </p:txBody>
      </p:sp>
      <p:sp>
        <p:nvSpPr>
          <p:cNvPr id="99" name="Text Placeholder 3"/>
          <p:cNvSpPr>
            <a:spLocks noGrp="1"/>
          </p:cNvSpPr>
          <p:nvPr>
            <p:ph type="body" sz="quarter" idx="21"/>
          </p:nvPr>
        </p:nvSpPr>
        <p:spPr>
          <a:xfrm>
            <a:off x="839787" y="2496618"/>
            <a:ext cx="3932238" cy="3680345"/>
          </a:xfrm>
          <a:prstGeom prst="rect">
            <a:avLst/>
          </a:prstGeom>
        </p:spPr>
        <p:txBody>
          <a:bodyPr/>
          <a:lstStyle/>
          <a:p>
            <a:pPr marL="0" indent="0">
              <a:buSzTx/>
              <a:buFontTx/>
              <a:buNone/>
              <a:defRPr sz="1600"/>
            </a:pPr>
            <a:endParaRPr/>
          </a:p>
        </p:txBody>
      </p:sp>
      <p:sp>
        <p:nvSpPr>
          <p:cNvPr id="100" name="Titolo Testo"/>
          <p:cNvSpPr txBox="1">
            <a:spLocks noGrp="1"/>
          </p:cNvSpPr>
          <p:nvPr>
            <p:ph type="title"/>
          </p:nvPr>
        </p:nvSpPr>
        <p:spPr>
          <a:xfrm>
            <a:off x="838200" y="1335636"/>
            <a:ext cx="3932238" cy="780115"/>
          </a:xfrm>
          <a:prstGeom prst="rect">
            <a:avLst/>
          </a:prstGeom>
        </p:spPr>
        <p:txBody>
          <a:bodyPr/>
          <a:lstStyle/>
          <a:p>
            <a:r>
              <a:t>Titolo Testo</a:t>
            </a:r>
          </a:p>
        </p:txBody>
      </p:sp>
      <p:pic>
        <p:nvPicPr>
          <p:cNvPr id="101"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10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Immagine con didascalia">
    <p:spTree>
      <p:nvGrpSpPr>
        <p:cNvPr id="1" name=""/>
        <p:cNvGrpSpPr/>
        <p:nvPr/>
      </p:nvGrpSpPr>
      <p:grpSpPr>
        <a:xfrm>
          <a:off x="0" y="0"/>
          <a:ext cx="0" cy="0"/>
          <a:chOff x="0" y="0"/>
          <a:chExt cx="0" cy="0"/>
        </a:xfrm>
      </p:grpSpPr>
      <p:pic>
        <p:nvPicPr>
          <p:cNvPr id="109" name="Immagine 7" descr="Immagine 7"/>
          <p:cNvPicPr>
            <a:picLocks noChangeAspect="1"/>
          </p:cNvPicPr>
          <p:nvPr/>
        </p:nvPicPr>
        <p:blipFill>
          <a:blip r:embed="rId2"/>
          <a:stretch>
            <a:fillRect/>
          </a:stretch>
        </p:blipFill>
        <p:spPr>
          <a:xfrm>
            <a:off x="0" y="6352349"/>
            <a:ext cx="12192000" cy="520701"/>
          </a:xfrm>
          <a:prstGeom prst="rect">
            <a:avLst/>
          </a:prstGeom>
          <a:ln w="12700">
            <a:miter lim="400000"/>
          </a:ln>
        </p:spPr>
      </p:pic>
      <p:pic>
        <p:nvPicPr>
          <p:cNvPr id="110" name="Immagine 21" descr="Immagine 21"/>
          <p:cNvPicPr>
            <a:picLocks noChangeAspect="1"/>
          </p:cNvPicPr>
          <p:nvPr/>
        </p:nvPicPr>
        <p:blipFill>
          <a:blip r:embed="rId3"/>
          <a:stretch>
            <a:fillRect/>
          </a:stretch>
        </p:blipFill>
        <p:spPr>
          <a:xfrm>
            <a:off x="0" y="-25842"/>
            <a:ext cx="12192000" cy="1219201"/>
          </a:xfrm>
          <a:prstGeom prst="rect">
            <a:avLst/>
          </a:prstGeom>
          <a:ln w="12700">
            <a:miter lim="400000"/>
          </a:ln>
        </p:spPr>
      </p:pic>
      <p:sp>
        <p:nvSpPr>
          <p:cNvPr id="111" name="Picture Placeholder 2"/>
          <p:cNvSpPr>
            <a:spLocks noGrp="1"/>
          </p:cNvSpPr>
          <p:nvPr>
            <p:ph type="pic" sz="half" idx="21"/>
          </p:nvPr>
        </p:nvSpPr>
        <p:spPr>
          <a:xfrm>
            <a:off x="5183187" y="1335636"/>
            <a:ext cx="6172201" cy="4841327"/>
          </a:xfrm>
          <a:prstGeom prst="rect">
            <a:avLst/>
          </a:prstGeom>
        </p:spPr>
        <p:txBody>
          <a:bodyPr lIns="91439" rIns="91439">
            <a:noAutofit/>
          </a:bodyPr>
          <a:lstStyle/>
          <a:p>
            <a:endParaRPr/>
          </a:p>
        </p:txBody>
      </p:sp>
      <p:sp>
        <p:nvSpPr>
          <p:cNvPr id="112" name="Corpo livello uno…"/>
          <p:cNvSpPr txBox="1">
            <a:spLocks noGrp="1"/>
          </p:cNvSpPr>
          <p:nvPr>
            <p:ph type="body" sz="quarter" idx="1"/>
          </p:nvPr>
        </p:nvSpPr>
        <p:spPr>
          <a:xfrm>
            <a:off x="839787" y="2496618"/>
            <a:ext cx="3932239" cy="3680345"/>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Corpo livello uno</a:t>
            </a:r>
          </a:p>
          <a:p>
            <a:pPr lvl="1"/>
            <a:r>
              <a:t>Corpo livello due</a:t>
            </a:r>
          </a:p>
          <a:p>
            <a:pPr lvl="2"/>
            <a:r>
              <a:t>Corpo livello tre</a:t>
            </a:r>
          </a:p>
          <a:p>
            <a:pPr lvl="3"/>
            <a:r>
              <a:t>Corpo livello quattro</a:t>
            </a:r>
          </a:p>
          <a:p>
            <a:pPr lvl="4"/>
            <a:r>
              <a:t>Corpo livello cinque</a:t>
            </a:r>
          </a:p>
        </p:txBody>
      </p:sp>
      <p:sp>
        <p:nvSpPr>
          <p:cNvPr id="113" name="Titolo Testo"/>
          <p:cNvSpPr txBox="1">
            <a:spLocks noGrp="1"/>
          </p:cNvSpPr>
          <p:nvPr>
            <p:ph type="title"/>
          </p:nvPr>
        </p:nvSpPr>
        <p:spPr>
          <a:xfrm>
            <a:off x="838200" y="1335636"/>
            <a:ext cx="3932238" cy="780115"/>
          </a:xfrm>
          <a:prstGeom prst="rect">
            <a:avLst/>
          </a:prstGeom>
        </p:spPr>
        <p:txBody>
          <a:bodyPr/>
          <a:lstStyle/>
          <a:p>
            <a:r>
              <a:t>Titolo Testo</a:t>
            </a:r>
          </a:p>
        </p:txBody>
      </p:sp>
      <p:pic>
        <p:nvPicPr>
          <p:cNvPr id="114" name="Picture Placeholder 11" descr="Picture Placeholder 11"/>
          <p:cNvPicPr>
            <a:picLocks noChangeAspect="1"/>
          </p:cNvPicPr>
          <p:nvPr/>
        </p:nvPicPr>
        <p:blipFill>
          <a:blip r:embed="rId4"/>
          <a:stretch>
            <a:fillRect/>
          </a:stretch>
        </p:blipFill>
        <p:spPr>
          <a:xfrm>
            <a:off x="9822729" y="205890"/>
            <a:ext cx="1856588" cy="713124"/>
          </a:xfrm>
          <a:prstGeom prst="rect">
            <a:avLst/>
          </a:prstGeom>
          <a:ln w="12700">
            <a:miter lim="400000"/>
          </a:ln>
        </p:spPr>
      </p:pic>
      <p:sp>
        <p:nvSpPr>
          <p:cNvPr id="11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magine 7" descr="Immagine 7"/>
          <p:cNvPicPr>
            <a:picLocks noChangeAspect="1"/>
          </p:cNvPicPr>
          <p:nvPr/>
        </p:nvPicPr>
        <p:blipFill>
          <a:blip r:embed="rId12"/>
          <a:stretch>
            <a:fillRect/>
          </a:stretch>
        </p:blipFill>
        <p:spPr>
          <a:xfrm>
            <a:off x="0" y="6352349"/>
            <a:ext cx="12192000" cy="520701"/>
          </a:xfrm>
          <a:prstGeom prst="rect">
            <a:avLst/>
          </a:prstGeom>
          <a:ln w="12700">
            <a:miter lim="400000"/>
          </a:ln>
        </p:spPr>
      </p:pic>
      <p:pic>
        <p:nvPicPr>
          <p:cNvPr id="3" name="Immagine 21" descr="Immagine 21"/>
          <p:cNvPicPr>
            <a:picLocks noChangeAspect="1"/>
          </p:cNvPicPr>
          <p:nvPr/>
        </p:nvPicPr>
        <p:blipFill>
          <a:blip r:embed="rId13"/>
          <a:stretch>
            <a:fillRect/>
          </a:stretch>
        </p:blipFill>
        <p:spPr>
          <a:xfrm>
            <a:off x="0" y="-25842"/>
            <a:ext cx="12192000" cy="1219201"/>
          </a:xfrm>
          <a:prstGeom prst="rect">
            <a:avLst/>
          </a:prstGeom>
          <a:ln w="12700">
            <a:miter lim="400000"/>
          </a:ln>
        </p:spPr>
      </p:pic>
      <p:sp>
        <p:nvSpPr>
          <p:cNvPr id="4" name="Titolo Testo"/>
          <p:cNvSpPr txBox="1">
            <a:spLocks noGrp="1"/>
          </p:cNvSpPr>
          <p:nvPr>
            <p:ph type="title"/>
          </p:nvPr>
        </p:nvSpPr>
        <p:spPr>
          <a:xfrm>
            <a:off x="838200" y="1335636"/>
            <a:ext cx="10515600" cy="7801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Titolo Testo</a:t>
            </a:r>
          </a:p>
        </p:txBody>
      </p:sp>
      <p:pic>
        <p:nvPicPr>
          <p:cNvPr id="5" name="Picture Placeholder 11" descr="Picture Placeholder 11"/>
          <p:cNvPicPr>
            <a:picLocks noChangeAspect="1"/>
          </p:cNvPicPr>
          <p:nvPr/>
        </p:nvPicPr>
        <p:blipFill>
          <a:blip r:embed="rId14"/>
          <a:stretch>
            <a:fillRect/>
          </a:stretch>
        </p:blipFill>
        <p:spPr>
          <a:xfrm>
            <a:off x="9822729" y="205890"/>
            <a:ext cx="1856588" cy="713124"/>
          </a:xfrm>
          <a:prstGeom prst="rect">
            <a:avLst/>
          </a:prstGeom>
          <a:ln w="12700">
            <a:miter lim="400000"/>
          </a:ln>
        </p:spPr>
      </p:pic>
      <p:sp>
        <p:nvSpPr>
          <p:cNvPr id="6" name="Corpo livello uno…"/>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7" name="Numero diapositiva"/>
          <p:cNvSpPr txBox="1">
            <a:spLocks noGrp="1"/>
          </p:cNvSpPr>
          <p:nvPr>
            <p:ph type="sldNum" sz="quarter" idx="2"/>
          </p:nvPr>
        </p:nvSpPr>
        <p:spPr>
          <a:xfrm>
            <a:off x="5944361" y="6433630"/>
            <a:ext cx="303277" cy="358141"/>
          </a:xfrm>
          <a:prstGeom prst="rect">
            <a:avLst/>
          </a:prstGeom>
          <a:ln w="12700">
            <a:miter lim="400000"/>
          </a:ln>
        </p:spPr>
        <p:txBody>
          <a:bodyPr wrap="none" lIns="45719" rIns="45719" anchor="ctr">
            <a:spAutoFit/>
          </a:bodyPr>
          <a:lstStyle>
            <a:lvl1pPr algn="ctr">
              <a:defRPr sz="1400">
                <a:solidFill>
                  <a:srgbClr val="FFFFFF">
                    <a:alpha val="50000"/>
                  </a:srgbClr>
                </a:solidFill>
                <a:latin typeface="Titillium Web Regular"/>
                <a:ea typeface="Titillium Web Regular"/>
                <a:cs typeface="Titillium Web Regular"/>
                <a:sym typeface="Titillium Web Regular"/>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1pPr>
      <a:lvl2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2pPr>
      <a:lvl3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3pPr>
      <a:lvl4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4pPr>
      <a:lvl5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5pPr>
      <a:lvl6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6pPr>
      <a:lvl7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7pPr>
      <a:lvl8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8pPr>
      <a:lvl9pPr marL="0" marR="0" indent="0" algn="l" defTabSz="914400" rtl="0" latinLnBrk="0">
        <a:lnSpc>
          <a:spcPct val="90000"/>
        </a:lnSpc>
        <a:spcBef>
          <a:spcPts val="0"/>
        </a:spcBef>
        <a:spcAft>
          <a:spcPts val="0"/>
        </a:spcAft>
        <a:buClrTx/>
        <a:buSzTx/>
        <a:buFontTx/>
        <a:buNone/>
        <a:tabLst/>
        <a:defRPr sz="2800" b="0" i="0" u="none" strike="noStrike" cap="none" spc="0" baseline="0">
          <a:solidFill>
            <a:srgbClr val="B27F47"/>
          </a:solidFill>
          <a:uFillTx/>
          <a:latin typeface="Titillium Web SemiBold"/>
          <a:ea typeface="Titillium Web SemiBold"/>
          <a:cs typeface="Titillium Web SemiBold"/>
          <a:sym typeface="Titillium Web SemiBold"/>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4pPr>
      <a:lvl5pPr marL="2228850" marR="0" indent="-40005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9pPr>
    </p:bodyStyle>
    <p:otherStyle>
      <a:lvl1pPr marL="0" marR="0" indent="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1pPr>
      <a:lvl2pPr marL="0" marR="0" indent="4572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2pPr>
      <a:lvl3pPr marL="0" marR="0" indent="9144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3pPr>
      <a:lvl4pPr marL="0" marR="0" indent="13716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4pPr>
      <a:lvl5pPr marL="0" marR="0" indent="18288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5pPr>
      <a:lvl6pPr marL="0" marR="0" indent="22860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6pPr>
      <a:lvl7pPr marL="0" marR="0" indent="27432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7pPr>
      <a:lvl8pPr marL="0" marR="0" indent="32004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8pPr>
      <a:lvl9pPr marL="0" marR="0" indent="3657600" algn="ct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Titillium Web Regular"/>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nvalsi.it/invalsi/doc_eventi/2017/Rapporto_Prove_INVALSI_2017.pdf" TargetMode="Externa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le 1"/>
          <p:cNvSpPr txBox="1">
            <a:spLocks noGrp="1"/>
          </p:cNvSpPr>
          <p:nvPr>
            <p:ph type="ctrTitle"/>
          </p:nvPr>
        </p:nvSpPr>
        <p:spPr>
          <a:xfrm>
            <a:off x="838200" y="1335636"/>
            <a:ext cx="3795446" cy="2414431"/>
          </a:xfrm>
          <a:prstGeom prst="rect">
            <a:avLst/>
          </a:prstGeom>
        </p:spPr>
        <p:txBody>
          <a:bodyPr/>
          <a:lstStyle/>
          <a:p>
            <a:pPr defTabSz="868680">
              <a:defRPr sz="4275"/>
            </a:pPr>
            <a:r>
              <a:t>Missione 4 </a:t>
            </a:r>
            <a:br/>
            <a:r>
              <a:t>Istruzione e Ricerca</a:t>
            </a:r>
          </a:p>
        </p:txBody>
      </p:sp>
      <p:sp>
        <p:nvSpPr>
          <p:cNvPr id="137" name="Subtitle 2"/>
          <p:cNvSpPr txBox="1">
            <a:spLocks noGrp="1"/>
          </p:cNvSpPr>
          <p:nvPr>
            <p:ph type="subTitle" sz="quarter" idx="1"/>
          </p:nvPr>
        </p:nvSpPr>
        <p:spPr>
          <a:xfrm>
            <a:off x="110613" y="4066248"/>
            <a:ext cx="4717026" cy="2196899"/>
          </a:xfrm>
          <a:prstGeom prst="rect">
            <a:avLst/>
          </a:prstGeom>
        </p:spPr>
        <p:txBody>
          <a:bodyPr>
            <a:normAutofit fontScale="92500" lnSpcReduction="20000"/>
          </a:bodyPr>
          <a:lstStyle/>
          <a:p>
            <a:r>
              <a:rPr lang="en-AU" sz="2400" b="1" dirty="0">
                <a:solidFill>
                  <a:schemeClr val="tx1"/>
                </a:solidFill>
              </a:rPr>
              <a:t>Spoke 3 Households Sustainability</a:t>
            </a:r>
            <a:br>
              <a:rPr lang="en-AU" sz="2400" b="1" dirty="0">
                <a:solidFill>
                  <a:schemeClr val="tx1"/>
                </a:solidFill>
              </a:rPr>
            </a:br>
            <a:r>
              <a:rPr lang="en-AU" sz="2400" b="1" dirty="0">
                <a:solidFill>
                  <a:schemeClr val="tx1"/>
                </a:solidFill>
              </a:rPr>
              <a:t> WP2: Human Capital</a:t>
            </a:r>
            <a:br>
              <a:rPr lang="en-AU" sz="2400" b="1" dirty="0">
                <a:solidFill>
                  <a:schemeClr val="tx1"/>
                </a:solidFill>
              </a:rPr>
            </a:br>
            <a:br>
              <a:rPr lang="en-AU" sz="2400" b="1" dirty="0">
                <a:solidFill>
                  <a:schemeClr val="tx1"/>
                </a:solidFill>
              </a:rPr>
            </a:br>
            <a:r>
              <a:rPr lang="en-AU" sz="2400" b="1" dirty="0" err="1">
                <a:solidFill>
                  <a:schemeClr val="tx1"/>
                </a:solidFill>
              </a:rPr>
              <a:t>Constrasting</a:t>
            </a:r>
            <a:r>
              <a:rPr lang="en-AU" sz="2400" b="1" dirty="0">
                <a:solidFill>
                  <a:schemeClr val="tx1"/>
                </a:solidFill>
              </a:rPr>
              <a:t> Gender Inequalities in Education</a:t>
            </a:r>
          </a:p>
          <a:p>
            <a:endParaRPr lang="en-AU" b="1" dirty="0">
              <a:solidFill>
                <a:schemeClr val="tx1"/>
              </a:solidFill>
            </a:endParaRPr>
          </a:p>
          <a:p>
            <a:r>
              <a:rPr lang="en-AU" sz="2400" b="1" dirty="0">
                <a:solidFill>
                  <a:schemeClr val="tx1"/>
                </a:solidFill>
              </a:rPr>
              <a:t>S. Mendolia, </a:t>
            </a:r>
            <a:r>
              <a:rPr lang="en-AU" sz="2400" b="1" dirty="0" err="1">
                <a:solidFill>
                  <a:schemeClr val="tx1"/>
                </a:solidFill>
              </a:rPr>
              <a:t>Unito</a:t>
            </a:r>
            <a:endParaRPr lang="en-AU" sz="2400" b="1" dirty="0">
              <a:solidFill>
                <a:schemeClr val="tx1"/>
              </a:solidFill>
            </a:endParaRPr>
          </a:p>
          <a:p>
            <a:endParaRPr lang="en-AU" b="1" dirty="0">
              <a:solidFill>
                <a:schemeClr val="tx1"/>
              </a:solidFill>
            </a:endParaRPr>
          </a:p>
          <a:p>
            <a:endParaRPr dirty="0">
              <a:solidFill>
                <a:schemeClr val="tx1"/>
              </a:solidFill>
            </a:endParaRPr>
          </a:p>
        </p:txBody>
      </p:sp>
      <p:pic>
        <p:nvPicPr>
          <p:cNvPr id="5" name="Segnaposto immagine 4" descr="Immagine che contiene Carattere, Elementi grafici, logo, schermata&#10;&#10;Descrizione generata automaticamente">
            <a:extLst>
              <a:ext uri="{FF2B5EF4-FFF2-40B4-BE49-F238E27FC236}">
                <a16:creationId xmlns:a16="http://schemas.microsoft.com/office/drawing/2014/main" id="{3F44DFED-D191-5532-29B1-F685C8764679}"/>
              </a:ext>
            </a:extLst>
          </p:cNvPr>
          <p:cNvPicPr>
            <a:picLocks noGrp="1" noChangeAspect="1"/>
          </p:cNvPicPr>
          <p:nvPr>
            <p:ph type="pic" sz="half" idx="21"/>
          </p:nvPr>
        </p:nvPicPr>
        <p:blipFill>
          <a:blip r:embed="rId2">
            <a:extLst>
              <a:ext uri="{28A0092B-C50C-407E-A947-70E740481C1C}">
                <a14:useLocalDpi xmlns:a14="http://schemas.microsoft.com/office/drawing/2010/main" val="0"/>
              </a:ext>
            </a:extLst>
          </a:blip>
          <a:srcRect l="8912" r="8912"/>
          <a:stretch>
            <a:fillRect/>
          </a:stretch>
        </p:blipFill>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asellaDiTesto 12"/>
          <p:cNvSpPr txBox="1"/>
          <p:nvPr/>
        </p:nvSpPr>
        <p:spPr>
          <a:xfrm>
            <a:off x="6758466" y="6426382"/>
            <a:ext cx="5225786" cy="358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141" name="CasellaDiTesto 2"/>
          <p:cNvSpPr txBox="1"/>
          <p:nvPr/>
        </p:nvSpPr>
        <p:spPr>
          <a:xfrm>
            <a:off x="6758466" y="6426382"/>
            <a:ext cx="5225786" cy="358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2" name="Title 1">
            <a:extLst>
              <a:ext uri="{FF2B5EF4-FFF2-40B4-BE49-F238E27FC236}">
                <a16:creationId xmlns:a16="http://schemas.microsoft.com/office/drawing/2014/main" id="{C650E635-57A8-2C93-8CD4-987D7FB0D060}"/>
              </a:ext>
            </a:extLst>
          </p:cNvPr>
          <p:cNvSpPr>
            <a:spLocks noGrp="1"/>
          </p:cNvSpPr>
          <p:nvPr>
            <p:ph type="title"/>
          </p:nvPr>
        </p:nvSpPr>
        <p:spPr>
          <a:xfrm>
            <a:off x="468696" y="543339"/>
            <a:ext cx="11482913" cy="1434415"/>
          </a:xfrm>
        </p:spPr>
        <p:txBody>
          <a:bodyPr anchor="b">
            <a:normAutofit/>
          </a:bodyPr>
          <a:lstStyle/>
          <a:p>
            <a:r>
              <a:rPr lang="en-GB" sz="4700" b="1" dirty="0"/>
              <a:t>Gender gaps in education </a:t>
            </a:r>
          </a:p>
        </p:txBody>
      </p:sp>
      <p:sp>
        <p:nvSpPr>
          <p:cNvPr id="3" name="Content Placeholder 2">
            <a:extLst>
              <a:ext uri="{FF2B5EF4-FFF2-40B4-BE49-F238E27FC236}">
                <a16:creationId xmlns:a16="http://schemas.microsoft.com/office/drawing/2014/main" id="{2AAD7918-57AC-535F-DE02-338CB6A1920F}"/>
              </a:ext>
            </a:extLst>
          </p:cNvPr>
          <p:cNvSpPr txBox="1">
            <a:spLocks/>
          </p:cNvSpPr>
          <p:nvPr/>
        </p:nvSpPr>
        <p:spPr>
          <a:xfrm>
            <a:off x="393291" y="2047445"/>
            <a:ext cx="11482913" cy="437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Autofit/>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4pPr>
            <a:lvl5pPr marL="2228850" marR="0" indent="-40005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9pPr>
          </a:lstStyle>
          <a:p>
            <a:pPr>
              <a:lnSpc>
                <a:spcPct val="100000"/>
              </a:lnSpc>
            </a:pPr>
            <a:r>
              <a:rPr lang="it-IT" sz="2000" dirty="0" err="1"/>
              <a:t>There</a:t>
            </a:r>
            <a:r>
              <a:rPr lang="it-IT" sz="2000" dirty="0"/>
              <a:t> </a:t>
            </a:r>
            <a:r>
              <a:rPr lang="it-IT" sz="2000" dirty="0" err="1"/>
              <a:t>is</a:t>
            </a:r>
            <a:r>
              <a:rPr lang="it-IT" sz="2000" dirty="0"/>
              <a:t> a </a:t>
            </a:r>
            <a:r>
              <a:rPr lang="it-IT" sz="2000" dirty="0" err="1"/>
              <a:t>relevant</a:t>
            </a:r>
            <a:r>
              <a:rPr lang="it-IT" sz="2000" dirty="0"/>
              <a:t> body of literature </a:t>
            </a:r>
            <a:r>
              <a:rPr lang="it-IT" sz="2000" dirty="0" err="1"/>
              <a:t>investigating</a:t>
            </a:r>
            <a:r>
              <a:rPr lang="it-IT" sz="2000" dirty="0"/>
              <a:t> girls’ </a:t>
            </a:r>
            <a:r>
              <a:rPr lang="it-IT" sz="2000" dirty="0" err="1"/>
              <a:t>disadvantage</a:t>
            </a:r>
            <a:r>
              <a:rPr lang="it-IT" sz="2000" dirty="0"/>
              <a:t> in STEM </a:t>
            </a:r>
            <a:r>
              <a:rPr lang="it-IT" sz="2000" dirty="0" err="1"/>
              <a:t>subjects</a:t>
            </a:r>
            <a:r>
              <a:rPr lang="it-IT" sz="2000" dirty="0"/>
              <a:t> (and in </a:t>
            </a:r>
            <a:r>
              <a:rPr lang="it-IT" sz="2000" dirty="0" err="1"/>
              <a:t>particular</a:t>
            </a:r>
            <a:r>
              <a:rPr lang="it-IT" sz="2000" dirty="0"/>
              <a:t> </a:t>
            </a:r>
            <a:r>
              <a:rPr lang="it-IT" sz="2000" dirty="0" err="1"/>
              <a:t>mathematics</a:t>
            </a:r>
            <a:r>
              <a:rPr lang="it-IT" sz="2000" dirty="0"/>
              <a:t> </a:t>
            </a:r>
            <a:r>
              <a:rPr lang="it-IT" sz="2000" dirty="0" err="1"/>
              <a:t>at</a:t>
            </a:r>
            <a:r>
              <a:rPr lang="it-IT" sz="2000" dirty="0"/>
              <a:t> school) (</a:t>
            </a:r>
            <a:r>
              <a:rPr lang="it-IT" sz="2000" dirty="0" err="1"/>
              <a:t>see</a:t>
            </a:r>
            <a:r>
              <a:rPr lang="it-IT" sz="2000" dirty="0"/>
              <a:t> for </a:t>
            </a:r>
            <a:r>
              <a:rPr lang="it-IT" sz="2000" dirty="0" err="1"/>
              <a:t>example</a:t>
            </a:r>
            <a:r>
              <a:rPr lang="it-IT" sz="2000" dirty="0"/>
              <a:t> Contini et al., 2017; Card and Payne, 2021; </a:t>
            </a:r>
            <a:r>
              <a:rPr lang="en-AU" sz="2000" dirty="0"/>
              <a:t>Delaney and Devereux, 2021; etc.</a:t>
            </a:r>
            <a:r>
              <a:rPr lang="it-IT" sz="2000" dirty="0"/>
              <a:t>)</a:t>
            </a:r>
          </a:p>
          <a:p>
            <a:pPr>
              <a:lnSpc>
                <a:spcPct val="100000"/>
              </a:lnSpc>
            </a:pPr>
            <a:r>
              <a:rPr lang="it-IT" sz="2000" dirty="0"/>
              <a:t>The literature </a:t>
            </a:r>
            <a:r>
              <a:rPr lang="it-IT" sz="2000" dirty="0" err="1"/>
              <a:t>also</a:t>
            </a:r>
            <a:r>
              <a:rPr lang="it-IT" sz="2000" dirty="0"/>
              <a:t> shows </a:t>
            </a:r>
            <a:r>
              <a:rPr lang="it-IT" sz="2000" dirty="0" err="1"/>
              <a:t>evidence</a:t>
            </a:r>
            <a:r>
              <a:rPr lang="it-IT" sz="2000" dirty="0"/>
              <a:t> </a:t>
            </a:r>
            <a:r>
              <a:rPr lang="it-IT" sz="2000" dirty="0" err="1"/>
              <a:t>that</a:t>
            </a:r>
            <a:r>
              <a:rPr lang="it-IT" sz="2000" dirty="0"/>
              <a:t> boys </a:t>
            </a:r>
            <a:r>
              <a:rPr lang="it-IT" sz="2000" dirty="0" err="1"/>
              <a:t>underperform</a:t>
            </a:r>
            <a:r>
              <a:rPr lang="it-IT" sz="2000" dirty="0"/>
              <a:t> </a:t>
            </a:r>
            <a:r>
              <a:rPr lang="it-IT" sz="2000" dirty="0" err="1"/>
              <a:t>across</a:t>
            </a:r>
            <a:r>
              <a:rPr lang="it-IT" sz="2000" dirty="0"/>
              <a:t> </a:t>
            </a:r>
            <a:r>
              <a:rPr lang="it-IT" sz="2000" dirty="0" err="1"/>
              <a:t>several</a:t>
            </a:r>
            <a:r>
              <a:rPr lang="it-IT" sz="2000" dirty="0"/>
              <a:t> dimensions of </a:t>
            </a:r>
            <a:r>
              <a:rPr lang="it-IT" sz="2000" dirty="0" err="1"/>
              <a:t>schoolwork</a:t>
            </a:r>
            <a:r>
              <a:rPr lang="it-IT" sz="2000" dirty="0"/>
              <a:t>/</a:t>
            </a:r>
            <a:r>
              <a:rPr lang="it-IT" sz="2000" dirty="0" err="1"/>
              <a:t>behaviours</a:t>
            </a:r>
            <a:r>
              <a:rPr lang="it-IT" sz="2000" dirty="0"/>
              <a:t>/</a:t>
            </a:r>
            <a:r>
              <a:rPr lang="it-IT" sz="2000" dirty="0" err="1"/>
              <a:t>achievements</a:t>
            </a:r>
            <a:r>
              <a:rPr lang="it-IT" sz="2000" dirty="0"/>
              <a:t>. In </a:t>
            </a:r>
            <a:r>
              <a:rPr lang="it-IT" sz="2000" dirty="0" err="1"/>
              <a:t>particular</a:t>
            </a:r>
            <a:r>
              <a:rPr lang="it-IT" sz="2000" dirty="0"/>
              <a:t>, </a:t>
            </a:r>
            <a:r>
              <a:rPr lang="it-IT" sz="2000" dirty="0" err="1"/>
              <a:t>there</a:t>
            </a:r>
            <a:r>
              <a:rPr lang="it-IT" sz="2000" dirty="0"/>
              <a:t> </a:t>
            </a:r>
            <a:r>
              <a:rPr lang="it-IT" sz="2000" dirty="0" err="1"/>
              <a:t>is</a:t>
            </a:r>
            <a:r>
              <a:rPr lang="it-IT" sz="2000" dirty="0"/>
              <a:t> </a:t>
            </a:r>
            <a:r>
              <a:rPr lang="it-IT" sz="2000" dirty="0" err="1"/>
              <a:t>evidence</a:t>
            </a:r>
            <a:r>
              <a:rPr lang="it-IT" sz="2000" dirty="0"/>
              <a:t> of a </a:t>
            </a:r>
            <a:r>
              <a:rPr lang="it-IT" sz="2000" dirty="0" err="1"/>
              <a:t>substantial</a:t>
            </a:r>
            <a:r>
              <a:rPr lang="it-IT" sz="2000" dirty="0"/>
              <a:t> gender gap in </a:t>
            </a:r>
            <a:r>
              <a:rPr lang="it-IT" sz="2000" dirty="0" err="1"/>
              <a:t>literacy</a:t>
            </a:r>
            <a:r>
              <a:rPr lang="it-IT" sz="2000" dirty="0"/>
              <a:t> skills:</a:t>
            </a:r>
          </a:p>
          <a:p>
            <a:endParaRPr lang="it-IT" sz="2000" dirty="0"/>
          </a:p>
          <a:p>
            <a:pPr marL="742950" marR="0" lvl="1" indent="-285750">
              <a:lnSpc>
                <a:spcPct val="107000"/>
              </a:lnSpc>
              <a:spcBef>
                <a:spcPts val="0"/>
              </a:spcBef>
              <a:spcAft>
                <a:spcPts val="800"/>
              </a:spcAft>
              <a:buFont typeface="+mj-lt"/>
              <a:buAutoNum type="arabicParenR"/>
              <a:tabLst>
                <a:tab pos="2598420" algn="l"/>
              </a:tabLst>
            </a:pPr>
            <a:r>
              <a:rPr lang="it-IT" sz="2000" dirty="0"/>
              <a:t>US (Reilly et al. </a:t>
            </a:r>
            <a:r>
              <a:rPr lang="en-US" sz="2000" dirty="0"/>
              <a:t>2019); Several OECD countries (</a:t>
            </a:r>
            <a:r>
              <a:rPr lang="en-US" sz="2000" dirty="0" err="1"/>
              <a:t>Borgonovi</a:t>
            </a:r>
            <a:r>
              <a:rPr lang="en-US" sz="2000" dirty="0"/>
              <a:t> et al. 2021); Australia (Cobb-Clark &amp; </a:t>
            </a:r>
            <a:r>
              <a:rPr lang="en-US" sz="2000" dirty="0" err="1"/>
              <a:t>Moschion</a:t>
            </a:r>
            <a:r>
              <a:rPr lang="en-US" sz="2000" dirty="0"/>
              <a:t> 2017); </a:t>
            </a:r>
            <a:r>
              <a:rPr lang="it-IT" sz="2000" dirty="0"/>
              <a:t>China (</a:t>
            </a:r>
            <a:r>
              <a:rPr lang="it-IT" sz="2000" dirty="0" err="1"/>
              <a:t>Xu</a:t>
            </a:r>
            <a:r>
              <a:rPr lang="it-IT" sz="2000" dirty="0"/>
              <a:t> &amp; Li 2018); U</a:t>
            </a:r>
            <a:r>
              <a:rPr lang="en-US" sz="2000" dirty="0"/>
              <a:t>K (Machin McNally 2006) </a:t>
            </a:r>
          </a:p>
          <a:p>
            <a:pPr marL="742950" marR="0" lvl="1" indent="-285750">
              <a:lnSpc>
                <a:spcPct val="107000"/>
              </a:lnSpc>
              <a:spcBef>
                <a:spcPts val="0"/>
              </a:spcBef>
              <a:spcAft>
                <a:spcPts val="800"/>
              </a:spcAft>
              <a:buFont typeface="+mj-lt"/>
              <a:buAutoNum type="arabicParenR"/>
              <a:tabLst>
                <a:tab pos="2598420" algn="l"/>
              </a:tabLst>
            </a:pPr>
            <a:endParaRPr lang="en-US" sz="2000" dirty="0"/>
          </a:p>
          <a:p>
            <a:pPr marL="742950" marR="0" lvl="1" indent="-285750">
              <a:lnSpc>
                <a:spcPct val="107000"/>
              </a:lnSpc>
              <a:spcBef>
                <a:spcPts val="0"/>
              </a:spcBef>
              <a:spcAft>
                <a:spcPts val="800"/>
              </a:spcAft>
              <a:buFont typeface="+mj-lt"/>
              <a:buAutoNum type="arabicParenR"/>
              <a:tabLst>
                <a:tab pos="2598420" algn="l"/>
              </a:tabLst>
            </a:pPr>
            <a:r>
              <a:rPr lang="en-US" sz="2000" dirty="0"/>
              <a:t>ITALY (</a:t>
            </a:r>
            <a:r>
              <a:rPr lang="it-IT" sz="2000" dirty="0"/>
              <a:t>Invalsi, O. P. 2017). Rapporto Nazionale. </a:t>
            </a:r>
            <a:r>
              <a:rPr lang="it-IT" sz="2000" dirty="0">
                <a:hlinkClick r:id="rId2">
                  <a:extLst>
                    <a:ext uri="{A12FA001-AC4F-418D-AE19-62706E023703}">
                      <ahyp:hlinkClr xmlns:ahyp="http://schemas.microsoft.com/office/drawing/2018/hyperlinkcolor" val="tx"/>
                    </a:ext>
                  </a:extLst>
                </a:hlinkClick>
              </a:rPr>
              <a:t>https://www.invalsi.it/invalsi/doc_eventi/2017/Rapporto_Prove_INVALSI_2017.pdf</a:t>
            </a:r>
            <a:endParaRPr lang="it-IT" sz="2000" dirty="0"/>
          </a:p>
          <a:p>
            <a:pPr marL="0" indent="0" hangingPunct="1">
              <a:spcBef>
                <a:spcPts val="0"/>
              </a:spcBef>
              <a:spcAft>
                <a:spcPts val="600"/>
              </a:spcAft>
              <a:buNone/>
            </a:pPr>
            <a:endParaRPr lang="it-IT"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83519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asellaDiTesto 12"/>
          <p:cNvSpPr txBox="1"/>
          <p:nvPr/>
        </p:nvSpPr>
        <p:spPr>
          <a:xfrm>
            <a:off x="6758466" y="6426382"/>
            <a:ext cx="5225786" cy="358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141" name="CasellaDiTesto 2"/>
          <p:cNvSpPr txBox="1"/>
          <p:nvPr/>
        </p:nvSpPr>
        <p:spPr>
          <a:xfrm>
            <a:off x="6758466" y="6426382"/>
            <a:ext cx="5225786" cy="358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2" name="Title 1">
            <a:extLst>
              <a:ext uri="{FF2B5EF4-FFF2-40B4-BE49-F238E27FC236}">
                <a16:creationId xmlns:a16="http://schemas.microsoft.com/office/drawing/2014/main" id="{C650E635-57A8-2C93-8CD4-987D7FB0D060}"/>
              </a:ext>
            </a:extLst>
          </p:cNvPr>
          <p:cNvSpPr>
            <a:spLocks noGrp="1"/>
          </p:cNvSpPr>
          <p:nvPr>
            <p:ph type="title"/>
          </p:nvPr>
        </p:nvSpPr>
        <p:spPr>
          <a:xfrm>
            <a:off x="468696" y="543339"/>
            <a:ext cx="11482913" cy="1434415"/>
          </a:xfrm>
        </p:spPr>
        <p:txBody>
          <a:bodyPr anchor="b">
            <a:normAutofit/>
          </a:bodyPr>
          <a:lstStyle/>
          <a:p>
            <a:r>
              <a:rPr lang="en-GB" sz="4700" b="1" dirty="0"/>
              <a:t>Drivers of boys’ disadvantage</a:t>
            </a:r>
          </a:p>
        </p:txBody>
      </p:sp>
      <p:sp>
        <p:nvSpPr>
          <p:cNvPr id="3" name="Content Placeholder 2">
            <a:extLst>
              <a:ext uri="{FF2B5EF4-FFF2-40B4-BE49-F238E27FC236}">
                <a16:creationId xmlns:a16="http://schemas.microsoft.com/office/drawing/2014/main" id="{2AAD7918-57AC-535F-DE02-338CB6A1920F}"/>
              </a:ext>
            </a:extLst>
          </p:cNvPr>
          <p:cNvSpPr txBox="1">
            <a:spLocks/>
          </p:cNvSpPr>
          <p:nvPr/>
        </p:nvSpPr>
        <p:spPr>
          <a:xfrm>
            <a:off x="393291" y="2047445"/>
            <a:ext cx="11482913" cy="437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t">
            <a:normAutofit fontScale="25000" lnSpcReduction="20000"/>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4pPr>
            <a:lvl5pPr marL="2228850" marR="0" indent="-40005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9pPr>
          </a:lstStyle>
          <a:p>
            <a:pPr>
              <a:lnSpc>
                <a:spcPct val="120000"/>
              </a:lnSpc>
            </a:pPr>
            <a:r>
              <a:rPr lang="it-IT" sz="8000" dirty="0"/>
              <a:t>Girls more self-</a:t>
            </a:r>
            <a:r>
              <a:rPr lang="it-IT" sz="8000" dirty="0" err="1"/>
              <a:t>disciplined</a:t>
            </a:r>
            <a:r>
              <a:rPr lang="it-IT" sz="8000" dirty="0"/>
              <a:t> (</a:t>
            </a:r>
            <a:r>
              <a:rPr lang="en-US" sz="8000" dirty="0"/>
              <a:t>Duckworth &amp; Seligman, 2006)</a:t>
            </a:r>
            <a:endParaRPr lang="it-IT" sz="8000" dirty="0"/>
          </a:p>
          <a:p>
            <a:pPr>
              <a:lnSpc>
                <a:spcPct val="120000"/>
              </a:lnSpc>
            </a:pPr>
            <a:r>
              <a:rPr lang="it-IT" sz="8000" dirty="0"/>
              <a:t>Boys </a:t>
            </a:r>
            <a:r>
              <a:rPr lang="it-IT" sz="8000" dirty="0" err="1"/>
              <a:t>have</a:t>
            </a:r>
            <a:r>
              <a:rPr lang="it-IT" sz="8000" dirty="0"/>
              <a:t> </a:t>
            </a:r>
            <a:r>
              <a:rPr lang="it-IT" sz="8000" dirty="0" err="1"/>
              <a:t>lower</a:t>
            </a:r>
            <a:r>
              <a:rPr lang="it-IT" sz="8000" dirty="0"/>
              <a:t> </a:t>
            </a:r>
            <a:r>
              <a:rPr lang="it-IT" sz="8000" dirty="0" err="1"/>
              <a:t>expectations</a:t>
            </a:r>
            <a:r>
              <a:rPr lang="it-IT" sz="8000" dirty="0"/>
              <a:t> from </a:t>
            </a:r>
            <a:r>
              <a:rPr lang="it-IT" sz="8000" dirty="0" err="1"/>
              <a:t>education</a:t>
            </a:r>
            <a:r>
              <a:rPr lang="it-IT" sz="8000" dirty="0"/>
              <a:t> (</a:t>
            </a:r>
            <a:r>
              <a:rPr lang="fi-FI" sz="8000" dirty="0">
                <a:ea typeface="Calibri" panose="020F0502020204030204" pitchFamily="34" charset="0"/>
              </a:rPr>
              <a:t>Lundberg 2020</a:t>
            </a:r>
            <a:r>
              <a:rPr lang="it-IT" sz="8000" dirty="0"/>
              <a:t>, </a:t>
            </a:r>
            <a:r>
              <a:rPr lang="it-IT" sz="8000" dirty="0">
                <a:ea typeface="Calibri" panose="020F0502020204030204" pitchFamily="34" charset="0"/>
              </a:rPr>
              <a:t>Fortin et. Al, 2015</a:t>
            </a:r>
            <a:r>
              <a:rPr lang="it-IT" sz="8000" dirty="0"/>
              <a:t>)</a:t>
            </a:r>
          </a:p>
          <a:p>
            <a:pPr>
              <a:lnSpc>
                <a:spcPct val="120000"/>
              </a:lnSpc>
            </a:pPr>
            <a:r>
              <a:rPr lang="it-IT" sz="8000" dirty="0">
                <a:ea typeface="Calibri" panose="020F0502020204030204" pitchFamily="34" charset="0"/>
                <a:cs typeface="Times New Roman" panose="02020603050405020304" pitchFamily="18" charset="0"/>
              </a:rPr>
              <a:t>Girls </a:t>
            </a:r>
            <a:r>
              <a:rPr lang="it-IT" sz="8000" dirty="0" err="1">
                <a:ea typeface="Calibri" panose="020F0502020204030204" pitchFamily="34" charset="0"/>
                <a:cs typeface="Times New Roman" panose="02020603050405020304" pitchFamily="18" charset="0"/>
              </a:rPr>
              <a:t>begin</a:t>
            </a:r>
            <a:r>
              <a:rPr lang="it-IT" sz="8000" dirty="0">
                <a:ea typeface="Calibri" panose="020F0502020204030204" pitchFamily="34" charset="0"/>
                <a:cs typeface="Times New Roman" panose="02020603050405020304" pitchFamily="18" charset="0"/>
              </a:rPr>
              <a:t> school with more </a:t>
            </a:r>
            <a:r>
              <a:rPr lang="it-IT" sz="8000" dirty="0" err="1">
                <a:ea typeface="Calibri" panose="020F0502020204030204" pitchFamily="34" charset="0"/>
                <a:cs typeface="Times New Roman" panose="02020603050405020304" pitchFamily="18" charset="0"/>
              </a:rPr>
              <a:t>advanced</a:t>
            </a:r>
            <a:r>
              <a:rPr lang="it-IT" sz="8000" dirty="0">
                <a:ea typeface="Calibri" panose="020F0502020204030204" pitchFamily="34" charset="0"/>
                <a:cs typeface="Times New Roman" panose="02020603050405020304" pitchFamily="18" charset="0"/>
              </a:rPr>
              <a:t> social and </a:t>
            </a:r>
            <a:r>
              <a:rPr lang="it-IT" sz="8000" dirty="0" err="1">
                <a:ea typeface="Calibri" panose="020F0502020204030204" pitchFamily="34" charset="0"/>
                <a:cs typeface="Times New Roman" panose="02020603050405020304" pitchFamily="18" charset="0"/>
              </a:rPr>
              <a:t>behavioral</a:t>
            </a:r>
            <a:r>
              <a:rPr lang="it-IT" sz="8000" dirty="0">
                <a:ea typeface="Calibri" panose="020F0502020204030204" pitchFamily="34" charset="0"/>
                <a:cs typeface="Times New Roman" panose="02020603050405020304" pitchFamily="18" charset="0"/>
              </a:rPr>
              <a:t> skills and </a:t>
            </a:r>
            <a:r>
              <a:rPr lang="it-IT" sz="8000" dirty="0" err="1">
                <a:ea typeface="Calibri" panose="020F0502020204030204" pitchFamily="34" charset="0"/>
                <a:cs typeface="Times New Roman" panose="02020603050405020304" pitchFamily="18" charset="0"/>
              </a:rPr>
              <a:t>their</a:t>
            </a:r>
            <a:r>
              <a:rPr lang="it-IT" sz="8000" dirty="0">
                <a:ea typeface="Calibri" panose="020F0502020204030204" pitchFamily="34" charset="0"/>
                <a:cs typeface="Times New Roman" panose="02020603050405020304" pitchFamily="18" charset="0"/>
              </a:rPr>
              <a:t> skill </a:t>
            </a:r>
            <a:r>
              <a:rPr lang="it-IT" sz="8000" dirty="0" err="1">
                <a:ea typeface="Calibri" panose="020F0502020204030204" pitchFamily="34" charset="0"/>
                <a:cs typeface="Times New Roman" panose="02020603050405020304" pitchFamily="18" charset="0"/>
              </a:rPr>
              <a:t>advantage</a:t>
            </a:r>
            <a:r>
              <a:rPr lang="it-IT" sz="8000" dirty="0">
                <a:ea typeface="Calibri" panose="020F0502020204030204" pitchFamily="34" charset="0"/>
                <a:cs typeface="Times New Roman" panose="02020603050405020304" pitchFamily="18" charset="0"/>
              </a:rPr>
              <a:t> </a:t>
            </a:r>
            <a:r>
              <a:rPr lang="it-IT" sz="8000" dirty="0" err="1">
                <a:ea typeface="Calibri" panose="020F0502020204030204" pitchFamily="34" charset="0"/>
                <a:cs typeface="Times New Roman" panose="02020603050405020304" pitchFamily="18" charset="0"/>
              </a:rPr>
              <a:t>grows</a:t>
            </a:r>
            <a:r>
              <a:rPr lang="it-IT" sz="8000" dirty="0">
                <a:ea typeface="Calibri" panose="020F0502020204030204" pitchFamily="34" charset="0"/>
                <a:cs typeface="Times New Roman" panose="02020603050405020304" pitchFamily="18" charset="0"/>
              </a:rPr>
              <a:t> over time. (</a:t>
            </a:r>
            <a:r>
              <a:rPr lang="it-IT" sz="8000" dirty="0" err="1">
                <a:ea typeface="Calibri" panose="020F0502020204030204" pitchFamily="34" charset="0"/>
                <a:cs typeface="Times New Roman" panose="02020603050405020304" pitchFamily="18" charset="0"/>
              </a:rPr>
              <a:t>DiPrete</a:t>
            </a:r>
            <a:r>
              <a:rPr lang="it-IT" sz="8000" dirty="0">
                <a:ea typeface="Calibri" panose="020F0502020204030204" pitchFamily="34" charset="0"/>
                <a:cs typeface="Times New Roman" panose="02020603050405020304" pitchFamily="18" charset="0"/>
              </a:rPr>
              <a:t> and Jennings, 2012; Owens, 2016, </a:t>
            </a:r>
            <a:r>
              <a:rPr lang="it-IT" sz="8000" kern="0" dirty="0">
                <a:ea typeface="Times New Roman" panose="02020603050405020304" pitchFamily="18" charset="0"/>
              </a:rPr>
              <a:t>Attanasio, Kaufmann. 2014 </a:t>
            </a:r>
            <a:r>
              <a:rPr lang="it-IT" sz="8000" dirty="0">
                <a:ea typeface="Calibri" panose="020F0502020204030204" pitchFamily="34" charset="0"/>
                <a:cs typeface="Times New Roman" panose="02020603050405020304" pitchFamily="18" charset="0"/>
              </a:rPr>
              <a:t>)</a:t>
            </a:r>
          </a:p>
          <a:p>
            <a:pPr>
              <a:lnSpc>
                <a:spcPct val="120000"/>
              </a:lnSpc>
            </a:pPr>
            <a:r>
              <a:rPr lang="it-IT" sz="8000" dirty="0"/>
              <a:t>Boys </a:t>
            </a:r>
            <a:r>
              <a:rPr lang="it-IT" sz="8000" dirty="0" err="1"/>
              <a:t>spend</a:t>
            </a:r>
            <a:r>
              <a:rPr lang="it-IT" sz="8000" dirty="0"/>
              <a:t> </a:t>
            </a:r>
            <a:r>
              <a:rPr lang="it-IT" sz="8000" dirty="0" err="1"/>
              <a:t>less</a:t>
            </a:r>
            <a:r>
              <a:rPr lang="it-IT" sz="8000" dirty="0"/>
              <a:t> time on </a:t>
            </a:r>
            <a:r>
              <a:rPr lang="it-IT" sz="8000" dirty="0" err="1"/>
              <a:t>homework</a:t>
            </a:r>
            <a:r>
              <a:rPr lang="it-IT" sz="8000" dirty="0"/>
              <a:t> ( Jacob 2002)</a:t>
            </a:r>
          </a:p>
          <a:p>
            <a:pPr>
              <a:lnSpc>
                <a:spcPct val="120000"/>
              </a:lnSpc>
            </a:pPr>
            <a:r>
              <a:rPr lang="it-IT" sz="8000" dirty="0"/>
              <a:t>Boys more sensitive to </a:t>
            </a:r>
            <a:r>
              <a:rPr lang="it-IT" sz="8000" dirty="0" err="1"/>
              <a:t>broken</a:t>
            </a:r>
            <a:r>
              <a:rPr lang="it-IT" sz="8000" dirty="0"/>
              <a:t> families, and </a:t>
            </a:r>
            <a:r>
              <a:rPr lang="it-IT" sz="8000" dirty="0" err="1"/>
              <a:t>lower</a:t>
            </a:r>
            <a:r>
              <a:rPr lang="it-IT" sz="8000" dirty="0"/>
              <a:t> socio –</a:t>
            </a:r>
            <a:r>
              <a:rPr lang="it-IT" sz="8000" dirty="0" err="1"/>
              <a:t>econ</a:t>
            </a:r>
            <a:r>
              <a:rPr lang="it-IT" sz="8000" dirty="0"/>
              <a:t> background (Bertrand and Pan 2013, </a:t>
            </a:r>
            <a:r>
              <a:rPr lang="it-IT" sz="8000" kern="0" dirty="0" err="1">
                <a:ea typeface="Times New Roman" panose="02020603050405020304" pitchFamily="18" charset="0"/>
              </a:rPr>
              <a:t>Entwisle</a:t>
            </a:r>
            <a:r>
              <a:rPr lang="it-IT" sz="8000" kern="0" dirty="0">
                <a:ea typeface="Times New Roman" panose="02020603050405020304" pitchFamily="18" charset="0"/>
              </a:rPr>
              <a:t> 2007)</a:t>
            </a:r>
            <a:endParaRPr lang="it-IT" sz="8000" dirty="0"/>
          </a:p>
          <a:p>
            <a:pPr>
              <a:lnSpc>
                <a:spcPct val="120000"/>
              </a:lnSpc>
            </a:pPr>
            <a:r>
              <a:rPr lang="it-IT" sz="8000" dirty="0"/>
              <a:t>Time  Investments: more reading for girls (</a:t>
            </a:r>
            <a:r>
              <a:rPr lang="it-IT" sz="8000" dirty="0">
                <a:ea typeface="Calibri" panose="020F0502020204030204" pitchFamily="34" charset="0"/>
              </a:rPr>
              <a:t>Baker and </a:t>
            </a:r>
            <a:r>
              <a:rPr lang="it-IT" sz="8000" dirty="0" err="1">
                <a:ea typeface="Calibri" panose="020F0502020204030204" pitchFamily="34" charset="0"/>
              </a:rPr>
              <a:t>Milligan</a:t>
            </a:r>
            <a:r>
              <a:rPr lang="it-IT" sz="8000" dirty="0">
                <a:ea typeface="Calibri" panose="020F0502020204030204" pitchFamily="34" charset="0"/>
              </a:rPr>
              <a:t>, 2016, </a:t>
            </a:r>
            <a:r>
              <a:rPr lang="it-IT" sz="8000" kern="0" dirty="0">
                <a:ea typeface="Times New Roman" panose="02020603050405020304" pitchFamily="18" charset="0"/>
              </a:rPr>
              <a:t>Nguyen et al. 2022</a:t>
            </a:r>
            <a:r>
              <a:rPr lang="it-IT" sz="8000" dirty="0">
                <a:ea typeface="Calibri" panose="020F0502020204030204" pitchFamily="34" charset="0"/>
              </a:rPr>
              <a:t>)</a:t>
            </a:r>
          </a:p>
          <a:p>
            <a:pPr>
              <a:lnSpc>
                <a:spcPct val="120000"/>
              </a:lnSpc>
            </a:pPr>
            <a:r>
              <a:rPr lang="it-IT" sz="8000" dirty="0"/>
              <a:t>Teachers are </a:t>
            </a:r>
            <a:r>
              <a:rPr lang="it-IT" sz="8000" dirty="0" err="1"/>
              <a:t>biased</a:t>
            </a:r>
            <a:r>
              <a:rPr lang="it-IT" sz="8000" dirty="0"/>
              <a:t> in </a:t>
            </a:r>
            <a:r>
              <a:rPr lang="it-IT" sz="8000" dirty="0" err="1"/>
              <a:t>grades</a:t>
            </a:r>
            <a:r>
              <a:rPr lang="it-IT" sz="8000" dirty="0"/>
              <a:t> and </a:t>
            </a:r>
            <a:r>
              <a:rPr lang="it-IT" sz="8000" dirty="0" err="1"/>
              <a:t>favour</a:t>
            </a:r>
            <a:r>
              <a:rPr lang="it-IT" sz="8000" dirty="0"/>
              <a:t> girls (</a:t>
            </a:r>
            <a:r>
              <a:rPr lang="it-IT" sz="8000" kern="0" dirty="0" err="1">
                <a:ea typeface="Times New Roman" panose="02020603050405020304" pitchFamily="18" charset="0"/>
              </a:rPr>
              <a:t>Cornwel</a:t>
            </a:r>
            <a:r>
              <a:rPr lang="it-IT" sz="8000" kern="0" dirty="0">
                <a:ea typeface="Times New Roman" panose="02020603050405020304" pitchFamily="18" charset="0"/>
              </a:rPr>
              <a:t> </a:t>
            </a:r>
            <a:r>
              <a:rPr lang="it-IT" sz="8000" kern="0" dirty="0" err="1">
                <a:ea typeface="Times New Roman" panose="02020603050405020304" pitchFamily="18" charset="0"/>
              </a:rPr>
              <a:t>let</a:t>
            </a:r>
            <a:r>
              <a:rPr lang="it-IT" sz="8000" kern="0" dirty="0">
                <a:ea typeface="Times New Roman" panose="02020603050405020304" pitchFamily="18" charset="0"/>
              </a:rPr>
              <a:t> al.2013,</a:t>
            </a:r>
            <a:r>
              <a:rPr lang="it-IT" sz="8000" dirty="0">
                <a:ea typeface="Calibri" panose="020F0502020204030204" pitchFamily="34" charset="0"/>
              </a:rPr>
              <a:t> Terrier, 2020, Ferman &amp; Fontes, 2022)</a:t>
            </a:r>
            <a:endParaRPr lang="it-IT" sz="8000" kern="0" dirty="0">
              <a:ea typeface="Times New Roman" panose="02020603050405020304" pitchFamily="18" charset="0"/>
            </a:endParaRPr>
          </a:p>
          <a:p>
            <a:pPr>
              <a:lnSpc>
                <a:spcPct val="120000"/>
              </a:lnSpc>
            </a:pPr>
            <a:endParaRPr lang="it-IT" sz="8000" dirty="0">
              <a:ea typeface="Calibri" panose="020F0502020204030204" pitchFamily="34" charset="0"/>
            </a:endParaRPr>
          </a:p>
          <a:p>
            <a:pPr marL="0" indent="0" hangingPunct="1">
              <a:spcBef>
                <a:spcPts val="0"/>
              </a:spcBef>
              <a:spcAft>
                <a:spcPts val="600"/>
              </a:spcAft>
              <a:buNone/>
            </a:pPr>
            <a:endParaRPr lang="it-IT"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828589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p:txBody>
          <a:bodyPr/>
          <a:lstStyle/>
          <a:p>
            <a:r>
              <a:rPr lang="en-AU" sz="4700" b="1" dirty="0"/>
              <a:t>Our Research Project</a:t>
            </a:r>
          </a:p>
        </p:txBody>
      </p:sp>
      <p:sp>
        <p:nvSpPr>
          <p:cNvPr id="3" name="Text Placeholder 2">
            <a:extLst>
              <a:ext uri="{FF2B5EF4-FFF2-40B4-BE49-F238E27FC236}">
                <a16:creationId xmlns:a16="http://schemas.microsoft.com/office/drawing/2014/main" id="{4F17879D-D4FD-ACA6-7FD2-EF9EAFD962A2}"/>
              </a:ext>
            </a:extLst>
          </p:cNvPr>
          <p:cNvSpPr>
            <a:spLocks noGrp="1"/>
          </p:cNvSpPr>
          <p:nvPr>
            <p:ph type="body" idx="1"/>
          </p:nvPr>
        </p:nvSpPr>
        <p:spPr/>
        <p:txBody>
          <a:bodyPr>
            <a:normAutofit fontScale="92500"/>
          </a:bodyPr>
          <a:lstStyle/>
          <a:p>
            <a:r>
              <a:rPr lang="en-AU" dirty="0"/>
              <a:t>Investigate the gender gap in literacy in Italy, throughout the grade distribution and at different ages, and investigate changes in the gap over time and across geographical areas</a:t>
            </a:r>
          </a:p>
          <a:p>
            <a:endParaRPr lang="en-AU" dirty="0"/>
          </a:p>
          <a:p>
            <a:r>
              <a:rPr lang="en-AU" dirty="0"/>
              <a:t>Two possible avenues of research:</a:t>
            </a:r>
          </a:p>
          <a:p>
            <a:pPr lvl="1"/>
            <a:r>
              <a:rPr lang="en-AU" dirty="0"/>
              <a:t>Is there a relationship between economic conditions (and in particular gender inequality) and gender gap in literacy?</a:t>
            </a:r>
          </a:p>
          <a:p>
            <a:pPr lvl="1"/>
            <a:r>
              <a:rPr lang="en-AU" dirty="0"/>
              <a:t>Does socio-economic disadvantage (</a:t>
            </a:r>
            <a:r>
              <a:rPr lang="en-AU" dirty="0" err="1"/>
              <a:t>eg</a:t>
            </a:r>
            <a:r>
              <a:rPr lang="en-AU" dirty="0"/>
              <a:t> low SES, migrant background etc.) worsen the gender gap in literacy? (see Autor et al., 2019)</a:t>
            </a:r>
          </a:p>
        </p:txBody>
      </p:sp>
    </p:spTree>
    <p:extLst>
      <p:ext uri="{BB962C8B-B14F-4D97-AF65-F5344CB8AC3E}">
        <p14:creationId xmlns:p14="http://schemas.microsoft.com/office/powerpoint/2010/main" val="139974204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asellaDiTesto 12"/>
          <p:cNvSpPr txBox="1"/>
          <p:nvPr/>
        </p:nvSpPr>
        <p:spPr>
          <a:xfrm>
            <a:off x="6758466" y="6426382"/>
            <a:ext cx="5225786" cy="358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141" name="CasellaDiTesto 2"/>
          <p:cNvSpPr txBox="1"/>
          <p:nvPr/>
        </p:nvSpPr>
        <p:spPr>
          <a:xfrm>
            <a:off x="6758466" y="6426382"/>
            <a:ext cx="5225786" cy="358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2" name="Title 1">
            <a:extLst>
              <a:ext uri="{FF2B5EF4-FFF2-40B4-BE49-F238E27FC236}">
                <a16:creationId xmlns:a16="http://schemas.microsoft.com/office/drawing/2014/main" id="{C650E635-57A8-2C93-8CD4-987D7FB0D060}"/>
              </a:ext>
            </a:extLst>
          </p:cNvPr>
          <p:cNvSpPr>
            <a:spLocks noGrp="1"/>
          </p:cNvSpPr>
          <p:nvPr>
            <p:ph type="title"/>
          </p:nvPr>
        </p:nvSpPr>
        <p:spPr>
          <a:xfrm>
            <a:off x="468696" y="543339"/>
            <a:ext cx="11482913" cy="1434415"/>
          </a:xfrm>
        </p:spPr>
        <p:txBody>
          <a:bodyPr anchor="b">
            <a:normAutofit/>
          </a:bodyPr>
          <a:lstStyle/>
          <a:p>
            <a:r>
              <a:rPr lang="en-GB" sz="4400" b="1" dirty="0"/>
              <a:t>Consequences of boys’ disadvantage in literacy</a:t>
            </a:r>
          </a:p>
        </p:txBody>
      </p:sp>
      <p:sp>
        <p:nvSpPr>
          <p:cNvPr id="3" name="Content Placeholder 2">
            <a:extLst>
              <a:ext uri="{FF2B5EF4-FFF2-40B4-BE49-F238E27FC236}">
                <a16:creationId xmlns:a16="http://schemas.microsoft.com/office/drawing/2014/main" id="{2AAD7918-57AC-535F-DE02-338CB6A1920F}"/>
              </a:ext>
            </a:extLst>
          </p:cNvPr>
          <p:cNvSpPr txBox="1">
            <a:spLocks/>
          </p:cNvSpPr>
          <p:nvPr/>
        </p:nvSpPr>
        <p:spPr>
          <a:xfrm>
            <a:off x="393291" y="2047445"/>
            <a:ext cx="11482913" cy="437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t">
            <a:normAutofit/>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4pPr>
            <a:lvl5pPr marL="2228850" marR="0" indent="-40005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9pPr>
          </a:lstStyle>
          <a:p>
            <a:pPr>
              <a:lnSpc>
                <a:spcPct val="100000"/>
              </a:lnSpc>
            </a:pPr>
            <a:r>
              <a:rPr lang="it-IT" sz="2000" kern="0" dirty="0" err="1">
                <a:ea typeface="Times New Roman" panose="02020603050405020304" pitchFamily="18" charset="0"/>
              </a:rPr>
              <a:t>Very</a:t>
            </a:r>
            <a:r>
              <a:rPr lang="it-IT" sz="2000" kern="0" dirty="0">
                <a:ea typeface="Times New Roman" panose="02020603050405020304" pitchFamily="18" charset="0"/>
              </a:rPr>
              <a:t> limited </a:t>
            </a:r>
            <a:r>
              <a:rPr lang="it-IT" sz="2000" kern="0" dirty="0" err="1">
                <a:ea typeface="Times New Roman" panose="02020603050405020304" pitchFamily="18" charset="0"/>
              </a:rPr>
              <a:t>evidence</a:t>
            </a:r>
            <a:r>
              <a:rPr lang="it-IT" sz="2000" kern="0" dirty="0">
                <a:ea typeface="Times New Roman" panose="02020603050405020304" pitchFamily="18" charset="0"/>
              </a:rPr>
              <a:t> on </a:t>
            </a:r>
            <a:r>
              <a:rPr lang="it-IT" sz="2000" dirty="0">
                <a:ea typeface="Times New Roman" panose="02020603050405020304" pitchFamily="18" charset="0"/>
              </a:rPr>
              <a:t>long-</a:t>
            </a:r>
            <a:r>
              <a:rPr lang="it-IT" sz="2000" dirty="0" err="1">
                <a:ea typeface="Times New Roman" panose="02020603050405020304" pitchFamily="18" charset="0"/>
              </a:rPr>
              <a:t>run</a:t>
            </a:r>
            <a:r>
              <a:rPr lang="it-IT" sz="2000" dirty="0">
                <a:ea typeface="Times New Roman" panose="02020603050405020304" pitchFamily="18" charset="0"/>
              </a:rPr>
              <a:t> </a:t>
            </a:r>
            <a:r>
              <a:rPr lang="it-IT" sz="2000" dirty="0" err="1">
                <a:ea typeface="Times New Roman" panose="02020603050405020304" pitchFamily="18" charset="0"/>
              </a:rPr>
              <a:t>consequences</a:t>
            </a:r>
            <a:r>
              <a:rPr lang="it-IT" sz="2000" dirty="0">
                <a:ea typeface="Times New Roman" panose="02020603050405020304" pitchFamily="18" charset="0"/>
              </a:rPr>
              <a:t> of gender gap in </a:t>
            </a:r>
            <a:r>
              <a:rPr lang="it-IT" sz="2000" dirty="0" err="1">
                <a:ea typeface="Times New Roman" panose="02020603050405020304" pitchFamily="18" charset="0"/>
              </a:rPr>
              <a:t>literacy</a:t>
            </a:r>
            <a:endParaRPr lang="it-IT" sz="2000" dirty="0">
              <a:ea typeface="Times New Roman" panose="02020603050405020304" pitchFamily="18" charset="0"/>
            </a:endParaRPr>
          </a:p>
          <a:p>
            <a:pPr>
              <a:lnSpc>
                <a:spcPct val="100000"/>
              </a:lnSpc>
            </a:pPr>
            <a:r>
              <a:rPr lang="it-IT" sz="2000" kern="0" dirty="0">
                <a:ea typeface="Times New Roman" panose="02020603050405020304" pitchFamily="18" charset="0"/>
              </a:rPr>
              <a:t>Boys are more </a:t>
            </a:r>
            <a:r>
              <a:rPr lang="it-IT" sz="2000" kern="0" dirty="0" err="1">
                <a:ea typeface="Times New Roman" panose="02020603050405020304" pitchFamily="18" charset="0"/>
              </a:rPr>
              <a:t>likely</a:t>
            </a:r>
            <a:r>
              <a:rPr lang="it-IT" sz="2000" kern="0" dirty="0">
                <a:ea typeface="Times New Roman" panose="02020603050405020304" pitchFamily="18" charset="0"/>
              </a:rPr>
              <a:t> to drop out of </a:t>
            </a:r>
            <a:r>
              <a:rPr lang="it-IT" sz="2000" kern="0" dirty="0" err="1">
                <a:ea typeface="Times New Roman" panose="02020603050405020304" pitchFamily="18" charset="0"/>
              </a:rPr>
              <a:t>education</a:t>
            </a:r>
            <a:r>
              <a:rPr lang="it-IT" sz="2000" kern="0" dirty="0">
                <a:ea typeface="Times New Roman" panose="02020603050405020304" pitchFamily="18" charset="0"/>
              </a:rPr>
              <a:t> </a:t>
            </a:r>
            <a:r>
              <a:rPr lang="it-IT" sz="2000" kern="0" dirty="0" err="1">
                <a:ea typeface="Times New Roman" panose="02020603050405020304" pitchFamily="18" charset="0"/>
              </a:rPr>
              <a:t>at</a:t>
            </a:r>
            <a:r>
              <a:rPr lang="it-IT" sz="2000" kern="0" dirty="0">
                <a:ea typeface="Times New Roman" panose="02020603050405020304" pitchFamily="18" charset="0"/>
              </a:rPr>
              <a:t> </a:t>
            </a:r>
            <a:r>
              <a:rPr lang="it-IT" sz="2000" kern="0" dirty="0" err="1">
                <a:ea typeface="Times New Roman" panose="02020603050405020304" pitchFamily="18" charset="0"/>
              </a:rPr>
              <a:t>relatively</a:t>
            </a:r>
            <a:r>
              <a:rPr lang="it-IT" sz="2000" kern="0" dirty="0">
                <a:ea typeface="Times New Roman" panose="02020603050405020304" pitchFamily="18" charset="0"/>
              </a:rPr>
              <a:t> </a:t>
            </a:r>
            <a:r>
              <a:rPr lang="it-IT" sz="2000" kern="0" dirty="0" err="1">
                <a:ea typeface="Times New Roman" panose="02020603050405020304" pitchFamily="18" charset="0"/>
              </a:rPr>
              <a:t>young</a:t>
            </a:r>
            <a:r>
              <a:rPr lang="it-IT" sz="2000" kern="0" dirty="0">
                <a:ea typeface="Times New Roman" panose="02020603050405020304" pitchFamily="18" charset="0"/>
              </a:rPr>
              <a:t> ages</a:t>
            </a:r>
          </a:p>
          <a:p>
            <a:pPr>
              <a:lnSpc>
                <a:spcPct val="100000"/>
              </a:lnSpc>
            </a:pPr>
            <a:r>
              <a:rPr lang="it-IT" sz="2000" dirty="0">
                <a:ea typeface="Times New Roman" panose="02020603050405020304" pitchFamily="18" charset="0"/>
              </a:rPr>
              <a:t>Boys more </a:t>
            </a:r>
            <a:r>
              <a:rPr lang="it-IT" sz="2000" dirty="0" err="1">
                <a:ea typeface="Times New Roman" panose="02020603050405020304" pitchFamily="18" charset="0"/>
              </a:rPr>
              <a:t>likely</a:t>
            </a:r>
            <a:r>
              <a:rPr lang="it-IT" sz="2000" dirty="0">
                <a:ea typeface="Times New Roman" panose="02020603050405020304" pitchFamily="18" charset="0"/>
              </a:rPr>
              <a:t> to be </a:t>
            </a:r>
            <a:r>
              <a:rPr lang="it-IT" sz="2000" dirty="0" err="1">
                <a:ea typeface="Times New Roman" panose="02020603050405020304" pitchFamily="18" charset="0"/>
              </a:rPr>
              <a:t>suspended</a:t>
            </a:r>
            <a:r>
              <a:rPr lang="it-IT" sz="2000" dirty="0">
                <a:ea typeface="Times New Roman" panose="02020603050405020304" pitchFamily="18" charset="0"/>
              </a:rPr>
              <a:t> and </a:t>
            </a:r>
            <a:r>
              <a:rPr lang="it-IT" sz="2000" dirty="0" err="1">
                <a:ea typeface="Times New Roman" panose="02020603050405020304" pitchFamily="18" charset="0"/>
              </a:rPr>
              <a:t>disengaged</a:t>
            </a:r>
            <a:r>
              <a:rPr lang="it-IT" sz="2000" dirty="0">
                <a:ea typeface="Times New Roman" panose="02020603050405020304" pitchFamily="18" charset="0"/>
              </a:rPr>
              <a:t> with school (Lei et al., 2020)</a:t>
            </a:r>
            <a:endParaRPr lang="it-IT" sz="2000" kern="0" dirty="0">
              <a:ea typeface="Times New Roman" panose="02020603050405020304" pitchFamily="18" charset="0"/>
            </a:endParaRPr>
          </a:p>
          <a:p>
            <a:pPr>
              <a:lnSpc>
                <a:spcPct val="100000"/>
              </a:lnSpc>
            </a:pPr>
            <a:r>
              <a:rPr lang="it-IT" sz="2000" dirty="0">
                <a:ea typeface="Times New Roman" panose="02020603050405020304" pitchFamily="18" charset="0"/>
              </a:rPr>
              <a:t>Boys are more </a:t>
            </a:r>
            <a:r>
              <a:rPr lang="it-IT" sz="2000" dirty="0" err="1">
                <a:ea typeface="Times New Roman" panose="02020603050405020304" pitchFamily="18" charset="0"/>
              </a:rPr>
              <a:t>likely</a:t>
            </a:r>
            <a:r>
              <a:rPr lang="it-IT" sz="2000" dirty="0">
                <a:ea typeface="Times New Roman" panose="02020603050405020304" pitchFamily="18" charset="0"/>
              </a:rPr>
              <a:t> to be </a:t>
            </a:r>
            <a:r>
              <a:rPr lang="it-IT" sz="2000" dirty="0" err="1">
                <a:ea typeface="Times New Roman" panose="02020603050405020304" pitchFamily="18" charset="0"/>
              </a:rPr>
              <a:t>diagnosed</a:t>
            </a:r>
            <a:r>
              <a:rPr lang="it-IT" sz="2000" dirty="0">
                <a:ea typeface="Times New Roman" panose="02020603050405020304" pitchFamily="18" charset="0"/>
              </a:rPr>
              <a:t> with ADHD and </a:t>
            </a:r>
            <a:r>
              <a:rPr lang="it-IT" sz="2000" dirty="0" err="1">
                <a:ea typeface="Times New Roman" panose="02020603050405020304" pitchFamily="18" charset="0"/>
              </a:rPr>
              <a:t>other</a:t>
            </a:r>
            <a:r>
              <a:rPr lang="it-IT" sz="2000" dirty="0">
                <a:ea typeface="Times New Roman" panose="02020603050405020304" pitchFamily="18" charset="0"/>
              </a:rPr>
              <a:t> </a:t>
            </a:r>
            <a:r>
              <a:rPr lang="it-IT" sz="2000" dirty="0" err="1">
                <a:ea typeface="Times New Roman" panose="02020603050405020304" pitchFamily="18" charset="0"/>
              </a:rPr>
              <a:t>conduct</a:t>
            </a:r>
            <a:r>
              <a:rPr lang="it-IT" sz="2000" dirty="0">
                <a:ea typeface="Times New Roman" panose="02020603050405020304" pitchFamily="18" charset="0"/>
              </a:rPr>
              <a:t> disorders</a:t>
            </a:r>
          </a:p>
          <a:p>
            <a:pPr>
              <a:lnSpc>
                <a:spcPct val="100000"/>
              </a:lnSpc>
            </a:pPr>
            <a:r>
              <a:rPr lang="it-IT" sz="2000" dirty="0">
                <a:ea typeface="Times New Roman" panose="02020603050405020304" pitchFamily="18" charset="0"/>
              </a:rPr>
              <a:t>Boys and </a:t>
            </a:r>
            <a:r>
              <a:rPr lang="it-IT" sz="2000" dirty="0" err="1">
                <a:ea typeface="Times New Roman" panose="02020603050405020304" pitchFamily="18" charset="0"/>
              </a:rPr>
              <a:t>violence</a:t>
            </a:r>
            <a:r>
              <a:rPr lang="it-IT" sz="2000" dirty="0">
                <a:ea typeface="Times New Roman" panose="02020603050405020304" pitchFamily="18" charset="0"/>
              </a:rPr>
              <a:t>: </a:t>
            </a:r>
            <a:r>
              <a:rPr lang="it-IT" sz="2000" dirty="0">
                <a:effectLst/>
                <a:ea typeface="Calibri" panose="020F0502020204030204" pitchFamily="34" charset="0"/>
                <a:cs typeface="Times New Roman" panose="02020603050405020304" pitchFamily="18" charset="0"/>
              </a:rPr>
              <a:t>Risk for </a:t>
            </a:r>
            <a:r>
              <a:rPr lang="it-IT" sz="2000" dirty="0" err="1">
                <a:effectLst/>
                <a:ea typeface="Calibri" panose="020F0502020204030204" pitchFamily="34" charset="0"/>
                <a:cs typeface="Times New Roman" panose="02020603050405020304" pitchFamily="18" charset="0"/>
              </a:rPr>
              <a:t>violence</a:t>
            </a:r>
            <a:r>
              <a:rPr lang="it-IT" sz="2000" dirty="0">
                <a:effectLst/>
                <a:ea typeface="Calibri" panose="020F0502020204030204" pitchFamily="34" charset="0"/>
                <a:cs typeface="Times New Roman" panose="02020603050405020304" pitchFamily="18" charset="0"/>
              </a:rPr>
              <a:t> </a:t>
            </a:r>
            <a:r>
              <a:rPr lang="it-IT" sz="2000" dirty="0" err="1">
                <a:effectLst/>
                <a:ea typeface="Calibri" panose="020F0502020204030204" pitchFamily="34" charset="0"/>
                <a:cs typeface="Times New Roman" panose="02020603050405020304" pitchFamily="18" charset="0"/>
              </a:rPr>
              <a:t>at</a:t>
            </a:r>
            <a:r>
              <a:rPr lang="it-IT" sz="2000" dirty="0">
                <a:effectLst/>
                <a:ea typeface="Calibri" panose="020F0502020204030204" pitchFamily="34" charset="0"/>
                <a:cs typeface="Times New Roman" panose="02020603050405020304" pitchFamily="18" charset="0"/>
              </a:rPr>
              <a:t> age 14 </a:t>
            </a:r>
            <a:r>
              <a:rPr lang="it-IT" sz="2000" dirty="0" err="1">
                <a:effectLst/>
                <a:ea typeface="Calibri" panose="020F0502020204030204" pitchFamily="34" charset="0"/>
                <a:cs typeface="Times New Roman" panose="02020603050405020304" pitchFamily="18" charset="0"/>
              </a:rPr>
              <a:t>years</a:t>
            </a:r>
            <a:r>
              <a:rPr lang="it-IT" sz="2000" dirty="0">
                <a:effectLst/>
                <a:ea typeface="Calibri" panose="020F0502020204030204" pitchFamily="34" charset="0"/>
                <a:cs typeface="Times New Roman" panose="02020603050405020304" pitchFamily="18" charset="0"/>
              </a:rPr>
              <a:t> </a:t>
            </a:r>
            <a:r>
              <a:rPr lang="it-IT" sz="2000" dirty="0" err="1">
                <a:effectLst/>
                <a:ea typeface="Calibri" panose="020F0502020204030204" pitchFamily="34" charset="0"/>
                <a:cs typeface="Times New Roman" panose="02020603050405020304" pitchFamily="18" charset="0"/>
              </a:rPr>
              <a:t>was</a:t>
            </a:r>
            <a:r>
              <a:rPr lang="it-IT" sz="2000" dirty="0">
                <a:effectLst/>
                <a:ea typeface="Calibri" panose="020F0502020204030204" pitchFamily="34" charset="0"/>
                <a:cs typeface="Times New Roman" panose="02020603050405020304" pitchFamily="18" charset="0"/>
              </a:rPr>
              <a:t> </a:t>
            </a:r>
            <a:r>
              <a:rPr lang="it-IT" sz="2000" dirty="0" err="1">
                <a:effectLst/>
                <a:ea typeface="Calibri" panose="020F0502020204030204" pitchFamily="34" charset="0"/>
                <a:cs typeface="Times New Roman" panose="02020603050405020304" pitchFamily="18" charset="0"/>
              </a:rPr>
              <a:t>increased</a:t>
            </a:r>
            <a:r>
              <a:rPr lang="it-IT" sz="2000" dirty="0">
                <a:effectLst/>
                <a:ea typeface="Calibri" panose="020F0502020204030204" pitchFamily="34" charset="0"/>
                <a:cs typeface="Times New Roman" panose="02020603050405020304" pitchFamily="18" charset="0"/>
              </a:rPr>
              <a:t> by </a:t>
            </a:r>
            <a:r>
              <a:rPr lang="it-IT" sz="2000" dirty="0" err="1">
                <a:effectLst/>
                <a:ea typeface="Calibri" panose="020F0502020204030204" pitchFamily="34" charset="0"/>
                <a:cs typeface="Times New Roman" panose="02020603050405020304" pitchFamily="18" charset="0"/>
              </a:rPr>
              <a:t>earlier</a:t>
            </a:r>
            <a:r>
              <a:rPr lang="it-IT" sz="2000" dirty="0">
                <a:effectLst/>
                <a:ea typeface="Calibri" panose="020F0502020204030204" pitchFamily="34" charset="0"/>
                <a:cs typeface="Times New Roman" panose="02020603050405020304" pitchFamily="18" charset="0"/>
              </a:rPr>
              <a:t> ADHD </a:t>
            </a:r>
            <a:r>
              <a:rPr lang="it-IT" sz="2000" dirty="0" err="1">
                <a:effectLst/>
                <a:ea typeface="Calibri" panose="020F0502020204030204" pitchFamily="34" charset="0"/>
                <a:cs typeface="Times New Roman" panose="02020603050405020304" pitchFamily="18" charset="0"/>
              </a:rPr>
              <a:t>symptoms</a:t>
            </a:r>
            <a:r>
              <a:rPr lang="it-IT" sz="2000" dirty="0">
                <a:effectLst/>
                <a:ea typeface="Calibri" panose="020F0502020204030204" pitchFamily="34" charset="0"/>
                <a:cs typeface="Times New Roman" panose="02020603050405020304" pitchFamily="18" charset="0"/>
              </a:rPr>
              <a:t>, low school </a:t>
            </a:r>
            <a:r>
              <a:rPr lang="it-IT" sz="2000" dirty="0" err="1">
                <a:effectLst/>
                <a:ea typeface="Calibri" panose="020F0502020204030204" pitchFamily="34" charset="0"/>
                <a:cs typeface="Times New Roman" panose="02020603050405020304" pitchFamily="18" charset="0"/>
              </a:rPr>
              <a:t>connectedness</a:t>
            </a:r>
            <a:r>
              <a:rPr lang="it-IT" sz="2000" dirty="0">
                <a:effectLst/>
                <a:ea typeface="Calibri" panose="020F0502020204030204" pitchFamily="34" charset="0"/>
                <a:cs typeface="Times New Roman" panose="02020603050405020304" pitchFamily="18" charset="0"/>
              </a:rPr>
              <a:t>, low grade-point </a:t>
            </a:r>
            <a:r>
              <a:rPr lang="it-IT" sz="2000" dirty="0" err="1">
                <a:effectLst/>
                <a:ea typeface="Calibri" panose="020F0502020204030204" pitchFamily="34" charset="0"/>
                <a:cs typeface="Times New Roman" panose="02020603050405020304" pitchFamily="18" charset="0"/>
              </a:rPr>
              <a:t>average</a:t>
            </a:r>
            <a:r>
              <a:rPr lang="it-IT" sz="2000" dirty="0">
                <a:effectLst/>
                <a:ea typeface="Calibri" panose="020F0502020204030204" pitchFamily="34" charset="0"/>
                <a:cs typeface="Times New Roman" panose="02020603050405020304" pitchFamily="18" charset="0"/>
              </a:rPr>
              <a:t>, and high peer </a:t>
            </a:r>
            <a:r>
              <a:rPr lang="it-IT" sz="2000" dirty="0" err="1">
                <a:effectLst/>
                <a:ea typeface="Calibri" panose="020F0502020204030204" pitchFamily="34" charset="0"/>
                <a:cs typeface="Times New Roman" panose="02020603050405020304" pitchFamily="18" charset="0"/>
              </a:rPr>
              <a:t>delinquency</a:t>
            </a:r>
            <a:r>
              <a:rPr lang="it-IT" sz="2000" dirty="0">
                <a:effectLst/>
                <a:ea typeface="Calibri" panose="020F0502020204030204" pitchFamily="34" charset="0"/>
                <a:cs typeface="Times New Roman" panose="02020603050405020304" pitchFamily="18" charset="0"/>
              </a:rPr>
              <a:t> </a:t>
            </a:r>
            <a:r>
              <a:rPr lang="fi-FI" sz="2000" dirty="0">
                <a:ea typeface="Calibri" panose="020F0502020204030204" pitchFamily="34" charset="0"/>
              </a:rPr>
              <a:t>(</a:t>
            </a:r>
            <a:r>
              <a:rPr lang="it-IT" sz="2000" kern="0" dirty="0">
                <a:effectLst/>
                <a:ea typeface="Times New Roman" panose="02020603050405020304" pitchFamily="18" charset="0"/>
              </a:rPr>
              <a:t>Bernat et al. 2012)</a:t>
            </a:r>
          </a:p>
          <a:p>
            <a:pPr>
              <a:lnSpc>
                <a:spcPct val="100000"/>
              </a:lnSpc>
            </a:pPr>
            <a:r>
              <a:rPr lang="it-IT" sz="2000" dirty="0" err="1">
                <a:sym typeface="Wingdings" panose="05000000000000000000" pitchFamily="2" charset="2"/>
              </a:rPr>
              <a:t>Very</a:t>
            </a:r>
            <a:r>
              <a:rPr lang="it-IT" sz="2000" dirty="0">
                <a:sym typeface="Wingdings" panose="05000000000000000000" pitchFamily="2" charset="2"/>
              </a:rPr>
              <a:t> </a:t>
            </a:r>
            <a:r>
              <a:rPr lang="it-IT" sz="2000" dirty="0" err="1">
                <a:sym typeface="Wingdings" panose="05000000000000000000" pitchFamily="2" charset="2"/>
              </a:rPr>
              <a:t>few</a:t>
            </a:r>
            <a:r>
              <a:rPr lang="it-IT" sz="2000" dirty="0">
                <a:sym typeface="Wingdings" panose="05000000000000000000" pitchFamily="2" charset="2"/>
              </a:rPr>
              <a:t> </a:t>
            </a:r>
            <a:r>
              <a:rPr lang="it-IT" sz="2000" dirty="0" err="1">
                <a:sym typeface="Wingdings" panose="05000000000000000000" pitchFamily="2" charset="2"/>
              </a:rPr>
              <a:t>successfull</a:t>
            </a:r>
            <a:r>
              <a:rPr lang="it-IT" sz="2000" dirty="0">
                <a:sym typeface="Wingdings" panose="05000000000000000000" pitchFamily="2" charset="2"/>
              </a:rPr>
              <a:t> </a:t>
            </a:r>
            <a:r>
              <a:rPr lang="it-IT" sz="2000" dirty="0" err="1">
                <a:sym typeface="Wingdings" panose="05000000000000000000" pitchFamily="2" charset="2"/>
              </a:rPr>
              <a:t>interventions</a:t>
            </a:r>
            <a:r>
              <a:rPr lang="it-IT" sz="2000" dirty="0">
                <a:sym typeface="Wingdings" panose="05000000000000000000" pitchFamily="2" charset="2"/>
              </a:rPr>
              <a:t> - Some </a:t>
            </a:r>
            <a:r>
              <a:rPr lang="it-IT" sz="2000" dirty="0" err="1">
                <a:sym typeface="Wingdings" panose="05000000000000000000" pitchFamily="2" charset="2"/>
              </a:rPr>
              <a:t>ideas</a:t>
            </a:r>
            <a:r>
              <a:rPr lang="it-IT" sz="2000" dirty="0">
                <a:sym typeface="Wingdings" panose="05000000000000000000" pitchFamily="2" charset="2"/>
              </a:rPr>
              <a:t> from UK - </a:t>
            </a:r>
            <a:r>
              <a:rPr lang="it-IT" sz="2000" dirty="0"/>
              <a:t>(</a:t>
            </a:r>
            <a:r>
              <a:rPr lang="it-IT" sz="2000" dirty="0" err="1"/>
              <a:t>Raising</a:t>
            </a:r>
            <a:r>
              <a:rPr lang="it-IT" sz="2000" dirty="0"/>
              <a:t> Boys’ Achievement project)</a:t>
            </a:r>
          </a:p>
          <a:p>
            <a:pPr>
              <a:lnSpc>
                <a:spcPct val="100000"/>
              </a:lnSpc>
            </a:pPr>
            <a:r>
              <a:rPr lang="it-IT" sz="2000" b="1" dirty="0" err="1"/>
              <a:t>What</a:t>
            </a:r>
            <a:r>
              <a:rPr lang="it-IT" sz="2000" b="1" dirty="0"/>
              <a:t> </a:t>
            </a:r>
            <a:r>
              <a:rPr lang="it-IT" sz="2000" b="1" dirty="0" err="1"/>
              <a:t>consequences</a:t>
            </a:r>
            <a:r>
              <a:rPr lang="it-IT" sz="2000" b="1" dirty="0"/>
              <a:t> for the society? </a:t>
            </a:r>
            <a:r>
              <a:rPr lang="it-IT" sz="2000" b="1" dirty="0" err="1"/>
              <a:t>Is</a:t>
            </a:r>
            <a:r>
              <a:rPr lang="it-IT" sz="2000" b="1" dirty="0"/>
              <a:t> boys’ </a:t>
            </a:r>
            <a:r>
              <a:rPr lang="it-IT" sz="2000" b="1" dirty="0" err="1"/>
              <a:t>disadvantage</a:t>
            </a:r>
            <a:r>
              <a:rPr lang="it-IT" sz="2000" b="1" dirty="0"/>
              <a:t> in </a:t>
            </a:r>
            <a:r>
              <a:rPr lang="it-IT" sz="2000" b="1" dirty="0" err="1"/>
              <a:t>literacy</a:t>
            </a:r>
            <a:r>
              <a:rPr lang="it-IT" sz="2000" b="1" dirty="0"/>
              <a:t> </a:t>
            </a:r>
            <a:r>
              <a:rPr lang="it-IT" sz="2000" b="1" dirty="0" err="1"/>
              <a:t>related</a:t>
            </a:r>
            <a:r>
              <a:rPr lang="it-IT" sz="2000" b="1" dirty="0"/>
              <a:t> to </a:t>
            </a:r>
            <a:r>
              <a:rPr lang="it-IT" sz="2000" b="1" dirty="0" err="1"/>
              <a:t>later</a:t>
            </a:r>
            <a:r>
              <a:rPr lang="it-IT" sz="2000" b="1" dirty="0"/>
              <a:t> </a:t>
            </a:r>
            <a:r>
              <a:rPr lang="it-IT" sz="2000" b="1" dirty="0" err="1"/>
              <a:t>episodes</a:t>
            </a:r>
            <a:r>
              <a:rPr lang="it-IT" sz="2000" b="1" dirty="0"/>
              <a:t> of </a:t>
            </a:r>
            <a:r>
              <a:rPr lang="it-IT" sz="2000" b="1" dirty="0" err="1"/>
              <a:t>violence</a:t>
            </a:r>
            <a:r>
              <a:rPr lang="it-IT" sz="2000" b="1" dirty="0"/>
              <a:t> and anti-social </a:t>
            </a:r>
            <a:r>
              <a:rPr lang="it-IT" sz="2000" b="1" dirty="0" err="1"/>
              <a:t>behaviours</a:t>
            </a:r>
            <a:r>
              <a:rPr lang="it-IT" sz="2000" b="1" dirty="0"/>
              <a:t>?</a:t>
            </a:r>
          </a:p>
          <a:p>
            <a:pPr>
              <a:lnSpc>
                <a:spcPct val="120000"/>
              </a:lnSpc>
            </a:pPr>
            <a:endParaRPr lang="it-IT" sz="2000" kern="0" dirty="0">
              <a:ea typeface="Times New Roman" panose="02020603050405020304" pitchFamily="18" charset="0"/>
            </a:endParaRPr>
          </a:p>
          <a:p>
            <a:pPr>
              <a:lnSpc>
                <a:spcPct val="120000"/>
              </a:lnSpc>
            </a:pPr>
            <a:endParaRPr lang="it-IT" sz="2000" kern="0" dirty="0">
              <a:ea typeface="Times New Roman" panose="02020603050405020304" pitchFamily="18" charset="0"/>
            </a:endParaRPr>
          </a:p>
          <a:p>
            <a:pPr>
              <a:lnSpc>
                <a:spcPct val="120000"/>
              </a:lnSpc>
            </a:pPr>
            <a:endParaRPr lang="it-IT" sz="8000" dirty="0">
              <a:ea typeface="Calibri" panose="020F0502020204030204" pitchFamily="34" charset="0"/>
            </a:endParaRPr>
          </a:p>
          <a:p>
            <a:pPr marL="0" indent="0" hangingPunct="1">
              <a:spcBef>
                <a:spcPts val="0"/>
              </a:spcBef>
              <a:spcAft>
                <a:spcPts val="600"/>
              </a:spcAft>
              <a:buNone/>
            </a:pPr>
            <a:endParaRPr lang="it-IT"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4977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asellaDiTesto 12"/>
          <p:cNvSpPr txBox="1"/>
          <p:nvPr/>
        </p:nvSpPr>
        <p:spPr>
          <a:xfrm>
            <a:off x="6758466" y="6426382"/>
            <a:ext cx="5225786" cy="358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141" name="CasellaDiTesto 2"/>
          <p:cNvSpPr txBox="1"/>
          <p:nvPr/>
        </p:nvSpPr>
        <p:spPr>
          <a:xfrm>
            <a:off x="6758466" y="6426382"/>
            <a:ext cx="5225786" cy="358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2" name="Title 1">
            <a:extLst>
              <a:ext uri="{FF2B5EF4-FFF2-40B4-BE49-F238E27FC236}">
                <a16:creationId xmlns:a16="http://schemas.microsoft.com/office/drawing/2014/main" id="{C650E635-57A8-2C93-8CD4-987D7FB0D060}"/>
              </a:ext>
            </a:extLst>
          </p:cNvPr>
          <p:cNvSpPr>
            <a:spLocks noGrp="1"/>
          </p:cNvSpPr>
          <p:nvPr>
            <p:ph type="title"/>
          </p:nvPr>
        </p:nvSpPr>
        <p:spPr>
          <a:xfrm>
            <a:off x="468696" y="543339"/>
            <a:ext cx="11482913" cy="1434415"/>
          </a:xfrm>
        </p:spPr>
        <p:txBody>
          <a:bodyPr anchor="b">
            <a:normAutofit/>
          </a:bodyPr>
          <a:lstStyle/>
          <a:p>
            <a:r>
              <a:rPr lang="en-GB" sz="4700" b="1" dirty="0"/>
              <a:t>Our Team</a:t>
            </a:r>
          </a:p>
        </p:txBody>
      </p:sp>
      <p:sp>
        <p:nvSpPr>
          <p:cNvPr id="3" name="Content Placeholder 2">
            <a:extLst>
              <a:ext uri="{FF2B5EF4-FFF2-40B4-BE49-F238E27FC236}">
                <a16:creationId xmlns:a16="http://schemas.microsoft.com/office/drawing/2014/main" id="{2AAD7918-57AC-535F-DE02-338CB6A1920F}"/>
              </a:ext>
            </a:extLst>
          </p:cNvPr>
          <p:cNvSpPr txBox="1">
            <a:spLocks/>
          </p:cNvSpPr>
          <p:nvPr/>
        </p:nvSpPr>
        <p:spPr>
          <a:xfrm>
            <a:off x="416245" y="2047445"/>
            <a:ext cx="11359509" cy="36552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t">
            <a:normAutofit fontScale="92500"/>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4pPr>
            <a:lvl5pPr marL="2228850" marR="0" indent="-40005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9pPr>
          </a:lstStyle>
          <a:p>
            <a:pPr marL="457200" indent="-457200">
              <a:spcBef>
                <a:spcPts val="0"/>
              </a:spcBef>
              <a:spcAft>
                <a:spcPts val="600"/>
              </a:spcAft>
              <a:buFont typeface="+mj-lt"/>
              <a:buAutoNum type="arabicPeriod"/>
            </a:pPr>
            <a:r>
              <a:rPr lang="en-AU" sz="2800" dirty="0"/>
              <a:t>Maria Laura Di Tommaso (Dep. </a:t>
            </a:r>
            <a:r>
              <a:rPr lang="en-AU" sz="2800" dirty="0" err="1"/>
              <a:t>Cognetti</a:t>
            </a:r>
            <a:r>
              <a:rPr lang="en-AU" sz="2800" dirty="0"/>
              <a:t> de </a:t>
            </a:r>
            <a:r>
              <a:rPr lang="en-AU" sz="2800" dirty="0" err="1"/>
              <a:t>Martis</a:t>
            </a:r>
            <a:r>
              <a:rPr lang="en-AU" sz="2800" dirty="0"/>
              <a:t>, </a:t>
            </a:r>
            <a:r>
              <a:rPr lang="en-AU" sz="2800" dirty="0" err="1"/>
              <a:t>Unito</a:t>
            </a:r>
            <a:r>
              <a:rPr lang="en-AU" sz="2800" dirty="0"/>
              <a:t>)</a:t>
            </a:r>
          </a:p>
          <a:p>
            <a:pPr marL="457200" indent="-457200">
              <a:spcBef>
                <a:spcPts val="0"/>
              </a:spcBef>
              <a:spcAft>
                <a:spcPts val="600"/>
              </a:spcAft>
              <a:buFont typeface="+mj-lt"/>
              <a:buAutoNum type="arabicPeriod"/>
            </a:pPr>
            <a:r>
              <a:rPr lang="en-AU" sz="2800" dirty="0">
                <a:effectLst/>
                <a:latin typeface="Calibri" panose="020F0502020204030204" pitchFamily="34" charset="0"/>
                <a:ea typeface="Calibri" panose="020F0502020204030204" pitchFamily="34" charset="0"/>
                <a:cs typeface="Times New Roman" panose="02020603050405020304" pitchFamily="18" charset="0"/>
              </a:rPr>
              <a:t>Silvia Mendolia (Dep. </a:t>
            </a:r>
            <a:r>
              <a:rPr lang="en-AU" sz="2800" dirty="0" err="1">
                <a:effectLst/>
                <a:latin typeface="Calibri" panose="020F0502020204030204" pitchFamily="34" charset="0"/>
                <a:ea typeface="Calibri" panose="020F0502020204030204" pitchFamily="34" charset="0"/>
                <a:cs typeface="Times New Roman" panose="02020603050405020304" pitchFamily="18" charset="0"/>
              </a:rPr>
              <a:t>Esomas</a:t>
            </a:r>
            <a:r>
              <a:rPr lang="en-AU" sz="2800" dirty="0">
                <a:latin typeface="Calibri" panose="020F0502020204030204" pitchFamily="34" charset="0"/>
                <a:ea typeface="Calibri" panose="020F0502020204030204" pitchFamily="34" charset="0"/>
                <a:cs typeface="Times New Roman" panose="02020603050405020304" pitchFamily="18" charset="0"/>
              </a:rPr>
              <a:t>, </a:t>
            </a:r>
            <a:r>
              <a:rPr lang="en-AU" sz="2800" dirty="0" err="1">
                <a:latin typeface="Calibri" panose="020F0502020204030204" pitchFamily="34" charset="0"/>
                <a:ea typeface="Calibri" panose="020F0502020204030204" pitchFamily="34" charset="0"/>
                <a:cs typeface="Times New Roman" panose="02020603050405020304" pitchFamily="18" charset="0"/>
              </a:rPr>
              <a:t>Unito</a:t>
            </a:r>
            <a:r>
              <a:rPr lang="en-AU" sz="2800" dirty="0">
                <a:latin typeface="Calibri" panose="020F0502020204030204" pitchFamily="34" charset="0"/>
                <a:ea typeface="Calibri" panose="020F0502020204030204" pitchFamily="34" charset="0"/>
                <a:cs typeface="Times New Roman" panose="02020603050405020304" pitchFamily="18" charset="0"/>
              </a:rPr>
              <a:t>)</a:t>
            </a:r>
          </a:p>
          <a:p>
            <a:pPr marL="457200" indent="-457200">
              <a:spcBef>
                <a:spcPts val="0"/>
              </a:spcBef>
              <a:spcAft>
                <a:spcPts val="600"/>
              </a:spcAft>
              <a:buFont typeface="+mj-lt"/>
              <a:buAutoNum type="arabicPeriod"/>
            </a:pPr>
            <a:r>
              <a:rPr lang="en-AU" sz="2800" dirty="0">
                <a:latin typeface="Calibri" panose="020F0502020204030204" pitchFamily="34" charset="0"/>
                <a:ea typeface="Calibri" panose="020F0502020204030204" pitchFamily="34" charset="0"/>
                <a:cs typeface="Times New Roman" panose="02020603050405020304" pitchFamily="18" charset="0"/>
              </a:rPr>
              <a:t>Giulia Savio (</a:t>
            </a:r>
            <a:r>
              <a:rPr lang="en-AU" sz="2800" dirty="0"/>
              <a:t>Dep. </a:t>
            </a:r>
            <a:r>
              <a:rPr lang="en-AU" sz="2800" dirty="0" err="1"/>
              <a:t>Cognetti</a:t>
            </a:r>
            <a:r>
              <a:rPr lang="en-AU" sz="2800" dirty="0"/>
              <a:t> de </a:t>
            </a:r>
            <a:r>
              <a:rPr lang="en-AU" sz="2800" dirty="0" err="1"/>
              <a:t>Martis</a:t>
            </a:r>
            <a:r>
              <a:rPr lang="en-AU" sz="2800" dirty="0"/>
              <a:t>, </a:t>
            </a:r>
            <a:r>
              <a:rPr lang="en-AU" sz="2800" dirty="0" err="1"/>
              <a:t>Unito</a:t>
            </a:r>
            <a:r>
              <a:rPr lang="en-AU" sz="2800" dirty="0"/>
              <a:t>)</a:t>
            </a:r>
          </a:p>
          <a:p>
            <a:pPr marL="457200" indent="-457200">
              <a:spcBef>
                <a:spcPts val="0"/>
              </a:spcBef>
              <a:spcAft>
                <a:spcPts val="600"/>
              </a:spcAft>
              <a:buFont typeface="+mj-lt"/>
              <a:buAutoNum type="arabicPeriod"/>
            </a:pPr>
            <a:r>
              <a:rPr lang="en-AU" sz="2800" dirty="0"/>
              <a:t>Antonio Melo (</a:t>
            </a:r>
            <a:r>
              <a:rPr lang="en-AU" sz="2800" dirty="0">
                <a:effectLst/>
                <a:latin typeface="Calibri" panose="020F0502020204030204" pitchFamily="34" charset="0"/>
                <a:ea typeface="Calibri" panose="020F0502020204030204" pitchFamily="34" charset="0"/>
                <a:cs typeface="Times New Roman" panose="02020603050405020304" pitchFamily="18" charset="0"/>
              </a:rPr>
              <a:t>Dep. </a:t>
            </a:r>
            <a:r>
              <a:rPr lang="en-AU" sz="2800" dirty="0" err="1">
                <a:effectLst/>
                <a:latin typeface="Calibri" panose="020F0502020204030204" pitchFamily="34" charset="0"/>
                <a:ea typeface="Calibri" panose="020F0502020204030204" pitchFamily="34" charset="0"/>
                <a:cs typeface="Times New Roman" panose="02020603050405020304" pitchFamily="18" charset="0"/>
              </a:rPr>
              <a:t>Esomas</a:t>
            </a:r>
            <a:r>
              <a:rPr lang="en-AU" sz="2800" dirty="0">
                <a:latin typeface="Calibri" panose="020F0502020204030204" pitchFamily="34" charset="0"/>
                <a:ea typeface="Calibri" panose="020F0502020204030204" pitchFamily="34" charset="0"/>
                <a:cs typeface="Times New Roman" panose="02020603050405020304" pitchFamily="18" charset="0"/>
              </a:rPr>
              <a:t>, </a:t>
            </a:r>
            <a:r>
              <a:rPr lang="en-AU" sz="2800" dirty="0" err="1">
                <a:latin typeface="Calibri" panose="020F0502020204030204" pitchFamily="34" charset="0"/>
                <a:ea typeface="Calibri" panose="020F0502020204030204" pitchFamily="34" charset="0"/>
                <a:cs typeface="Times New Roman" panose="02020603050405020304" pitchFamily="18" charset="0"/>
              </a:rPr>
              <a:t>Unito</a:t>
            </a:r>
            <a:r>
              <a:rPr lang="en-AU" sz="2800" dirty="0">
                <a:latin typeface="Calibri" panose="020F0502020204030204" pitchFamily="34" charset="0"/>
                <a:ea typeface="Calibri" panose="020F0502020204030204" pitchFamily="34" charset="0"/>
                <a:cs typeface="Times New Roman" panose="02020603050405020304" pitchFamily="18" charset="0"/>
              </a:rPr>
              <a:t>)</a:t>
            </a:r>
          </a:p>
          <a:p>
            <a:pPr marL="457200" indent="-457200">
              <a:spcBef>
                <a:spcPts val="0"/>
              </a:spcBef>
              <a:spcAft>
                <a:spcPts val="600"/>
              </a:spcAft>
              <a:buFont typeface="+mj-lt"/>
              <a:buAutoNum type="arabicPeriod"/>
            </a:pPr>
            <a:r>
              <a:rPr lang="en-AU" dirty="0"/>
              <a:t>New Postdoc fellow </a:t>
            </a:r>
            <a:r>
              <a:rPr lang="en-AU" sz="2800" dirty="0">
                <a:latin typeface="Calibri" panose="020F0502020204030204" pitchFamily="34" charset="0"/>
                <a:ea typeface="Calibri" panose="020F0502020204030204" pitchFamily="34" charset="0"/>
                <a:cs typeface="Times New Roman" panose="02020603050405020304" pitchFamily="18" charset="0"/>
              </a:rPr>
              <a:t>(</a:t>
            </a:r>
            <a:r>
              <a:rPr lang="en-AU" sz="2800" dirty="0"/>
              <a:t>Dep. </a:t>
            </a:r>
            <a:r>
              <a:rPr lang="en-AU" sz="2800" dirty="0" err="1"/>
              <a:t>Cognetti</a:t>
            </a:r>
            <a:r>
              <a:rPr lang="en-AU" sz="2800" dirty="0"/>
              <a:t> de </a:t>
            </a:r>
            <a:r>
              <a:rPr lang="en-AU" sz="2800" dirty="0" err="1"/>
              <a:t>Martis</a:t>
            </a:r>
            <a:r>
              <a:rPr lang="en-AU" sz="2800" dirty="0"/>
              <a:t>, </a:t>
            </a:r>
            <a:r>
              <a:rPr lang="en-AU" sz="2800" dirty="0" err="1"/>
              <a:t>Unito</a:t>
            </a:r>
            <a:r>
              <a:rPr lang="en-AU" sz="2800" dirty="0"/>
              <a:t> - </a:t>
            </a:r>
            <a:r>
              <a:rPr lang="en-AU" sz="2800" dirty="0">
                <a:latin typeface="Calibri" panose="020F0502020204030204" pitchFamily="34" charset="0"/>
                <a:ea typeface="Calibri" panose="020F0502020204030204" pitchFamily="34" charset="0"/>
                <a:cs typeface="Times New Roman" panose="02020603050405020304" pitchFamily="18" charset="0"/>
              </a:rPr>
              <a:t>Recruitment in Progress)</a:t>
            </a:r>
          </a:p>
          <a:p>
            <a:pPr marL="457200" indent="-457200">
              <a:spcBef>
                <a:spcPts val="0"/>
              </a:spcBef>
              <a:spcAft>
                <a:spcPts val="600"/>
              </a:spcAft>
              <a:buFont typeface="+mj-lt"/>
              <a:buAutoNum type="arabicPeriod"/>
            </a:pP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en-AU" sz="2800" dirty="0">
                <a:latin typeface="Calibri" panose="020F0502020204030204" pitchFamily="34" charset="0"/>
                <a:ea typeface="Calibri" panose="020F0502020204030204" pitchFamily="34" charset="0"/>
                <a:cs typeface="Times New Roman" panose="02020603050405020304" pitchFamily="18" charset="0"/>
              </a:rPr>
              <a:t>Other people involved: Dalit </a:t>
            </a:r>
            <a:r>
              <a:rPr lang="en-AU" sz="2800" dirty="0" err="1">
                <a:latin typeface="Calibri" panose="020F0502020204030204" pitchFamily="34" charset="0"/>
                <a:ea typeface="Calibri" panose="020F0502020204030204" pitchFamily="34" charset="0"/>
                <a:cs typeface="Times New Roman" panose="02020603050405020304" pitchFamily="18" charset="0"/>
              </a:rPr>
              <a:t>Contini</a:t>
            </a:r>
            <a:r>
              <a:rPr lang="en-AU" sz="2800" dirty="0">
                <a:latin typeface="Calibri" panose="020F0502020204030204" pitchFamily="34" charset="0"/>
                <a:ea typeface="Calibri" panose="020F0502020204030204" pitchFamily="34" charset="0"/>
                <a:cs typeface="Times New Roman" panose="02020603050405020304" pitchFamily="18" charset="0"/>
              </a:rPr>
              <a:t>; Marina Della </a:t>
            </a:r>
            <a:r>
              <a:rPr lang="en-AU" sz="2800" dirty="0" err="1">
                <a:latin typeface="Calibri" panose="020F0502020204030204" pitchFamily="34" charset="0"/>
                <a:ea typeface="Calibri" panose="020F0502020204030204" pitchFamily="34" charset="0"/>
                <a:cs typeface="Times New Roman" panose="02020603050405020304" pitchFamily="18" charset="0"/>
              </a:rPr>
              <a:t>Giusta</a:t>
            </a:r>
            <a:r>
              <a:rPr lang="en-AU" dirty="0">
                <a:latin typeface="Calibri" panose="020F0502020204030204" pitchFamily="34" charset="0"/>
                <a:ea typeface="Calibri" panose="020F0502020204030204" pitchFamily="34" charset="0"/>
                <a:cs typeface="Times New Roman" panose="02020603050405020304" pitchFamily="18" charset="0"/>
              </a:rPr>
              <a:t> (Dip </a:t>
            </a:r>
            <a:r>
              <a:rPr lang="en-AU" dirty="0" err="1">
                <a:latin typeface="Calibri" panose="020F0502020204030204" pitchFamily="34" charset="0"/>
                <a:ea typeface="Calibri" panose="020F0502020204030204" pitchFamily="34" charset="0"/>
                <a:cs typeface="Times New Roman" panose="02020603050405020304" pitchFamily="18" charset="0"/>
              </a:rPr>
              <a:t>Cognetti</a:t>
            </a:r>
            <a:r>
              <a:rPr lang="en-AU" dirty="0">
                <a:latin typeface="Calibri" panose="020F0502020204030204" pitchFamily="34" charset="0"/>
                <a:ea typeface="Calibri" panose="020F0502020204030204" pitchFamily="34" charset="0"/>
                <a:cs typeface="Times New Roman" panose="02020603050405020304" pitchFamily="18" charset="0"/>
              </a:rPr>
              <a:t> de </a:t>
            </a:r>
            <a:r>
              <a:rPr lang="en-AU" dirty="0" err="1">
                <a:latin typeface="Calibri" panose="020F0502020204030204" pitchFamily="34" charset="0"/>
                <a:ea typeface="Calibri" panose="020F0502020204030204" pitchFamily="34" charset="0"/>
                <a:cs typeface="Times New Roman" panose="02020603050405020304" pitchFamily="18" charset="0"/>
              </a:rPr>
              <a:t>Martis</a:t>
            </a:r>
            <a:r>
              <a:rPr lang="en-AU" dirty="0">
                <a:latin typeface="Calibri" panose="020F0502020204030204" pitchFamily="34" charset="0"/>
                <a:ea typeface="Calibri" panose="020F0502020204030204" pitchFamily="34" charset="0"/>
                <a:cs typeface="Times New Roman" panose="02020603050405020304" pitchFamily="18" charset="0"/>
              </a:rPr>
              <a:t>, </a:t>
            </a:r>
            <a:r>
              <a:rPr lang="en-AU" dirty="0" err="1">
                <a:latin typeface="Calibri" panose="020F0502020204030204" pitchFamily="34" charset="0"/>
                <a:ea typeface="Calibri" panose="020F0502020204030204" pitchFamily="34" charset="0"/>
                <a:cs typeface="Times New Roman" panose="02020603050405020304" pitchFamily="18" charset="0"/>
              </a:rPr>
              <a:t>Unito</a:t>
            </a:r>
            <a:r>
              <a:rPr lang="en-AU" dirty="0">
                <a:latin typeface="Calibri" panose="020F0502020204030204" pitchFamily="34" charset="0"/>
                <a:ea typeface="Calibri" panose="020F0502020204030204" pitchFamily="34" charset="0"/>
                <a:cs typeface="Times New Roman" panose="02020603050405020304" pitchFamily="18" charset="0"/>
              </a:rPr>
              <a:t>)</a:t>
            </a:r>
            <a:endParaRPr lang="en-AU" sz="2800" dirty="0">
              <a:latin typeface="Calibri" panose="020F0502020204030204" pitchFamily="34" charset="0"/>
              <a:ea typeface="Calibri" panose="020F0502020204030204" pitchFamily="34" charset="0"/>
              <a:cs typeface="Times New Roman" panose="02020603050405020304" pitchFamily="18" charset="0"/>
            </a:endParaRPr>
          </a:p>
          <a:p>
            <a:pPr marL="0" indent="0" hangingPunct="1">
              <a:spcBef>
                <a:spcPts val="0"/>
              </a:spcBef>
              <a:spcAft>
                <a:spcPts val="600"/>
              </a:spcAft>
              <a:buNone/>
            </a:pPr>
            <a:endParaRPr lang="it-IT"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428837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asellaDiTesto 12"/>
          <p:cNvSpPr txBox="1"/>
          <p:nvPr/>
        </p:nvSpPr>
        <p:spPr>
          <a:xfrm>
            <a:off x="6758466" y="6426382"/>
            <a:ext cx="5225786" cy="358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141" name="CasellaDiTesto 2"/>
          <p:cNvSpPr txBox="1"/>
          <p:nvPr/>
        </p:nvSpPr>
        <p:spPr>
          <a:xfrm>
            <a:off x="6758466" y="6426382"/>
            <a:ext cx="5225786" cy="358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r">
              <a:defRPr sz="1400">
                <a:solidFill>
                  <a:srgbClr val="FFFFFF">
                    <a:alpha val="50000"/>
                  </a:srgbClr>
                </a:solidFill>
                <a:latin typeface="Titillium Web Regular"/>
                <a:ea typeface="Titillium Web Regular"/>
                <a:cs typeface="Titillium Web Regular"/>
                <a:sym typeface="Titillium Web Regular"/>
              </a:defRPr>
            </a:pPr>
            <a:r>
              <a:t>Missione 4 </a:t>
            </a:r>
            <a:r>
              <a:rPr>
                <a:latin typeface="Titillium Web SemiBold"/>
                <a:ea typeface="Titillium Web SemiBold"/>
                <a:cs typeface="Titillium Web SemiBold"/>
                <a:sym typeface="Titillium Web SemiBold"/>
              </a:rPr>
              <a:t>• Istruzione e Ricerca </a:t>
            </a:r>
          </a:p>
        </p:txBody>
      </p:sp>
      <p:sp>
        <p:nvSpPr>
          <p:cNvPr id="2" name="Title 1">
            <a:extLst>
              <a:ext uri="{FF2B5EF4-FFF2-40B4-BE49-F238E27FC236}">
                <a16:creationId xmlns:a16="http://schemas.microsoft.com/office/drawing/2014/main" id="{C650E635-57A8-2C93-8CD4-987D7FB0D060}"/>
              </a:ext>
            </a:extLst>
          </p:cNvPr>
          <p:cNvSpPr>
            <a:spLocks noGrp="1"/>
          </p:cNvSpPr>
          <p:nvPr>
            <p:ph type="title"/>
          </p:nvPr>
        </p:nvSpPr>
        <p:spPr>
          <a:xfrm>
            <a:off x="468696" y="543339"/>
            <a:ext cx="11482913" cy="1434415"/>
          </a:xfrm>
        </p:spPr>
        <p:txBody>
          <a:bodyPr anchor="b">
            <a:normAutofit/>
          </a:bodyPr>
          <a:lstStyle/>
          <a:p>
            <a:r>
              <a:rPr lang="en-GB" sz="4700" b="1" dirty="0"/>
              <a:t>Description of the research project</a:t>
            </a:r>
          </a:p>
        </p:txBody>
      </p:sp>
      <p:sp>
        <p:nvSpPr>
          <p:cNvPr id="3" name="Content Placeholder 2">
            <a:extLst>
              <a:ext uri="{FF2B5EF4-FFF2-40B4-BE49-F238E27FC236}">
                <a16:creationId xmlns:a16="http://schemas.microsoft.com/office/drawing/2014/main" id="{2AAD7918-57AC-535F-DE02-338CB6A1920F}"/>
              </a:ext>
            </a:extLst>
          </p:cNvPr>
          <p:cNvSpPr txBox="1">
            <a:spLocks/>
          </p:cNvSpPr>
          <p:nvPr/>
        </p:nvSpPr>
        <p:spPr>
          <a:xfrm>
            <a:off x="416245" y="2047445"/>
            <a:ext cx="11359509" cy="36552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0000" lnSpcReduction="20000"/>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4pPr>
            <a:lvl5pPr marL="2228850" marR="0" indent="-40005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Titillium Web Regular"/>
                <a:ea typeface="Titillium Web Regular"/>
                <a:cs typeface="Titillium Web Regular"/>
                <a:sym typeface="Titillium Web Regular"/>
              </a:defRPr>
            </a:lvl9pPr>
          </a:lstStyle>
          <a:p>
            <a:pPr marL="457200" indent="-457200" algn="just" hangingPunct="1">
              <a:lnSpc>
                <a:spcPct val="107000"/>
              </a:lnSpc>
              <a:spcAft>
                <a:spcPts val="800"/>
              </a:spcAft>
              <a:buFont typeface="+mj-lt"/>
              <a:buAutoNum type="arabicPeriod"/>
            </a:pPr>
            <a:r>
              <a:rPr lang="en-AU" sz="2400" b="1" dirty="0">
                <a:ea typeface="Calibri" panose="020F0502020204030204" pitchFamily="34" charset="0"/>
                <a:cs typeface="Times New Roman" panose="02020603050405020304" pitchFamily="18" charset="0"/>
              </a:rPr>
              <a:t>Contrasting Unconscious Bias in Education (CUBE)</a:t>
            </a:r>
          </a:p>
          <a:p>
            <a:pPr marL="0" indent="0" algn="just" hangingPunct="1">
              <a:lnSpc>
                <a:spcPct val="120000"/>
              </a:lnSpc>
              <a:spcAft>
                <a:spcPts val="800"/>
              </a:spcAft>
              <a:buFont typeface="Arial"/>
              <a:buNone/>
            </a:pPr>
            <a:r>
              <a:rPr lang="en-GB" sz="2400" dirty="0"/>
              <a:t>The project consists of a Randomised Controlled Trial to test the effectiveness and scalability of a training intervention called Contrasting Unconscious Bias in Education (CUBE) which has been designed by psychologists and pedagogists to equip teachers with tools to address a wide range of obstacles to inclusion in the school environment.</a:t>
            </a: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hangingPunct="1">
              <a:spcBef>
                <a:spcPts val="0"/>
              </a:spcBef>
              <a:spcAft>
                <a:spcPts val="600"/>
              </a:spcAft>
              <a:buFont typeface="+mj-lt"/>
              <a:buAutoNum type="arabicPeriod"/>
            </a:pPr>
            <a:endParaRPr lang="en-AU" sz="2400" b="1" dirty="0"/>
          </a:p>
          <a:p>
            <a:pPr marL="457200" indent="-457200" hangingPunct="1">
              <a:spcBef>
                <a:spcPts val="0"/>
              </a:spcBef>
              <a:spcAft>
                <a:spcPts val="600"/>
              </a:spcAft>
              <a:buFont typeface="+mj-lt"/>
              <a:buAutoNum type="arabicPeriod" startAt="2"/>
            </a:pPr>
            <a:r>
              <a:rPr lang="en-AU" sz="2400" b="1" dirty="0"/>
              <a:t>Analysis of gender inequalities in education </a:t>
            </a:r>
          </a:p>
          <a:p>
            <a:pPr marL="0" indent="0" algn="just" hangingPunct="1">
              <a:lnSpc>
                <a:spcPct val="107000"/>
              </a:lnSpc>
              <a:spcAft>
                <a:spcPts val="800"/>
              </a:spcAft>
              <a:buFont typeface="Arial"/>
              <a:buNone/>
            </a:pPr>
            <a:r>
              <a:rPr lang="en-AU" sz="2400" dirty="0"/>
              <a:t>Boys underperform girls in literacy in most countries and throughout their educational career and generally have an advantage in maths/STEM subject. </a:t>
            </a:r>
          </a:p>
          <a:p>
            <a:pPr marL="0" indent="0" algn="just" hangingPunct="1">
              <a:lnSpc>
                <a:spcPct val="107000"/>
              </a:lnSpc>
              <a:spcAft>
                <a:spcPts val="800"/>
              </a:spcAft>
              <a:buFont typeface="Arial"/>
              <a:buNone/>
            </a:pPr>
            <a:r>
              <a:rPr lang="en-AU" sz="2400" dirty="0"/>
              <a:t>In order to reduce gender gaps, we should not simply worry about what should change in women’s behaviour, but also about what can be different in men/boys’ behaviours/choices.</a:t>
            </a:r>
          </a:p>
          <a:p>
            <a:pPr marL="400050" lvl="1" indent="0" hangingPunct="1">
              <a:spcBef>
                <a:spcPts val="0"/>
              </a:spcBef>
              <a:spcAft>
                <a:spcPts val="600"/>
              </a:spcAft>
              <a:buFont typeface="Arial"/>
              <a:buNone/>
            </a:pPr>
            <a:endParaRPr lang="en-AU" sz="1800"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a:xfrm>
            <a:off x="422787" y="1335636"/>
            <a:ext cx="11847871" cy="780115"/>
          </a:xfrm>
        </p:spPr>
        <p:txBody>
          <a:bodyPr>
            <a:normAutofit fontScale="90000"/>
          </a:bodyPr>
          <a:lstStyle/>
          <a:p>
            <a:r>
              <a:rPr lang="en-AU" sz="4700" b="1" dirty="0"/>
              <a:t>Contrasting Unconscious Bias in Education (CUBE)</a:t>
            </a:r>
          </a:p>
        </p:txBody>
      </p:sp>
      <p:sp>
        <p:nvSpPr>
          <p:cNvPr id="3" name="Text Placeholder 2">
            <a:extLst>
              <a:ext uri="{FF2B5EF4-FFF2-40B4-BE49-F238E27FC236}">
                <a16:creationId xmlns:a16="http://schemas.microsoft.com/office/drawing/2014/main" id="{4F17879D-D4FD-ACA6-7FD2-EF9EAFD962A2}"/>
              </a:ext>
            </a:extLst>
          </p:cNvPr>
          <p:cNvSpPr>
            <a:spLocks noGrp="1"/>
          </p:cNvSpPr>
          <p:nvPr>
            <p:ph type="body" idx="1"/>
          </p:nvPr>
        </p:nvSpPr>
        <p:spPr>
          <a:xfrm>
            <a:off x="553065" y="2192814"/>
            <a:ext cx="10515600" cy="3885827"/>
          </a:xfrm>
        </p:spPr>
        <p:txBody>
          <a:bodyPr>
            <a:normAutofit fontScale="70000" lnSpcReduction="20000"/>
          </a:bodyPr>
          <a:lstStyle/>
          <a:p>
            <a:pPr>
              <a:lnSpc>
                <a:spcPct val="120000"/>
              </a:lnSpc>
            </a:pPr>
            <a:r>
              <a:rPr lang="en-AU" dirty="0"/>
              <a:t>Training intervention  designed by psychologists and pedagogists to equip teachers with tools to address a wide range of obstacles to inclusion in the school environment (Prof M. Della </a:t>
            </a:r>
            <a:r>
              <a:rPr lang="en-AU" dirty="0" err="1"/>
              <a:t>Giusta</a:t>
            </a:r>
            <a:r>
              <a:rPr lang="en-AU" dirty="0"/>
              <a:t>, </a:t>
            </a:r>
            <a:r>
              <a:rPr lang="en-AU" dirty="0" err="1"/>
              <a:t>Unito</a:t>
            </a:r>
            <a:r>
              <a:rPr lang="en-AU" dirty="0"/>
              <a:t> and Pearson). </a:t>
            </a:r>
          </a:p>
          <a:p>
            <a:pPr>
              <a:lnSpc>
                <a:spcPct val="120000"/>
              </a:lnSpc>
            </a:pPr>
            <a:r>
              <a:rPr lang="en-AU" dirty="0"/>
              <a:t>Main principles of a well-designed UB training are:</a:t>
            </a:r>
          </a:p>
          <a:p>
            <a:pPr lvl="1">
              <a:lnSpc>
                <a:spcPct val="120000"/>
              </a:lnSpc>
              <a:buFont typeface="Wingdings" panose="05000000000000000000" pitchFamily="2" charset="2"/>
              <a:buChar char="Ø"/>
            </a:pPr>
            <a:r>
              <a:rPr lang="en-AU" dirty="0"/>
              <a:t>understanding what stereotyping and unconscious bias are;</a:t>
            </a:r>
          </a:p>
          <a:p>
            <a:pPr lvl="1">
              <a:lnSpc>
                <a:spcPct val="120000"/>
              </a:lnSpc>
              <a:buFont typeface="Wingdings" panose="05000000000000000000" pitchFamily="2" charset="2"/>
              <a:buChar char="Ø"/>
            </a:pPr>
            <a:r>
              <a:rPr lang="en-AU" dirty="0"/>
              <a:t>understanding that unconscious biases have real effects, that we all have them, and must accept this;</a:t>
            </a:r>
          </a:p>
          <a:p>
            <a:pPr lvl="1">
              <a:lnSpc>
                <a:spcPct val="120000"/>
              </a:lnSpc>
              <a:buFont typeface="Wingdings" panose="05000000000000000000" pitchFamily="2" charset="2"/>
              <a:buChar char="Ø"/>
            </a:pPr>
            <a:r>
              <a:rPr lang="en-AU" dirty="0"/>
              <a:t>creating a culture of recognition to mitigate the effects of stereotyping and unconscious bias, based on a combination of clearly measurable indicators and bringing in diverse perspectives to neutralize each other’s biases.</a:t>
            </a:r>
          </a:p>
        </p:txBody>
      </p:sp>
    </p:spTree>
    <p:extLst>
      <p:ext uri="{BB962C8B-B14F-4D97-AF65-F5344CB8AC3E}">
        <p14:creationId xmlns:p14="http://schemas.microsoft.com/office/powerpoint/2010/main" val="52535658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a:xfrm>
            <a:off x="422787" y="1335636"/>
            <a:ext cx="11847871" cy="780115"/>
          </a:xfrm>
        </p:spPr>
        <p:txBody>
          <a:bodyPr>
            <a:normAutofit fontScale="90000"/>
          </a:bodyPr>
          <a:lstStyle/>
          <a:p>
            <a:r>
              <a:rPr lang="en-AU" sz="4700" b="1" dirty="0"/>
              <a:t>Contrasting Unconscious Bias in Education (CUBE)</a:t>
            </a:r>
          </a:p>
        </p:txBody>
      </p:sp>
      <p:sp>
        <p:nvSpPr>
          <p:cNvPr id="3" name="Text Placeholder 2">
            <a:extLst>
              <a:ext uri="{FF2B5EF4-FFF2-40B4-BE49-F238E27FC236}">
                <a16:creationId xmlns:a16="http://schemas.microsoft.com/office/drawing/2014/main" id="{4F17879D-D4FD-ACA6-7FD2-EF9EAFD962A2}"/>
              </a:ext>
            </a:extLst>
          </p:cNvPr>
          <p:cNvSpPr>
            <a:spLocks noGrp="1"/>
          </p:cNvSpPr>
          <p:nvPr>
            <p:ph type="body" idx="1"/>
          </p:nvPr>
        </p:nvSpPr>
        <p:spPr>
          <a:xfrm>
            <a:off x="553065" y="2192814"/>
            <a:ext cx="10515600" cy="3885827"/>
          </a:xfrm>
        </p:spPr>
        <p:txBody>
          <a:bodyPr>
            <a:normAutofit fontScale="92500" lnSpcReduction="10000"/>
          </a:bodyPr>
          <a:lstStyle/>
          <a:p>
            <a:pPr>
              <a:lnSpc>
                <a:spcPct val="120000"/>
              </a:lnSpc>
            </a:pPr>
            <a:r>
              <a:rPr lang="en-AU" sz="2200" dirty="0"/>
              <a:t>Discrimination stereotyping and unconscious bias affect educational outcomes through many channels (Banks et al. 2008; Campbell, 2015; Blank et al, 2016; Gilliam et al. 2016; </a:t>
            </a:r>
            <a:r>
              <a:rPr lang="en-AU" sz="2200" dirty="0" err="1"/>
              <a:t>Alesina</a:t>
            </a:r>
            <a:r>
              <a:rPr lang="en-AU" sz="2200" dirty="0"/>
              <a:t> et al 2018). </a:t>
            </a:r>
          </a:p>
          <a:p>
            <a:pPr>
              <a:lnSpc>
                <a:spcPct val="120000"/>
              </a:lnSpc>
            </a:pPr>
            <a:r>
              <a:rPr lang="en-US" sz="2200" dirty="0"/>
              <a:t>Teachers’ influence is both direct—through teaching, feedback, and monitoring—and indirect—through their mediating role in learning environments (</a:t>
            </a:r>
            <a:r>
              <a:rPr lang="en-US" sz="2200" dirty="0" err="1"/>
              <a:t>Gorard</a:t>
            </a:r>
            <a:r>
              <a:rPr lang="en-US" sz="2200" dirty="0"/>
              <a:t>, 2016; EEF, 2013; Morris and Perry, 2017)</a:t>
            </a:r>
          </a:p>
          <a:p>
            <a:pPr>
              <a:lnSpc>
                <a:spcPct val="120000"/>
              </a:lnSpc>
            </a:pPr>
            <a:r>
              <a:rPr lang="en-AU" sz="2200" dirty="0"/>
              <a:t>It is important to tackle stereotypes early as they stereotypes emerge in early childhood (Bian et al, 2017) and exposure to bias toward one’s group affects effort, self-confidence, productivity and pupils’ performance ( see for example </a:t>
            </a:r>
            <a:r>
              <a:rPr lang="en-AU" sz="2200" dirty="0" err="1"/>
              <a:t>Carlana</a:t>
            </a:r>
            <a:r>
              <a:rPr lang="en-AU" sz="2200" dirty="0"/>
              <a:t>, 2018; </a:t>
            </a:r>
            <a:r>
              <a:rPr lang="en-AU" sz="2200" dirty="0" err="1"/>
              <a:t>Atewologun</a:t>
            </a:r>
            <a:r>
              <a:rPr lang="en-AU" sz="2200" dirty="0"/>
              <a:t> et al, 2018; Perry, 2017; Gilliam et al, 2016; Campbell, 2015). </a:t>
            </a:r>
          </a:p>
          <a:p>
            <a:pPr>
              <a:lnSpc>
                <a:spcPct val="120000"/>
              </a:lnSpc>
            </a:pPr>
            <a:endParaRPr lang="en-AU" sz="2000" dirty="0"/>
          </a:p>
        </p:txBody>
      </p:sp>
    </p:spTree>
    <p:extLst>
      <p:ext uri="{BB962C8B-B14F-4D97-AF65-F5344CB8AC3E}">
        <p14:creationId xmlns:p14="http://schemas.microsoft.com/office/powerpoint/2010/main" val="163114379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a:xfrm>
            <a:off x="422787" y="1335636"/>
            <a:ext cx="11847871" cy="780115"/>
          </a:xfrm>
        </p:spPr>
        <p:txBody>
          <a:bodyPr>
            <a:normAutofit/>
          </a:bodyPr>
          <a:lstStyle/>
          <a:p>
            <a:r>
              <a:rPr lang="en-AU" sz="4700" b="1" dirty="0"/>
              <a:t>CUBE – Training</a:t>
            </a:r>
          </a:p>
        </p:txBody>
      </p:sp>
      <p:sp>
        <p:nvSpPr>
          <p:cNvPr id="3" name="Text Placeholder 2">
            <a:extLst>
              <a:ext uri="{FF2B5EF4-FFF2-40B4-BE49-F238E27FC236}">
                <a16:creationId xmlns:a16="http://schemas.microsoft.com/office/drawing/2014/main" id="{4F17879D-D4FD-ACA6-7FD2-EF9EAFD962A2}"/>
              </a:ext>
            </a:extLst>
          </p:cNvPr>
          <p:cNvSpPr>
            <a:spLocks noGrp="1"/>
          </p:cNvSpPr>
          <p:nvPr>
            <p:ph type="body" idx="1"/>
          </p:nvPr>
        </p:nvSpPr>
        <p:spPr>
          <a:xfrm>
            <a:off x="497758" y="1907678"/>
            <a:ext cx="11196483" cy="4139160"/>
          </a:xfrm>
        </p:spPr>
        <p:txBody>
          <a:bodyPr>
            <a:normAutofit fontScale="92500" lnSpcReduction="20000"/>
          </a:bodyPr>
          <a:lstStyle/>
          <a:p>
            <a:pPr marL="457200" lvl="1" indent="0">
              <a:lnSpc>
                <a:spcPct val="120000"/>
              </a:lnSpc>
              <a:buNone/>
            </a:pPr>
            <a:r>
              <a:rPr lang="en-AU" dirty="0"/>
              <a:t>3 sessions:</a:t>
            </a:r>
          </a:p>
          <a:p>
            <a:pPr marL="265113" lvl="0" indent="-265113" algn="just">
              <a:lnSpc>
                <a:spcPct val="110000"/>
              </a:lnSpc>
              <a:buFont typeface="Arial" panose="020B0604020202020204" pitchFamily="34" charset="0"/>
              <a:buChar char="•"/>
            </a:pPr>
            <a:r>
              <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Generative lab </a:t>
            </a:r>
            <a:r>
              <a:rPr lang="en-AU"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to develop understanding and awareness of the psychology and real life consequences of unconscious bias, tools to recognise in the teaching practice and actions to prevent it. The lab includes presentation of relevant </a:t>
            </a:r>
            <a:r>
              <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theory</a:t>
            </a:r>
            <a:r>
              <a:rPr lang="en-AU"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 and applications through </a:t>
            </a:r>
            <a:r>
              <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group activities </a:t>
            </a:r>
            <a:r>
              <a:rPr lang="en-AU"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and reflection. Activities to be conducted in class are assigned and explained</a:t>
            </a:r>
          </a:p>
          <a:p>
            <a:pPr marL="265113" lvl="0" indent="-265113" algn="just">
              <a:lnSpc>
                <a:spcPct val="110000"/>
              </a:lnSpc>
              <a:buFont typeface="Arial" panose="020B0604020202020204" pitchFamily="34" charset="0"/>
              <a:buChar char="•"/>
            </a:pPr>
            <a:r>
              <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Replicative lab </a:t>
            </a:r>
            <a:r>
              <a:rPr lang="en-AU"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to learn how to teach UB to </a:t>
            </a:r>
            <a:r>
              <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children</a:t>
            </a:r>
            <a:r>
              <a:rPr lang="en-AU"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 (contributing to the social and emotional dimension of learning) and how to develop and use growth mindset tools and fostering inclusiveness.  Activities to be conducted in class are assigned and explained</a:t>
            </a:r>
          </a:p>
          <a:p>
            <a:pPr marL="265113" lvl="0" indent="-265113" algn="just">
              <a:lnSpc>
                <a:spcPct val="110000"/>
              </a:lnSpc>
              <a:buFont typeface="Arial" panose="020B0604020202020204" pitchFamily="34" charset="0"/>
              <a:buChar char="•"/>
            </a:pPr>
            <a:r>
              <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Evaluative lab </a:t>
            </a:r>
            <a:r>
              <a:rPr lang="en-AU"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to help teachers </a:t>
            </a:r>
            <a:r>
              <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assess</a:t>
            </a:r>
            <a:r>
              <a:rPr lang="en-AU"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rPr>
              <a:t> their progress and sustain and embed practice through programming curricula and activities, choosing and organising resources and thinking about evaluation methods. Activities to be embedded in ongoing practice are provided as well as a support network of other CUBE teachers.</a:t>
            </a:r>
          </a:p>
          <a:p>
            <a:pPr marL="265113" lvl="0" indent="-265113" algn="just">
              <a:lnSpc>
                <a:spcPct val="110000"/>
              </a:lnSpc>
              <a:buFont typeface="Arial" panose="020B0604020202020204" pitchFamily="34" charset="0"/>
              <a:buChar char="•"/>
            </a:pPr>
            <a:endParaRPr lang="en-AU" sz="2200" b="1" dirty="0">
              <a:solidFill>
                <a:srgbClr val="000000"/>
              </a:solidFill>
              <a:effectLst/>
              <a:latin typeface="Titillium Web" panose="00000500000000000000" pitchFamily="2"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37035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a:xfrm>
            <a:off x="422787" y="1335636"/>
            <a:ext cx="11847871" cy="780115"/>
          </a:xfrm>
        </p:spPr>
        <p:txBody>
          <a:bodyPr>
            <a:normAutofit/>
          </a:bodyPr>
          <a:lstStyle/>
          <a:p>
            <a:r>
              <a:rPr lang="en-AU" sz="4700" b="1" dirty="0"/>
              <a:t>CUBE – Outcomes</a:t>
            </a:r>
          </a:p>
        </p:txBody>
      </p:sp>
      <p:sp>
        <p:nvSpPr>
          <p:cNvPr id="3" name="Text Placeholder 2">
            <a:extLst>
              <a:ext uri="{FF2B5EF4-FFF2-40B4-BE49-F238E27FC236}">
                <a16:creationId xmlns:a16="http://schemas.microsoft.com/office/drawing/2014/main" id="{4F17879D-D4FD-ACA6-7FD2-EF9EAFD962A2}"/>
              </a:ext>
            </a:extLst>
          </p:cNvPr>
          <p:cNvSpPr>
            <a:spLocks noGrp="1"/>
          </p:cNvSpPr>
          <p:nvPr>
            <p:ph type="body" idx="1"/>
          </p:nvPr>
        </p:nvSpPr>
        <p:spPr>
          <a:xfrm>
            <a:off x="553065" y="2192814"/>
            <a:ext cx="10515600" cy="3885827"/>
          </a:xfrm>
        </p:spPr>
        <p:txBody>
          <a:bodyPr>
            <a:normAutofit/>
          </a:bodyPr>
          <a:lstStyle/>
          <a:p>
            <a:pPr marL="265113" lvl="0" indent="-265113" algn="just">
              <a:lnSpc>
                <a:spcPct val="110000"/>
              </a:lnSpc>
              <a:buFont typeface="Arial" panose="020B0604020202020204" pitchFamily="34" charset="0"/>
              <a:buChar char="•"/>
            </a:pPr>
            <a:r>
              <a:rPr lang="en-GB" sz="2200" b="1" dirty="0">
                <a:latin typeface="Titillium Web" panose="00000500000000000000" pitchFamily="2" charset="0"/>
                <a:ea typeface="Calibri" panose="020F0502020204030204" pitchFamily="34" charset="0"/>
                <a:cs typeface="Arial" panose="020B0604020202020204" pitchFamily="34" charset="0"/>
              </a:rPr>
              <a:t>Teachers: </a:t>
            </a:r>
            <a:r>
              <a:rPr lang="en-AU" sz="2200" dirty="0">
                <a:latin typeface="Titillium Web" panose="00000500000000000000" pitchFamily="2" charset="0"/>
                <a:ea typeface="Calibri" panose="020F0502020204030204" pitchFamily="34" charset="0"/>
                <a:cs typeface="Arial" panose="020B0604020202020204" pitchFamily="34" charset="0"/>
              </a:rPr>
              <a:t>ability to identify bias, reduced grading bias (measured with anonymous versus non anonymous standardised tests scores), increased teaching effectiveness, increased collaboration between teachers, increased teaching enjoyment, attitudinal change (self efficacy, teaching style, self rated teaching effectiveness, collaboration practices). </a:t>
            </a:r>
            <a:endParaRPr lang="en-GB" sz="2200" dirty="0">
              <a:solidFill>
                <a:srgbClr val="000000"/>
              </a:solidFill>
              <a:effectLst/>
              <a:latin typeface="Titillium Web" panose="00000500000000000000" pitchFamily="2" charset="0"/>
              <a:ea typeface="Calibri" panose="020F0502020204030204" pitchFamily="34" charset="0"/>
              <a:cs typeface="Arial" panose="020B0604020202020204" pitchFamily="34" charset="0"/>
            </a:endParaRPr>
          </a:p>
          <a:p>
            <a:pPr marL="265113" lvl="0" indent="-265113" algn="just">
              <a:lnSpc>
                <a:spcPct val="110000"/>
              </a:lnSpc>
              <a:buFont typeface="Arial" panose="020B0604020202020204" pitchFamily="34" charset="0"/>
              <a:buChar char="•"/>
            </a:pPr>
            <a:endParaRPr lang="en-AU" sz="2200" dirty="0">
              <a:effectLst/>
              <a:latin typeface="Titillium Web" panose="00000500000000000000" pitchFamily="2" charset="0"/>
              <a:ea typeface="Arial" panose="020B0604020202020204" pitchFamily="34" charset="0"/>
              <a:cs typeface="Arial" panose="020B0604020202020204" pitchFamily="34" charset="0"/>
            </a:endParaRPr>
          </a:p>
          <a:p>
            <a:pPr marL="265113" lvl="0" indent="-265113" algn="just">
              <a:lnSpc>
                <a:spcPct val="110000"/>
              </a:lnSpc>
              <a:buFont typeface="Arial" panose="020B0604020202020204" pitchFamily="34" charset="0"/>
              <a:buChar char="•"/>
            </a:pPr>
            <a:r>
              <a:rPr lang="en-AU" sz="2200" b="1" dirty="0">
                <a:latin typeface="Titillium Web" panose="00000500000000000000" pitchFamily="2" charset="0"/>
                <a:cs typeface="Arial" panose="020B0604020202020204" pitchFamily="34" charset="0"/>
              </a:rPr>
              <a:t>Pupils: </a:t>
            </a:r>
            <a:r>
              <a:rPr lang="en-AU" sz="2200" dirty="0">
                <a:latin typeface="Titillium Web" panose="00000500000000000000" pitchFamily="2" charset="0"/>
                <a:cs typeface="Arial" panose="020B0604020202020204" pitchFamily="34" charset="0"/>
              </a:rPr>
              <a:t>ability</a:t>
            </a:r>
            <a:r>
              <a:rPr lang="en-AU" sz="2200" b="1" dirty="0">
                <a:latin typeface="Titillium Web" panose="00000500000000000000" pitchFamily="2" charset="0"/>
                <a:cs typeface="Arial" panose="020B0604020202020204" pitchFamily="34" charset="0"/>
              </a:rPr>
              <a:t> </a:t>
            </a:r>
            <a:r>
              <a:rPr lang="en-AU" sz="2200" dirty="0">
                <a:latin typeface="Titillium Web" panose="00000500000000000000" pitchFamily="2" charset="0"/>
                <a:cs typeface="Arial" panose="020B0604020202020204" pitchFamily="34" charset="0"/>
              </a:rPr>
              <a:t>to identify bias, increased collaboration with other pupils, increased learning enjoyment, attitudinal change (self efficacy, locus of control). Standardized test scores </a:t>
            </a:r>
          </a:p>
        </p:txBody>
      </p:sp>
    </p:spTree>
    <p:extLst>
      <p:ext uri="{BB962C8B-B14F-4D97-AF65-F5344CB8AC3E}">
        <p14:creationId xmlns:p14="http://schemas.microsoft.com/office/powerpoint/2010/main" val="26766939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a:xfrm>
            <a:off x="422787" y="1335636"/>
            <a:ext cx="11847871" cy="780115"/>
          </a:xfrm>
        </p:spPr>
        <p:txBody>
          <a:bodyPr>
            <a:normAutofit/>
          </a:bodyPr>
          <a:lstStyle/>
          <a:p>
            <a:r>
              <a:rPr lang="en-AU" sz="4700" b="1" dirty="0"/>
              <a:t>CUBE – Important Steps</a:t>
            </a:r>
          </a:p>
        </p:txBody>
      </p:sp>
      <p:sp>
        <p:nvSpPr>
          <p:cNvPr id="8" name="Rettangolo 4">
            <a:extLst>
              <a:ext uri="{FF2B5EF4-FFF2-40B4-BE49-F238E27FC236}">
                <a16:creationId xmlns:a16="http://schemas.microsoft.com/office/drawing/2014/main" id="{4123A88E-D86F-3EDD-8D2B-072164160594}"/>
              </a:ext>
            </a:extLst>
          </p:cNvPr>
          <p:cNvSpPr/>
          <p:nvPr/>
        </p:nvSpPr>
        <p:spPr>
          <a:xfrm>
            <a:off x="3242627" y="2009775"/>
            <a:ext cx="5706745" cy="2838450"/>
          </a:xfrm>
          <a:prstGeom prst="rect">
            <a:avLst/>
          </a:prstGeom>
          <a:noFill/>
          <a:ln>
            <a:noFill/>
          </a:ln>
        </p:spPr>
        <p:txBody>
          <a:bodyPr spcFirstLastPara="1" wrap="square" lIns="91425" tIns="91425" rIns="91425" bIns="91425" anchor="ctr"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uppo 35">
            <a:extLst>
              <a:ext uri="{FF2B5EF4-FFF2-40B4-BE49-F238E27FC236}">
                <a16:creationId xmlns:a16="http://schemas.microsoft.com/office/drawing/2014/main" id="{DBD3722E-FE6D-9FCA-43A7-5777C0294360}"/>
              </a:ext>
            </a:extLst>
          </p:cNvPr>
          <p:cNvGrpSpPr/>
          <p:nvPr/>
        </p:nvGrpSpPr>
        <p:grpSpPr>
          <a:xfrm>
            <a:off x="629263" y="1150374"/>
            <a:ext cx="10933471" cy="5289751"/>
            <a:chOff x="2151139" y="2344860"/>
            <a:chExt cx="7041991" cy="2854365"/>
          </a:xfrm>
        </p:grpSpPr>
        <p:grpSp>
          <p:nvGrpSpPr>
            <p:cNvPr id="11" name="Gruppo 1">
              <a:extLst>
                <a:ext uri="{FF2B5EF4-FFF2-40B4-BE49-F238E27FC236}">
                  <a16:creationId xmlns:a16="http://schemas.microsoft.com/office/drawing/2014/main" id="{6DEE7668-07C5-2F68-8AC2-1AF5A0224D06}"/>
                </a:ext>
              </a:extLst>
            </p:cNvPr>
            <p:cNvGrpSpPr/>
            <p:nvPr/>
          </p:nvGrpSpPr>
          <p:grpSpPr>
            <a:xfrm>
              <a:off x="2151139" y="2344860"/>
              <a:ext cx="7041991" cy="2854365"/>
              <a:chOff x="-287772" y="-15915"/>
              <a:chExt cx="7111143" cy="2854365"/>
            </a:xfrm>
          </p:grpSpPr>
          <p:sp>
            <p:nvSpPr>
              <p:cNvPr id="12" name="Rettangolo 2">
                <a:extLst>
                  <a:ext uri="{FF2B5EF4-FFF2-40B4-BE49-F238E27FC236}">
                    <a16:creationId xmlns:a16="http://schemas.microsoft.com/office/drawing/2014/main" id="{CED2CAD8-0788-ED83-3CF4-2F001B7E023A}"/>
                  </a:ext>
                </a:extLst>
              </p:cNvPr>
              <p:cNvSpPr/>
              <p:nvPr/>
            </p:nvSpPr>
            <p:spPr>
              <a:xfrm>
                <a:off x="0" y="0"/>
                <a:ext cx="5876925" cy="283845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uppo 3">
                <a:extLst>
                  <a:ext uri="{FF2B5EF4-FFF2-40B4-BE49-F238E27FC236}">
                    <a16:creationId xmlns:a16="http://schemas.microsoft.com/office/drawing/2014/main" id="{DEDA9157-2F7E-79E4-A6F3-789945524170}"/>
                  </a:ext>
                </a:extLst>
              </p:cNvPr>
              <p:cNvGrpSpPr/>
              <p:nvPr/>
            </p:nvGrpSpPr>
            <p:grpSpPr>
              <a:xfrm>
                <a:off x="-287772" y="-15915"/>
                <a:ext cx="7111143" cy="2854365"/>
                <a:chOff x="-287772" y="-15915"/>
                <a:chExt cx="7111143" cy="2854365"/>
              </a:xfrm>
            </p:grpSpPr>
            <p:sp>
              <p:nvSpPr>
                <p:cNvPr id="14" name="Rettangolo 4">
                  <a:extLst>
                    <a:ext uri="{FF2B5EF4-FFF2-40B4-BE49-F238E27FC236}">
                      <a16:creationId xmlns:a16="http://schemas.microsoft.com/office/drawing/2014/main" id="{27A4449C-AB50-B08E-E44A-3585D7FC5B26}"/>
                    </a:ext>
                  </a:extLst>
                </p:cNvPr>
                <p:cNvSpPr/>
                <p:nvPr/>
              </p:nvSpPr>
              <p:spPr>
                <a:xfrm>
                  <a:off x="0" y="0"/>
                  <a:ext cx="5819775" cy="283845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5" name="Freccia a destra 5">
                  <a:extLst>
                    <a:ext uri="{FF2B5EF4-FFF2-40B4-BE49-F238E27FC236}">
                      <a16:creationId xmlns:a16="http://schemas.microsoft.com/office/drawing/2014/main" id="{47795FCA-1D76-76E0-49AD-677E708C4462}"/>
                    </a:ext>
                  </a:extLst>
                </p:cNvPr>
                <p:cNvSpPr/>
                <p:nvPr/>
              </p:nvSpPr>
              <p:spPr>
                <a:xfrm>
                  <a:off x="-287772" y="-15915"/>
                  <a:ext cx="7111143" cy="2838450"/>
                </a:xfrm>
                <a:prstGeom prst="rightArrow">
                  <a:avLst>
                    <a:gd name="adj1" fmla="val 50000"/>
                    <a:gd name="adj2" fmla="val 50000"/>
                  </a:avLst>
                </a:prstGeom>
                <a:solidFill>
                  <a:srgbClr val="F7D5CB"/>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6" name="Rettangolo con angoli arrotondati 6">
                  <a:extLst>
                    <a:ext uri="{FF2B5EF4-FFF2-40B4-BE49-F238E27FC236}">
                      <a16:creationId xmlns:a16="http://schemas.microsoft.com/office/drawing/2014/main" id="{52362369-F1A8-DFDD-C6B1-F9A158DA3917}"/>
                    </a:ext>
                  </a:extLst>
                </p:cNvPr>
                <p:cNvSpPr/>
                <p:nvPr/>
              </p:nvSpPr>
              <p:spPr>
                <a:xfrm>
                  <a:off x="497" y="851535"/>
                  <a:ext cx="797093" cy="1135380"/>
                </a:xfrm>
                <a:prstGeom prst="roundRect">
                  <a:avLst>
                    <a:gd name="adj" fmla="val 16667"/>
                  </a:avLst>
                </a:prstGeom>
                <a:gradFill>
                  <a:gsLst>
                    <a:gs pos="0">
                      <a:sysClr val="window" lastClr="FFFFFF"/>
                    </a:gs>
                    <a:gs pos="50000">
                      <a:sysClr val="window" lastClr="FFFFFF"/>
                    </a:gs>
                    <a:gs pos="100000">
                      <a:srgbClr val="E1E1E1"/>
                    </a:gs>
                  </a:gsLst>
                  <a:lin ang="5400000" scaled="0"/>
                </a:gradFill>
                <a:ln>
                  <a:noFill/>
                </a:ln>
                <a:effectLst>
                  <a:outerShdw blurRad="57150" dist="19050" dir="5400000" algn="ctr" rotWithShape="0">
                    <a:srgbClr val="000000">
                      <a:alpha val="62352"/>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 name="Rettangolo 7">
                  <a:extLst>
                    <a:ext uri="{FF2B5EF4-FFF2-40B4-BE49-F238E27FC236}">
                      <a16:creationId xmlns:a16="http://schemas.microsoft.com/office/drawing/2014/main" id="{8038E15A-4C14-D3A5-4F23-31FAD7B3E247}"/>
                    </a:ext>
                  </a:extLst>
                </p:cNvPr>
                <p:cNvSpPr/>
                <p:nvPr/>
              </p:nvSpPr>
              <p:spPr>
                <a:xfrm>
                  <a:off x="39408" y="890446"/>
                  <a:ext cx="719271" cy="1057558"/>
                </a:xfrm>
                <a:prstGeom prst="rect">
                  <a:avLst/>
                </a:prstGeom>
                <a:noFill/>
                <a:ln>
                  <a:noFill/>
                </a:ln>
              </p:spPr>
              <p:txBody>
                <a:bodyPr spcFirstLastPara="1" wrap="square" lIns="22850" tIns="22850" rIns="22850" bIns="22850" anchor="ctr" anchorCtr="0">
                  <a:noAutofit/>
                </a:bodyPr>
                <a:lstStyle/>
                <a:p>
                  <a:pPr marL="0" marR="0" lvl="0" indent="0" algn="ctr" defTabSz="914400" eaLnBrk="1" fontAlgn="auto" latinLnBrk="0" hangingPunct="1">
                    <a:lnSpc>
                      <a:spcPct val="89000"/>
                    </a:lnSpc>
                    <a:spcBef>
                      <a:spcPts val="205"/>
                    </a:spcBef>
                    <a:spcAft>
                      <a:spcPts val="80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Development of materials and project delivery website. Trainers recruitment</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8" name="Rettangolo con angoli arrotondati 8">
                  <a:extLst>
                    <a:ext uri="{FF2B5EF4-FFF2-40B4-BE49-F238E27FC236}">
                      <a16:creationId xmlns:a16="http://schemas.microsoft.com/office/drawing/2014/main" id="{14CAB8FA-0BE0-95F1-53B6-DD0E818CCCE5}"/>
                    </a:ext>
                  </a:extLst>
                </p:cNvPr>
                <p:cNvSpPr/>
                <p:nvPr/>
              </p:nvSpPr>
              <p:spPr>
                <a:xfrm>
                  <a:off x="837445" y="851535"/>
                  <a:ext cx="797093" cy="1135380"/>
                </a:xfrm>
                <a:prstGeom prst="roundRect">
                  <a:avLst>
                    <a:gd name="adj" fmla="val 16667"/>
                  </a:avLst>
                </a:prstGeom>
                <a:gradFill>
                  <a:gsLst>
                    <a:gs pos="0">
                      <a:sysClr val="window" lastClr="FFFFFF"/>
                    </a:gs>
                    <a:gs pos="50000">
                      <a:sysClr val="window" lastClr="FFFFFF"/>
                    </a:gs>
                    <a:gs pos="100000">
                      <a:srgbClr val="E1E1E1"/>
                    </a:gs>
                  </a:gsLst>
                  <a:lin ang="5400000" scaled="0"/>
                </a:gradFill>
                <a:ln>
                  <a:noFill/>
                </a:ln>
                <a:effectLst>
                  <a:outerShdw blurRad="57150" dist="19050" dir="5400000" algn="ctr" rotWithShape="0">
                    <a:srgbClr val="000000">
                      <a:alpha val="62352"/>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9" name="Rettangolo 9">
                  <a:extLst>
                    <a:ext uri="{FF2B5EF4-FFF2-40B4-BE49-F238E27FC236}">
                      <a16:creationId xmlns:a16="http://schemas.microsoft.com/office/drawing/2014/main" id="{1E445E68-5CF2-67CC-7A56-353257CEBDB8}"/>
                    </a:ext>
                  </a:extLst>
                </p:cNvPr>
                <p:cNvSpPr/>
                <p:nvPr/>
              </p:nvSpPr>
              <p:spPr>
                <a:xfrm>
                  <a:off x="876356" y="890446"/>
                  <a:ext cx="719271" cy="1057558"/>
                </a:xfrm>
                <a:prstGeom prst="rect">
                  <a:avLst/>
                </a:prstGeom>
                <a:noFill/>
                <a:ln>
                  <a:noFill/>
                </a:ln>
              </p:spPr>
              <p:txBody>
                <a:bodyPr spcFirstLastPara="1" wrap="square" lIns="22850" tIns="22850" rIns="22850" bIns="22850" anchor="ctr" anchorCtr="0">
                  <a:noAutofit/>
                </a:bodyPr>
                <a:lstStyle/>
                <a:p>
                  <a:pPr marL="0" marR="0" lvl="0" indent="0" algn="ctr" defTabSz="914400" eaLnBrk="1" fontAlgn="auto" latinLnBrk="0" hangingPunct="1">
                    <a:lnSpc>
                      <a:spcPct val="89000"/>
                    </a:lnSpc>
                    <a:spcBef>
                      <a:spcPts val="205"/>
                    </a:spcBef>
                    <a:spcAft>
                      <a:spcPts val="800"/>
                    </a:spcAft>
                    <a:buClrTx/>
                    <a:buSzTx/>
                    <a:buFontTx/>
                    <a:buNone/>
                    <a:tabLst/>
                    <a:defRPr/>
                  </a:pPr>
                  <a:r>
                    <a:rPr kumimoji="0" lang="en-GB" sz="100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Assignment</a:t>
                  </a:r>
                  <a:r>
                    <a:rPr kumimoji="0" lang="en-GB" sz="1000" b="1" i="1"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GB" sz="1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of treatment and control groups </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 name="Rettangolo con angoli arrotondati 10">
                  <a:extLst>
                    <a:ext uri="{FF2B5EF4-FFF2-40B4-BE49-F238E27FC236}">
                      <a16:creationId xmlns:a16="http://schemas.microsoft.com/office/drawing/2014/main" id="{A7DADCA3-76BE-758A-B992-9421799E2ECA}"/>
                    </a:ext>
                  </a:extLst>
                </p:cNvPr>
                <p:cNvSpPr/>
                <p:nvPr/>
              </p:nvSpPr>
              <p:spPr>
                <a:xfrm>
                  <a:off x="1674393" y="851535"/>
                  <a:ext cx="797093" cy="1135380"/>
                </a:xfrm>
                <a:prstGeom prst="roundRect">
                  <a:avLst>
                    <a:gd name="adj" fmla="val 16667"/>
                  </a:avLst>
                </a:prstGeom>
                <a:gradFill>
                  <a:gsLst>
                    <a:gs pos="0">
                      <a:sysClr val="window" lastClr="FFFFFF"/>
                    </a:gs>
                    <a:gs pos="50000">
                      <a:sysClr val="window" lastClr="FFFFFF"/>
                    </a:gs>
                    <a:gs pos="100000">
                      <a:srgbClr val="E1E1E1"/>
                    </a:gs>
                  </a:gsLst>
                  <a:lin ang="5400000" scaled="0"/>
                </a:gradFill>
                <a:ln>
                  <a:noFill/>
                </a:ln>
                <a:effectLst>
                  <a:outerShdw blurRad="57150" dist="19050" dir="5400000" algn="ctr" rotWithShape="0">
                    <a:srgbClr val="000000">
                      <a:alpha val="62352"/>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 name="Rettangolo 11">
                  <a:extLst>
                    <a:ext uri="{FF2B5EF4-FFF2-40B4-BE49-F238E27FC236}">
                      <a16:creationId xmlns:a16="http://schemas.microsoft.com/office/drawing/2014/main" id="{E95C5BD9-C0D2-E23E-93FD-763A2C465753}"/>
                    </a:ext>
                  </a:extLst>
                </p:cNvPr>
                <p:cNvSpPr/>
                <p:nvPr/>
              </p:nvSpPr>
              <p:spPr>
                <a:xfrm>
                  <a:off x="1713304" y="890446"/>
                  <a:ext cx="719271" cy="1057558"/>
                </a:xfrm>
                <a:prstGeom prst="rect">
                  <a:avLst/>
                </a:prstGeom>
                <a:noFill/>
                <a:ln>
                  <a:noFill/>
                </a:ln>
              </p:spPr>
              <p:txBody>
                <a:bodyPr spcFirstLastPara="1" wrap="square" lIns="22850" tIns="22850" rIns="22850" bIns="22850" anchor="ctr" anchorCtr="0">
                  <a:noAutofit/>
                </a:bodyPr>
                <a:lstStyle/>
                <a:p>
                  <a:pPr marL="0" marR="0" lvl="0" indent="0" algn="ctr" defTabSz="914400" eaLnBrk="1" fontAlgn="auto" latinLnBrk="0" hangingPunct="1">
                    <a:lnSpc>
                      <a:spcPct val="89000"/>
                    </a:lnSpc>
                    <a:spcBef>
                      <a:spcPts val="205"/>
                    </a:spcBef>
                    <a:spcAft>
                      <a:spcPts val="80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Training of trainers</a:t>
                  </a:r>
                </a:p>
                <a:p>
                  <a:pPr marL="0" marR="0" lvl="0" indent="0" algn="ctr" defTabSz="914400" eaLnBrk="1" fontAlgn="auto" latinLnBrk="0" hangingPunct="1">
                    <a:lnSpc>
                      <a:spcPct val="89000"/>
                    </a:lnSpc>
                    <a:spcBef>
                      <a:spcPts val="205"/>
                    </a:spcBef>
                    <a:spcAft>
                      <a:spcPts val="800"/>
                    </a:spcAft>
                    <a:buClrTx/>
                    <a:buSzTx/>
                    <a:buFontTx/>
                    <a:buNone/>
                    <a:tabLst/>
                    <a:defRPr/>
                  </a:pPr>
                  <a:r>
                    <a:rPr lang="en-GB" sz="1000" dirty="0">
                      <a:latin typeface="Calibri" panose="020F0502020204030204" pitchFamily="34" charset="0"/>
                      <a:ea typeface="Calibri" panose="020F0502020204030204" pitchFamily="34" charset="0"/>
                      <a:cs typeface="Calibri" panose="020F0502020204030204" pitchFamily="34" charset="0"/>
                    </a:rPr>
                    <a:t>Initial questionnaire for all teachers</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2" name="Rettangolo con angoli arrotondati 12">
                  <a:extLst>
                    <a:ext uri="{FF2B5EF4-FFF2-40B4-BE49-F238E27FC236}">
                      <a16:creationId xmlns:a16="http://schemas.microsoft.com/office/drawing/2014/main" id="{175CEA0A-5AED-5E97-9997-01690E301586}"/>
                    </a:ext>
                  </a:extLst>
                </p:cNvPr>
                <p:cNvSpPr/>
                <p:nvPr/>
              </p:nvSpPr>
              <p:spPr>
                <a:xfrm>
                  <a:off x="2511340" y="851535"/>
                  <a:ext cx="797093" cy="1135380"/>
                </a:xfrm>
                <a:prstGeom prst="roundRect">
                  <a:avLst>
                    <a:gd name="adj" fmla="val 16667"/>
                  </a:avLst>
                </a:prstGeom>
                <a:gradFill>
                  <a:gsLst>
                    <a:gs pos="0">
                      <a:sysClr val="window" lastClr="FFFFFF"/>
                    </a:gs>
                    <a:gs pos="50000">
                      <a:sysClr val="window" lastClr="FFFFFF"/>
                    </a:gs>
                    <a:gs pos="100000">
                      <a:srgbClr val="E1E1E1"/>
                    </a:gs>
                  </a:gsLst>
                  <a:lin ang="5400000" scaled="0"/>
                </a:gradFill>
                <a:ln>
                  <a:noFill/>
                </a:ln>
                <a:effectLst>
                  <a:outerShdw blurRad="57150" dist="19050" dir="5400000" algn="ctr" rotWithShape="0">
                    <a:srgbClr val="000000">
                      <a:alpha val="62352"/>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3" name="Rettangolo 13">
                  <a:extLst>
                    <a:ext uri="{FF2B5EF4-FFF2-40B4-BE49-F238E27FC236}">
                      <a16:creationId xmlns:a16="http://schemas.microsoft.com/office/drawing/2014/main" id="{B92043DA-E6D6-B8FB-7F65-02E113101ADF}"/>
                    </a:ext>
                  </a:extLst>
                </p:cNvPr>
                <p:cNvSpPr/>
                <p:nvPr/>
              </p:nvSpPr>
              <p:spPr>
                <a:xfrm>
                  <a:off x="2550251" y="917895"/>
                  <a:ext cx="719271" cy="1057558"/>
                </a:xfrm>
                <a:prstGeom prst="rect">
                  <a:avLst/>
                </a:prstGeom>
                <a:noFill/>
                <a:ln>
                  <a:noFill/>
                </a:ln>
              </p:spPr>
              <p:txBody>
                <a:bodyPr spcFirstLastPara="1" wrap="square" lIns="22850" tIns="22850" rIns="22850" bIns="22850" anchor="ctr" anchorCtr="0">
                  <a:noAutofit/>
                </a:bodyPr>
                <a:lstStyle/>
                <a:p>
                  <a:pPr marL="0" marR="0" lvl="0" indent="0" algn="ctr" defTabSz="914400" eaLnBrk="1" fontAlgn="auto" latinLnBrk="0" hangingPunct="1">
                    <a:lnSpc>
                      <a:spcPct val="89000"/>
                    </a:lnSpc>
                    <a:spcBef>
                      <a:spcPts val="0"/>
                    </a:spcBef>
                    <a:spcAft>
                      <a:spcPts val="800"/>
                    </a:spcAft>
                    <a:buClrTx/>
                    <a:buSzTx/>
                    <a:buFontTx/>
                    <a:buNone/>
                    <a:tabLst/>
                    <a:defRPr/>
                  </a:pPr>
                  <a:r>
                    <a:rPr kumimoji="0" lang="en-GB" sz="1000" b="1" i="1"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Sept-</a:t>
                  </a:r>
                  <a:r>
                    <a:rPr kumimoji="0" lang="en-GB" sz="1000" b="1" i="1" u="none" strike="noStrike" kern="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Oc</a:t>
                  </a:r>
                  <a:r>
                    <a:rPr kumimoji="0" lang="en-GB" sz="1000" b="1" i="1"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2024</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89000"/>
                    </a:lnSpc>
                    <a:spcBef>
                      <a:spcPts val="205"/>
                    </a:spcBef>
                    <a:spcAft>
                      <a:spcPts val="80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Pupils baseline tests in all schools, followed by Generative Lab in treated schools, followed by activities via website</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4" name="Rettangolo con angoli arrotondati 14">
                  <a:extLst>
                    <a:ext uri="{FF2B5EF4-FFF2-40B4-BE49-F238E27FC236}">
                      <a16:creationId xmlns:a16="http://schemas.microsoft.com/office/drawing/2014/main" id="{BA74912A-E22C-4349-3166-B478BDF1626B}"/>
                    </a:ext>
                  </a:extLst>
                </p:cNvPr>
                <p:cNvSpPr/>
                <p:nvPr/>
              </p:nvSpPr>
              <p:spPr>
                <a:xfrm>
                  <a:off x="5022681" y="842565"/>
                  <a:ext cx="797093" cy="1135380"/>
                </a:xfrm>
                <a:prstGeom prst="roundRect">
                  <a:avLst>
                    <a:gd name="adj" fmla="val 16667"/>
                  </a:avLst>
                </a:prstGeom>
                <a:gradFill>
                  <a:gsLst>
                    <a:gs pos="0">
                      <a:sysClr val="window" lastClr="FFFFFF"/>
                    </a:gs>
                    <a:gs pos="50000">
                      <a:sysClr val="window" lastClr="FFFFFF"/>
                    </a:gs>
                    <a:gs pos="100000">
                      <a:srgbClr val="E1E1E1"/>
                    </a:gs>
                  </a:gsLst>
                  <a:lin ang="5400000" scaled="0"/>
                </a:gradFill>
                <a:ln>
                  <a:noFill/>
                </a:ln>
                <a:effectLst>
                  <a:outerShdw blurRad="57150" dist="19050" dir="5400000" algn="ctr" rotWithShape="0">
                    <a:srgbClr val="000000">
                      <a:alpha val="62352"/>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5" name="Rettangolo 15">
                  <a:extLst>
                    <a:ext uri="{FF2B5EF4-FFF2-40B4-BE49-F238E27FC236}">
                      <a16:creationId xmlns:a16="http://schemas.microsoft.com/office/drawing/2014/main" id="{452CDB2F-54D3-79FD-6D3C-2D77F0638E0A}"/>
                    </a:ext>
                  </a:extLst>
                </p:cNvPr>
                <p:cNvSpPr/>
                <p:nvPr/>
              </p:nvSpPr>
              <p:spPr>
                <a:xfrm>
                  <a:off x="5061592" y="881476"/>
                  <a:ext cx="719271" cy="1057558"/>
                </a:xfrm>
                <a:prstGeom prst="rect">
                  <a:avLst/>
                </a:prstGeom>
                <a:noFill/>
                <a:ln>
                  <a:noFill/>
                </a:ln>
              </p:spPr>
              <p:txBody>
                <a:bodyPr spcFirstLastPara="1" wrap="square" lIns="22850" tIns="22850" rIns="22850" bIns="22850" anchor="ctr" anchorCtr="0">
                  <a:noAutofit/>
                </a:bodyPr>
                <a:lstStyle/>
                <a:p>
                  <a:pPr marL="0" marR="0" lvl="0" indent="0" algn="ctr" defTabSz="914400" eaLnBrk="1" fontAlgn="auto" latinLnBrk="0" hangingPunct="1">
                    <a:lnSpc>
                      <a:spcPct val="89000"/>
                    </a:lnSpc>
                    <a:spcBef>
                      <a:spcPts val="0"/>
                    </a:spcBef>
                    <a:spcAft>
                      <a:spcPts val="800"/>
                    </a:spcAft>
                    <a:buClrTx/>
                    <a:buSzTx/>
                    <a:buFontTx/>
                    <a:buNone/>
                    <a:tabLst/>
                    <a:defRPr/>
                  </a:pPr>
                  <a:r>
                    <a:rPr kumimoji="0" lang="en-GB" sz="1000" b="1" i="1"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Jul-Aug 2025</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89000"/>
                    </a:lnSpc>
                    <a:spcBef>
                      <a:spcPts val="205"/>
                    </a:spcBef>
                    <a:spcAft>
                      <a:spcPts val="80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Data analysis</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6" name="Rettangolo con angoli arrotondati 16">
                  <a:extLst>
                    <a:ext uri="{FF2B5EF4-FFF2-40B4-BE49-F238E27FC236}">
                      <a16:creationId xmlns:a16="http://schemas.microsoft.com/office/drawing/2014/main" id="{1C703D32-4C52-C317-E159-BFAA46C2C9B7}"/>
                    </a:ext>
                  </a:extLst>
                </p:cNvPr>
                <p:cNvSpPr/>
                <p:nvPr/>
              </p:nvSpPr>
              <p:spPr>
                <a:xfrm>
                  <a:off x="3363672" y="851535"/>
                  <a:ext cx="797093" cy="1135380"/>
                </a:xfrm>
                <a:prstGeom prst="roundRect">
                  <a:avLst>
                    <a:gd name="adj" fmla="val 16667"/>
                  </a:avLst>
                </a:prstGeom>
                <a:gradFill>
                  <a:gsLst>
                    <a:gs pos="0">
                      <a:sysClr val="window" lastClr="FFFFFF"/>
                    </a:gs>
                    <a:gs pos="50000">
                      <a:sysClr val="window" lastClr="FFFFFF"/>
                    </a:gs>
                    <a:gs pos="100000">
                      <a:srgbClr val="E1E1E1"/>
                    </a:gs>
                  </a:gsLst>
                  <a:lin ang="5400000" scaled="0"/>
                </a:gradFill>
                <a:ln>
                  <a:noFill/>
                </a:ln>
                <a:effectLst>
                  <a:outerShdw blurRad="57150" dist="19050" dir="5400000" algn="ctr" rotWithShape="0">
                    <a:srgbClr val="000000">
                      <a:alpha val="62352"/>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7" name="Rettangolo 17">
                  <a:extLst>
                    <a:ext uri="{FF2B5EF4-FFF2-40B4-BE49-F238E27FC236}">
                      <a16:creationId xmlns:a16="http://schemas.microsoft.com/office/drawing/2014/main" id="{0043D304-A9FA-CEC2-D741-C3CF506FB2C3}"/>
                    </a:ext>
                  </a:extLst>
                </p:cNvPr>
                <p:cNvSpPr/>
                <p:nvPr/>
              </p:nvSpPr>
              <p:spPr>
                <a:xfrm>
                  <a:off x="3402583" y="890446"/>
                  <a:ext cx="719271" cy="1057558"/>
                </a:xfrm>
                <a:prstGeom prst="rect">
                  <a:avLst/>
                </a:prstGeom>
                <a:noFill/>
                <a:ln>
                  <a:noFill/>
                </a:ln>
              </p:spPr>
              <p:txBody>
                <a:bodyPr spcFirstLastPara="1" wrap="square" lIns="22850" tIns="22850" rIns="22850" bIns="22850" anchor="ctr" anchorCtr="0">
                  <a:noAutofit/>
                </a:bodyPr>
                <a:lstStyle/>
                <a:p>
                  <a:pPr marL="0" marR="0" lvl="0" indent="0" algn="ctr" defTabSz="914400" eaLnBrk="1" fontAlgn="auto" latinLnBrk="0" hangingPunct="1">
                    <a:lnSpc>
                      <a:spcPct val="89000"/>
                    </a:lnSpc>
                    <a:spcBef>
                      <a:spcPts val="0"/>
                    </a:spcBef>
                    <a:spcAft>
                      <a:spcPts val="800"/>
                    </a:spcAft>
                    <a:buClrTx/>
                    <a:buSzTx/>
                    <a:buFontTx/>
                    <a:buNone/>
                    <a:tabLst/>
                    <a:defRPr/>
                  </a:pPr>
                  <a:r>
                    <a:rPr kumimoji="0" lang="en-GB" sz="1000" b="1" i="1"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Jan-Feb 2025</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89000"/>
                    </a:lnSpc>
                    <a:spcBef>
                      <a:spcPts val="205"/>
                    </a:spcBef>
                    <a:spcAft>
                      <a:spcPts val="80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Replicative Lab in treated schools followed by school activities through website in treated schools and data collection via website in all schools</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8" name="Rettangolo con angoli arrotondati 18">
                  <a:extLst>
                    <a:ext uri="{FF2B5EF4-FFF2-40B4-BE49-F238E27FC236}">
                      <a16:creationId xmlns:a16="http://schemas.microsoft.com/office/drawing/2014/main" id="{6628CFDC-F07B-7AEC-3AAD-1C01EF4CB587}"/>
                    </a:ext>
                  </a:extLst>
                </p:cNvPr>
                <p:cNvSpPr/>
                <p:nvPr/>
              </p:nvSpPr>
              <p:spPr>
                <a:xfrm>
                  <a:off x="4185260" y="833607"/>
                  <a:ext cx="797093" cy="1135380"/>
                </a:xfrm>
                <a:prstGeom prst="roundRect">
                  <a:avLst>
                    <a:gd name="adj" fmla="val 16667"/>
                  </a:avLst>
                </a:prstGeom>
                <a:gradFill>
                  <a:gsLst>
                    <a:gs pos="0">
                      <a:sysClr val="window" lastClr="FFFFFF"/>
                    </a:gs>
                    <a:gs pos="50000">
                      <a:sysClr val="window" lastClr="FFFFFF"/>
                    </a:gs>
                    <a:gs pos="100000">
                      <a:srgbClr val="E1E1E1"/>
                    </a:gs>
                  </a:gsLst>
                  <a:lin ang="5400000" scaled="0"/>
                </a:gradFill>
                <a:ln>
                  <a:noFill/>
                </a:ln>
                <a:effectLst>
                  <a:outerShdw blurRad="57150" dist="19050" dir="5400000" algn="ctr" rotWithShape="0">
                    <a:srgbClr val="000000">
                      <a:alpha val="62352"/>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it-IT"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A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9" name="Rettangolo 19">
                  <a:extLst>
                    <a:ext uri="{FF2B5EF4-FFF2-40B4-BE49-F238E27FC236}">
                      <a16:creationId xmlns:a16="http://schemas.microsoft.com/office/drawing/2014/main" id="{32110E30-B713-0612-2EAA-DF72752003AE}"/>
                    </a:ext>
                  </a:extLst>
                </p:cNvPr>
                <p:cNvSpPr/>
                <p:nvPr/>
              </p:nvSpPr>
              <p:spPr>
                <a:xfrm>
                  <a:off x="4224171" y="872518"/>
                  <a:ext cx="719271" cy="1057558"/>
                </a:xfrm>
                <a:prstGeom prst="rect">
                  <a:avLst/>
                </a:prstGeom>
                <a:noFill/>
                <a:ln>
                  <a:noFill/>
                </a:ln>
              </p:spPr>
              <p:txBody>
                <a:bodyPr spcFirstLastPara="1" wrap="square" lIns="22850" tIns="22850" rIns="22850" bIns="22850" anchor="ctr" anchorCtr="0">
                  <a:noAutofit/>
                </a:bodyPr>
                <a:lstStyle/>
                <a:p>
                  <a:pPr marL="0" marR="0" lvl="0" indent="0" algn="ctr" defTabSz="914400" eaLnBrk="1" fontAlgn="auto" latinLnBrk="0" hangingPunct="1">
                    <a:lnSpc>
                      <a:spcPct val="89000"/>
                    </a:lnSpc>
                    <a:spcBef>
                      <a:spcPts val="0"/>
                    </a:spcBef>
                    <a:spcAft>
                      <a:spcPts val="800"/>
                    </a:spcAft>
                    <a:buClrTx/>
                    <a:buSzTx/>
                    <a:buFontTx/>
                    <a:buNone/>
                    <a:tabLst/>
                    <a:defRPr/>
                  </a:pPr>
                  <a:r>
                    <a:rPr kumimoji="0" lang="en-GB" sz="1000" b="1" i="1"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May-June2025</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89000"/>
                    </a:lnSpc>
                    <a:spcBef>
                      <a:spcPts val="205"/>
                    </a:spcBef>
                    <a:spcAft>
                      <a:spcPts val="80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Pupils tests in all schools, followed by Evaluation Lab in treated schools, followed by data collection via website in all schools</a:t>
                  </a:r>
                  <a:endParaRPr kumimoji="0" lang="en-AU" sz="1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grpSp>
    </p:spTree>
    <p:extLst>
      <p:ext uri="{BB962C8B-B14F-4D97-AF65-F5344CB8AC3E}">
        <p14:creationId xmlns:p14="http://schemas.microsoft.com/office/powerpoint/2010/main" val="173858885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a:xfrm>
            <a:off x="344129" y="1150638"/>
            <a:ext cx="11847871" cy="780115"/>
          </a:xfrm>
        </p:spPr>
        <p:txBody>
          <a:bodyPr>
            <a:normAutofit/>
          </a:bodyPr>
          <a:lstStyle/>
          <a:p>
            <a:r>
              <a:rPr lang="en-AU" sz="4700" b="1" dirty="0"/>
              <a:t>CUBE – Sample</a:t>
            </a:r>
          </a:p>
        </p:txBody>
      </p:sp>
      <p:sp>
        <p:nvSpPr>
          <p:cNvPr id="3" name="Text Placeholder 2">
            <a:extLst>
              <a:ext uri="{FF2B5EF4-FFF2-40B4-BE49-F238E27FC236}">
                <a16:creationId xmlns:a16="http://schemas.microsoft.com/office/drawing/2014/main" id="{4F17879D-D4FD-ACA6-7FD2-EF9EAFD962A2}"/>
              </a:ext>
            </a:extLst>
          </p:cNvPr>
          <p:cNvSpPr>
            <a:spLocks noGrp="1"/>
          </p:cNvSpPr>
          <p:nvPr>
            <p:ph type="body" idx="1"/>
          </p:nvPr>
        </p:nvSpPr>
        <p:spPr>
          <a:xfrm>
            <a:off x="172064" y="1930753"/>
            <a:ext cx="11847871" cy="4460214"/>
          </a:xfrm>
        </p:spPr>
        <p:txBody>
          <a:bodyPr>
            <a:normAutofit fontScale="85000" lnSpcReduction="10000"/>
          </a:bodyPr>
          <a:lstStyle/>
          <a:p>
            <a:pPr>
              <a:lnSpc>
                <a:spcPct val="120000"/>
              </a:lnSpc>
              <a:spcBef>
                <a:spcPts val="0"/>
              </a:spcBef>
            </a:pPr>
            <a:r>
              <a:rPr lang="en-AU" sz="2400" dirty="0"/>
              <a:t>500 teachers per group – 500 treatment and 500 control in grade 4 schools in 3 different cities (North, Centre and South)</a:t>
            </a:r>
          </a:p>
          <a:p>
            <a:pPr>
              <a:lnSpc>
                <a:spcPct val="120000"/>
              </a:lnSpc>
              <a:spcBef>
                <a:spcPts val="0"/>
              </a:spcBef>
            </a:pPr>
            <a:r>
              <a:rPr lang="en-AU" sz="2400" dirty="0"/>
              <a:t>30 experienced trainers (each to be responsible for one group of approximately 17 teachers)</a:t>
            </a:r>
          </a:p>
          <a:p>
            <a:pPr>
              <a:lnSpc>
                <a:spcPct val="120000"/>
              </a:lnSpc>
              <a:spcBef>
                <a:spcPts val="0"/>
              </a:spcBef>
            </a:pPr>
            <a:r>
              <a:rPr lang="en-AU" sz="2400" dirty="0"/>
              <a:t>1000 pupils </a:t>
            </a:r>
          </a:p>
          <a:p>
            <a:pPr>
              <a:lnSpc>
                <a:spcPct val="120000"/>
              </a:lnSpc>
              <a:spcBef>
                <a:spcPts val="0"/>
              </a:spcBef>
            </a:pPr>
            <a:endParaRPr lang="en-AU" sz="2400" dirty="0"/>
          </a:p>
          <a:p>
            <a:pPr marL="0" indent="0">
              <a:lnSpc>
                <a:spcPct val="120000"/>
              </a:lnSpc>
              <a:spcBef>
                <a:spcPts val="0"/>
              </a:spcBef>
              <a:buNone/>
            </a:pPr>
            <a:r>
              <a:rPr lang="en-AU" sz="2400" dirty="0"/>
              <a:t>Trainers will be trained by Prof. Marina Della </a:t>
            </a:r>
            <a:r>
              <a:rPr lang="en-AU" sz="2400" dirty="0" err="1"/>
              <a:t>Giusta</a:t>
            </a:r>
            <a:r>
              <a:rPr lang="en-AU" sz="2400" dirty="0"/>
              <a:t> in the use of the project website, which they will use to enrol participating schools and teachers, deliver training and monitor teachers implementation of schools activities (the website will prompt teachers with delivery deadlines). </a:t>
            </a:r>
          </a:p>
          <a:p>
            <a:pPr marL="0" indent="0">
              <a:lnSpc>
                <a:spcPct val="120000"/>
              </a:lnSpc>
              <a:spcBef>
                <a:spcPts val="0"/>
              </a:spcBef>
              <a:buNone/>
            </a:pPr>
            <a:endParaRPr lang="en-AU" sz="2400" dirty="0"/>
          </a:p>
          <a:p>
            <a:pPr marL="0" indent="0">
              <a:lnSpc>
                <a:spcPct val="120000"/>
              </a:lnSpc>
              <a:spcBef>
                <a:spcPts val="0"/>
              </a:spcBef>
              <a:buNone/>
            </a:pPr>
            <a:r>
              <a:rPr lang="en-AU" sz="2400" dirty="0"/>
              <a:t>The website will have different levels of secure access and allow both project managers and trainers to oversee the workflow. </a:t>
            </a:r>
          </a:p>
          <a:p>
            <a:pPr marL="0" indent="0">
              <a:lnSpc>
                <a:spcPct val="120000"/>
              </a:lnSpc>
              <a:spcBef>
                <a:spcPts val="0"/>
              </a:spcBef>
              <a:buNone/>
            </a:pPr>
            <a:r>
              <a:rPr lang="en-AU" sz="2400" dirty="0"/>
              <a:t>It will also allow the collection of all data, except for the pupils’ tests which will be delivered on printed paper and collected by trainers twice during the programme and forwarded to UNITO for processing. </a:t>
            </a:r>
          </a:p>
          <a:p>
            <a:pPr>
              <a:lnSpc>
                <a:spcPct val="120000"/>
              </a:lnSpc>
            </a:pPr>
            <a:endParaRPr lang="en-AU" sz="2000" dirty="0"/>
          </a:p>
        </p:txBody>
      </p:sp>
    </p:spTree>
    <p:extLst>
      <p:ext uri="{BB962C8B-B14F-4D97-AF65-F5344CB8AC3E}">
        <p14:creationId xmlns:p14="http://schemas.microsoft.com/office/powerpoint/2010/main" val="19938529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C59-D7F7-D974-34BC-0E1ED8ACA4ED}"/>
              </a:ext>
            </a:extLst>
          </p:cNvPr>
          <p:cNvSpPr>
            <a:spLocks noGrp="1"/>
          </p:cNvSpPr>
          <p:nvPr>
            <p:ph type="title"/>
          </p:nvPr>
        </p:nvSpPr>
        <p:spPr>
          <a:xfrm>
            <a:off x="422787" y="1335636"/>
            <a:ext cx="11847871" cy="780115"/>
          </a:xfrm>
        </p:spPr>
        <p:txBody>
          <a:bodyPr>
            <a:normAutofit/>
          </a:bodyPr>
          <a:lstStyle/>
          <a:p>
            <a:r>
              <a:rPr lang="en-AU" sz="4700" b="1" dirty="0"/>
              <a:t>CUBE – Pilot</a:t>
            </a:r>
          </a:p>
        </p:txBody>
      </p:sp>
      <p:sp>
        <p:nvSpPr>
          <p:cNvPr id="3" name="Text Placeholder 2">
            <a:extLst>
              <a:ext uri="{FF2B5EF4-FFF2-40B4-BE49-F238E27FC236}">
                <a16:creationId xmlns:a16="http://schemas.microsoft.com/office/drawing/2014/main" id="{4F17879D-D4FD-ACA6-7FD2-EF9EAFD962A2}"/>
              </a:ext>
            </a:extLst>
          </p:cNvPr>
          <p:cNvSpPr>
            <a:spLocks noGrp="1"/>
          </p:cNvSpPr>
          <p:nvPr>
            <p:ph type="body" idx="1"/>
          </p:nvPr>
        </p:nvSpPr>
        <p:spPr>
          <a:xfrm>
            <a:off x="172064" y="1930753"/>
            <a:ext cx="11847871" cy="4460214"/>
          </a:xfrm>
        </p:spPr>
        <p:txBody>
          <a:bodyPr>
            <a:normAutofit/>
          </a:bodyPr>
          <a:lstStyle/>
          <a:p>
            <a:pPr>
              <a:lnSpc>
                <a:spcPct val="120000"/>
              </a:lnSpc>
              <a:spcBef>
                <a:spcPts val="0"/>
              </a:spcBef>
            </a:pPr>
            <a:r>
              <a:rPr lang="en-AU" sz="2400" dirty="0"/>
              <a:t>Prof M. Della </a:t>
            </a:r>
            <a:r>
              <a:rPr lang="en-AU" sz="2400" dirty="0" err="1"/>
              <a:t>Giusta</a:t>
            </a:r>
            <a:r>
              <a:rPr lang="en-AU" sz="2400" dirty="0"/>
              <a:t> on a sample of UK primary school teachers in 2016-2017, then 2017-2018 in Italy (with 3 labs) (collaboration with Pearson)</a:t>
            </a:r>
          </a:p>
          <a:p>
            <a:pPr>
              <a:lnSpc>
                <a:spcPct val="120000"/>
              </a:lnSpc>
              <a:spcBef>
                <a:spcPts val="0"/>
              </a:spcBef>
            </a:pPr>
            <a:endParaRPr lang="en-AU" sz="2400" dirty="0"/>
          </a:p>
          <a:p>
            <a:pPr>
              <a:lnSpc>
                <a:spcPct val="120000"/>
              </a:lnSpc>
              <a:spcBef>
                <a:spcPts val="0"/>
              </a:spcBef>
            </a:pPr>
            <a:r>
              <a:rPr lang="en-AU" sz="2400" dirty="0"/>
              <a:t>Based on the pilots, we expect that treated teachers will display increased teaching effectiveness, increased collaboration with other teachers, increased teaching enjoyment, and attitudinal change</a:t>
            </a:r>
          </a:p>
          <a:p>
            <a:pPr>
              <a:lnSpc>
                <a:spcPct val="120000"/>
              </a:lnSpc>
              <a:spcBef>
                <a:spcPts val="0"/>
              </a:spcBef>
            </a:pPr>
            <a:r>
              <a:rPr lang="en-AU" sz="2400" dirty="0"/>
              <a:t>We do not expect students’ outcomes to change significantly in the same year that the intervention takes place. For this reason, we will also link our data to INVALSI tests and we plan to follow students for at least 3 years.</a:t>
            </a:r>
          </a:p>
          <a:p>
            <a:pPr>
              <a:lnSpc>
                <a:spcPct val="120000"/>
              </a:lnSpc>
              <a:spcBef>
                <a:spcPts val="0"/>
              </a:spcBef>
            </a:pPr>
            <a:endParaRPr lang="en-AU" sz="2400" dirty="0"/>
          </a:p>
          <a:p>
            <a:pPr>
              <a:lnSpc>
                <a:spcPct val="120000"/>
              </a:lnSpc>
            </a:pPr>
            <a:endParaRPr lang="en-AU" sz="2000" dirty="0"/>
          </a:p>
        </p:txBody>
      </p:sp>
    </p:spTree>
    <p:extLst>
      <p:ext uri="{BB962C8B-B14F-4D97-AF65-F5344CB8AC3E}">
        <p14:creationId xmlns:p14="http://schemas.microsoft.com/office/powerpoint/2010/main" val="900213796"/>
      </p:ext>
    </p:extLst>
  </p:cSld>
  <p:clrMapOvr>
    <a:masterClrMapping/>
  </p:clrMapOvr>
  <p:transition spd="med"/>
</p:sld>
</file>

<file path=ppt/theme/theme1.xml><?xml version="1.0" encoding="utf-8"?>
<a:theme xmlns:a="http://schemas.openxmlformats.org/drawingml/2006/main"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Helvetica"/>
        <a:ea typeface="Helvetica"/>
        <a:cs typeface="Helvetica"/>
      </a:majorFont>
      <a:minorFont>
        <a:latin typeface="Calibri"/>
        <a:ea typeface="Calibri"/>
        <a:cs typeface="Calibri"/>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Helvetica"/>
        <a:ea typeface="Helvetica"/>
        <a:cs typeface="Helvetica"/>
      </a:majorFont>
      <a:minorFont>
        <a:latin typeface="Calibri"/>
        <a:ea typeface="Calibri"/>
        <a:cs typeface="Calibri"/>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97</TotalTime>
  <Words>1726</Words>
  <Application>Microsoft Office PowerPoint</Application>
  <PresentationFormat>Widescreen</PresentationFormat>
  <Paragraphs>119</Paragraphs>
  <Slides>14</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14</vt:i4>
      </vt:variant>
    </vt:vector>
  </HeadingPairs>
  <TitlesOfParts>
    <vt:vector size="21" baseType="lpstr">
      <vt:lpstr>Arial</vt:lpstr>
      <vt:lpstr>Calibri</vt:lpstr>
      <vt:lpstr>Titillium Web</vt:lpstr>
      <vt:lpstr>Titillium Web Regular</vt:lpstr>
      <vt:lpstr>Titillium Web SemiBold</vt:lpstr>
      <vt:lpstr>Wingdings</vt:lpstr>
      <vt:lpstr>Tema di Office</vt:lpstr>
      <vt:lpstr>Missione 4  Istruzione e Ricerca</vt:lpstr>
      <vt:lpstr>Description of the research project</vt:lpstr>
      <vt:lpstr>Contrasting Unconscious Bias in Education (CUBE)</vt:lpstr>
      <vt:lpstr>Contrasting Unconscious Bias in Education (CUBE)</vt:lpstr>
      <vt:lpstr>CUBE – Training</vt:lpstr>
      <vt:lpstr>CUBE – Outcomes</vt:lpstr>
      <vt:lpstr>CUBE – Important Steps</vt:lpstr>
      <vt:lpstr>CUBE – Sample</vt:lpstr>
      <vt:lpstr>CUBE – Pilot</vt:lpstr>
      <vt:lpstr>Gender gaps in education </vt:lpstr>
      <vt:lpstr>Drivers of boys’ disadvantage</vt:lpstr>
      <vt:lpstr>Our Research Project</vt:lpstr>
      <vt:lpstr>Consequences of boys’ disadvantage in literacy</vt:lpstr>
      <vt:lpstr>Our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Missione 4  Istruzione e Ricerca</dc:title>
  <dc:creator>Silvia Mendolia</dc:creator>
  <cp:lastModifiedBy>PAOLA ROMANO</cp:lastModifiedBy>
  <cp:revision>24</cp:revision>
  <dcterms:modified xsi:type="dcterms:W3CDTF">2023-10-26T08:45:24Z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ad0b24d-6422-44b0-b3de-abb3a9e8c81a_Enabled">
    <vt:lpwstr>true</vt:lpwstr>
  </property>
  <property fmtid="{D5CDD505-2E9C-101B-9397-08002B2CF9AE}" pid="3" name="MSIP_Label_2ad0b24d-6422-44b0-b3de-abb3a9e8c81a_SetDate">
    <vt:lpwstr>2023-10-26T08:45:04Z</vt:lpwstr>
  </property>
  <property fmtid="{D5CDD505-2E9C-101B-9397-08002B2CF9AE}" pid="4" name="MSIP_Label_2ad0b24d-6422-44b0-b3de-abb3a9e8c81a_Method">
    <vt:lpwstr>Standard</vt:lpwstr>
  </property>
  <property fmtid="{D5CDD505-2E9C-101B-9397-08002B2CF9AE}" pid="5" name="MSIP_Label_2ad0b24d-6422-44b0-b3de-abb3a9e8c81a_Name">
    <vt:lpwstr>defa4170-0d19-0005-0004-bc88714345d2</vt:lpwstr>
  </property>
  <property fmtid="{D5CDD505-2E9C-101B-9397-08002B2CF9AE}" pid="6" name="MSIP_Label_2ad0b24d-6422-44b0-b3de-abb3a9e8c81a_SiteId">
    <vt:lpwstr>2fcfe26a-bb62-46b0-b1e3-28f9da0c45fd</vt:lpwstr>
  </property>
  <property fmtid="{D5CDD505-2E9C-101B-9397-08002B2CF9AE}" pid="7" name="MSIP_Label_2ad0b24d-6422-44b0-b3de-abb3a9e8c81a_ActionId">
    <vt:lpwstr>9eaf1241-fcba-4f46-88f5-1279e3d05ec2</vt:lpwstr>
  </property>
  <property fmtid="{D5CDD505-2E9C-101B-9397-08002B2CF9AE}" pid="8" name="MSIP_Label_2ad0b24d-6422-44b0-b3de-abb3a9e8c81a_ContentBits">
    <vt:lpwstr>0</vt:lpwstr>
  </property>
</Properties>
</file>