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1" r:id="rId6"/>
  </p:sldMasterIdLst>
  <p:sldIdLst>
    <p:sldId id="263" r:id="rId7"/>
    <p:sldId id="276" r:id="rId8"/>
    <p:sldId id="277" r:id="rId9"/>
    <p:sldId id="287" r:id="rId10"/>
    <p:sldId id="278" r:id="rId11"/>
    <p:sldId id="289" r:id="rId12"/>
    <p:sldId id="290" r:id="rId13"/>
    <p:sldId id="285" r:id="rId14"/>
    <p:sldId id="282" r:id="rId15"/>
    <p:sldId id="283" r:id="rId16"/>
    <p:sldId id="286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5" autoAdjust="0"/>
    <p:restoredTop sz="96197" autoAdjust="0"/>
  </p:normalViewPr>
  <p:slideViewPr>
    <p:cSldViewPr showGuides="1">
      <p:cViewPr>
        <p:scale>
          <a:sx n="137" d="100"/>
          <a:sy n="137" d="100"/>
        </p:scale>
        <p:origin x="1240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489723-7132-1141-8EAA-1780BE563DFA}" type="doc">
      <dgm:prSet loTypeId="urn:microsoft.com/office/officeart/2005/8/layout/cycle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CC03F6E-9978-D348-8D98-876176ED878A}">
      <dgm:prSet phldrT="[Testo]" custT="1"/>
      <dgm:spPr/>
      <dgm:t>
        <a:bodyPr/>
        <a:lstStyle/>
        <a:p>
          <a:r>
            <a:rPr lang="it-IT" sz="1400" dirty="0"/>
            <a:t>Definizione del progetto Obiettivi e perimetro</a:t>
          </a:r>
        </a:p>
      </dgm:t>
    </dgm:pt>
    <dgm:pt modelId="{B391DD85-056E-FC41-91EC-49088D68EE50}" type="parTrans" cxnId="{75E78BF3-34DC-1645-B70E-8F4327CEEFC7}">
      <dgm:prSet/>
      <dgm:spPr/>
      <dgm:t>
        <a:bodyPr/>
        <a:lstStyle/>
        <a:p>
          <a:endParaRPr lang="it-IT" sz="2400"/>
        </a:p>
      </dgm:t>
    </dgm:pt>
    <dgm:pt modelId="{67469870-4C97-0742-A3F4-DDA460C556C2}" type="sibTrans" cxnId="{75E78BF3-34DC-1645-B70E-8F4327CEEFC7}">
      <dgm:prSet/>
      <dgm:spPr/>
      <dgm:t>
        <a:bodyPr/>
        <a:lstStyle/>
        <a:p>
          <a:endParaRPr lang="it-IT" sz="2400"/>
        </a:p>
      </dgm:t>
    </dgm:pt>
    <dgm:pt modelId="{7FCF0EC5-C94B-DC4B-99DF-7DCF4FA929FB}">
      <dgm:prSet phldrT="[Testo]" custT="1"/>
      <dgm:spPr/>
      <dgm:t>
        <a:bodyPr/>
        <a:lstStyle/>
        <a:p>
          <a:r>
            <a:rPr lang="it-IT" sz="1600" dirty="0"/>
            <a:t>Strategic </a:t>
          </a:r>
          <a:r>
            <a:rPr lang="it-IT" sz="1600" dirty="0" err="1"/>
            <a:t>issues</a:t>
          </a:r>
          <a:r>
            <a:rPr lang="it-IT" sz="1600" dirty="0"/>
            <a:t> e mappatura delle variabili </a:t>
          </a:r>
        </a:p>
      </dgm:t>
    </dgm:pt>
    <dgm:pt modelId="{FFEF4ED3-4C10-B746-99D6-7D0CD9C8B489}" type="parTrans" cxnId="{0CDFF139-C99C-3349-98B6-85BB83DB6B7C}">
      <dgm:prSet/>
      <dgm:spPr/>
      <dgm:t>
        <a:bodyPr/>
        <a:lstStyle/>
        <a:p>
          <a:endParaRPr lang="it-IT" sz="2400"/>
        </a:p>
      </dgm:t>
    </dgm:pt>
    <dgm:pt modelId="{D3741FD3-FA08-FC41-B1F1-40E984EB1AAA}" type="sibTrans" cxnId="{0CDFF139-C99C-3349-98B6-85BB83DB6B7C}">
      <dgm:prSet/>
      <dgm:spPr/>
      <dgm:t>
        <a:bodyPr/>
        <a:lstStyle/>
        <a:p>
          <a:endParaRPr lang="it-IT" sz="2400"/>
        </a:p>
      </dgm:t>
    </dgm:pt>
    <dgm:pt modelId="{94359187-8EC6-1547-9CD2-9270567A1E6A}">
      <dgm:prSet phldrT="[Testo]" custT="1"/>
      <dgm:spPr/>
      <dgm:t>
        <a:bodyPr/>
        <a:lstStyle/>
        <a:p>
          <a:r>
            <a:rPr lang="it-IT" sz="1600" dirty="0"/>
            <a:t>Protocollo privacy</a:t>
          </a:r>
        </a:p>
      </dgm:t>
    </dgm:pt>
    <dgm:pt modelId="{CEA75121-66DD-074A-A94B-100DF66BCEC6}" type="parTrans" cxnId="{DF7441D5-8203-D448-AECE-FEA816BCF5D2}">
      <dgm:prSet/>
      <dgm:spPr/>
      <dgm:t>
        <a:bodyPr/>
        <a:lstStyle/>
        <a:p>
          <a:endParaRPr lang="it-IT" sz="2400"/>
        </a:p>
      </dgm:t>
    </dgm:pt>
    <dgm:pt modelId="{42EC4381-010A-A149-B28A-AF2E26A7F335}" type="sibTrans" cxnId="{DF7441D5-8203-D448-AECE-FEA816BCF5D2}">
      <dgm:prSet/>
      <dgm:spPr/>
      <dgm:t>
        <a:bodyPr/>
        <a:lstStyle/>
        <a:p>
          <a:endParaRPr lang="it-IT" sz="2400"/>
        </a:p>
      </dgm:t>
    </dgm:pt>
    <dgm:pt modelId="{6761418E-35FC-DE4A-A925-BFA396B8E279}">
      <dgm:prSet phldrT="[Testo]" custT="1"/>
      <dgm:spPr/>
      <dgm:t>
        <a:bodyPr/>
        <a:lstStyle/>
        <a:p>
          <a:r>
            <a:rPr lang="it-IT" sz="1600" b="0" i="0" u="none" strike="noStrike" dirty="0" err="1">
              <a:solidFill>
                <a:schemeClr val="bg1"/>
              </a:solidFill>
              <a:effectLst/>
              <a:latin typeface="Helvetica" pitchFamily="2" charset="0"/>
            </a:rPr>
            <a:t>Codebook</a:t>
          </a:r>
          <a:endParaRPr lang="it-IT" sz="1600" dirty="0">
            <a:solidFill>
              <a:schemeClr val="bg1"/>
            </a:solidFill>
          </a:endParaRPr>
        </a:p>
      </dgm:t>
    </dgm:pt>
    <dgm:pt modelId="{7F02E3DE-8516-654F-8A56-8A4B6A30AEA1}" type="parTrans" cxnId="{06E64012-3074-5C44-AF99-71816D3B89C6}">
      <dgm:prSet/>
      <dgm:spPr/>
      <dgm:t>
        <a:bodyPr/>
        <a:lstStyle/>
        <a:p>
          <a:endParaRPr lang="it-IT" sz="2400"/>
        </a:p>
      </dgm:t>
    </dgm:pt>
    <dgm:pt modelId="{EB1BE367-4A63-0C45-8BB3-D240C5D61FF2}" type="sibTrans" cxnId="{06E64012-3074-5C44-AF99-71816D3B89C6}">
      <dgm:prSet/>
      <dgm:spPr/>
      <dgm:t>
        <a:bodyPr/>
        <a:lstStyle/>
        <a:p>
          <a:endParaRPr lang="it-IT" sz="2400"/>
        </a:p>
      </dgm:t>
    </dgm:pt>
    <dgm:pt modelId="{12CD16B3-7B63-DE4F-802B-575D9DC68EFB}">
      <dgm:prSet phldrT="[Testo]" custT="1"/>
      <dgm:spPr/>
      <dgm:t>
        <a:bodyPr/>
        <a:lstStyle/>
        <a:p>
          <a:r>
            <a:rPr lang="it-IT" sz="1600" dirty="0"/>
            <a:t>Dashboard AMELIA</a:t>
          </a:r>
        </a:p>
      </dgm:t>
    </dgm:pt>
    <dgm:pt modelId="{2D7F1DF8-4939-7745-98C8-9EA1DF1FB781}" type="parTrans" cxnId="{5630A9AA-C261-004B-9BA0-4BC6A74559FC}">
      <dgm:prSet/>
      <dgm:spPr/>
      <dgm:t>
        <a:bodyPr/>
        <a:lstStyle/>
        <a:p>
          <a:endParaRPr lang="it-IT" sz="2400"/>
        </a:p>
      </dgm:t>
    </dgm:pt>
    <dgm:pt modelId="{FD69452B-A424-5045-A77A-E9C1F24C09D9}" type="sibTrans" cxnId="{5630A9AA-C261-004B-9BA0-4BC6A74559FC}">
      <dgm:prSet/>
      <dgm:spPr/>
      <dgm:t>
        <a:bodyPr/>
        <a:lstStyle/>
        <a:p>
          <a:endParaRPr lang="it-IT" sz="2400"/>
        </a:p>
      </dgm:t>
    </dgm:pt>
    <dgm:pt modelId="{64BC266B-16A4-DB4E-AC31-90F420F93EC6}" type="pres">
      <dgm:prSet presAssocID="{F3489723-7132-1141-8EAA-1780BE563DFA}" presName="cycle" presStyleCnt="0">
        <dgm:presLayoutVars>
          <dgm:dir/>
          <dgm:resizeHandles val="exact"/>
        </dgm:presLayoutVars>
      </dgm:prSet>
      <dgm:spPr/>
    </dgm:pt>
    <dgm:pt modelId="{2BD1383A-E534-D14F-8ADB-D487C1495149}" type="pres">
      <dgm:prSet presAssocID="{ECC03F6E-9978-D348-8D98-876176ED878A}" presName="node" presStyleLbl="node1" presStyleIdx="0" presStyleCnt="5">
        <dgm:presLayoutVars>
          <dgm:bulletEnabled val="1"/>
        </dgm:presLayoutVars>
      </dgm:prSet>
      <dgm:spPr/>
    </dgm:pt>
    <dgm:pt modelId="{182FB00A-CC6C-7642-8CAB-1E26ED8E4401}" type="pres">
      <dgm:prSet presAssocID="{ECC03F6E-9978-D348-8D98-876176ED878A}" presName="spNode" presStyleCnt="0"/>
      <dgm:spPr/>
    </dgm:pt>
    <dgm:pt modelId="{62B77E32-CAA7-EB42-8E20-D31628F9F400}" type="pres">
      <dgm:prSet presAssocID="{67469870-4C97-0742-A3F4-DDA460C556C2}" presName="sibTrans" presStyleLbl="sibTrans1D1" presStyleIdx="0" presStyleCnt="5"/>
      <dgm:spPr/>
    </dgm:pt>
    <dgm:pt modelId="{14EE558F-514E-5F4F-90E8-C5DF9E3872DD}" type="pres">
      <dgm:prSet presAssocID="{7FCF0EC5-C94B-DC4B-99DF-7DCF4FA929FB}" presName="node" presStyleLbl="node1" presStyleIdx="1" presStyleCnt="5">
        <dgm:presLayoutVars>
          <dgm:bulletEnabled val="1"/>
        </dgm:presLayoutVars>
      </dgm:prSet>
      <dgm:spPr/>
    </dgm:pt>
    <dgm:pt modelId="{54F88DC2-04F4-F148-B29C-EF609A37B564}" type="pres">
      <dgm:prSet presAssocID="{7FCF0EC5-C94B-DC4B-99DF-7DCF4FA929FB}" presName="spNode" presStyleCnt="0"/>
      <dgm:spPr/>
    </dgm:pt>
    <dgm:pt modelId="{F7514A74-BFF8-3445-BB4A-D2FB8061C43A}" type="pres">
      <dgm:prSet presAssocID="{D3741FD3-FA08-FC41-B1F1-40E984EB1AAA}" presName="sibTrans" presStyleLbl="sibTrans1D1" presStyleIdx="1" presStyleCnt="5"/>
      <dgm:spPr/>
    </dgm:pt>
    <dgm:pt modelId="{3B105A06-972A-8E43-9D7B-C980E0462526}" type="pres">
      <dgm:prSet presAssocID="{94359187-8EC6-1547-9CD2-9270567A1E6A}" presName="node" presStyleLbl="node1" presStyleIdx="2" presStyleCnt="5">
        <dgm:presLayoutVars>
          <dgm:bulletEnabled val="1"/>
        </dgm:presLayoutVars>
      </dgm:prSet>
      <dgm:spPr/>
    </dgm:pt>
    <dgm:pt modelId="{B1870907-772C-8D4A-B336-D8FE8DAA7FB4}" type="pres">
      <dgm:prSet presAssocID="{94359187-8EC6-1547-9CD2-9270567A1E6A}" presName="spNode" presStyleCnt="0"/>
      <dgm:spPr/>
    </dgm:pt>
    <dgm:pt modelId="{128289AC-4FA2-264D-ABB9-6E781290953A}" type="pres">
      <dgm:prSet presAssocID="{42EC4381-010A-A149-B28A-AF2E26A7F335}" presName="sibTrans" presStyleLbl="sibTrans1D1" presStyleIdx="2" presStyleCnt="5"/>
      <dgm:spPr/>
    </dgm:pt>
    <dgm:pt modelId="{28ABBDCB-C5F3-3549-A502-882F2B8DB812}" type="pres">
      <dgm:prSet presAssocID="{6761418E-35FC-DE4A-A925-BFA396B8E279}" presName="node" presStyleLbl="node1" presStyleIdx="3" presStyleCnt="5">
        <dgm:presLayoutVars>
          <dgm:bulletEnabled val="1"/>
        </dgm:presLayoutVars>
      </dgm:prSet>
      <dgm:spPr/>
    </dgm:pt>
    <dgm:pt modelId="{1C876709-C3E2-2A45-A587-87C9806E84AB}" type="pres">
      <dgm:prSet presAssocID="{6761418E-35FC-DE4A-A925-BFA396B8E279}" presName="spNode" presStyleCnt="0"/>
      <dgm:spPr/>
    </dgm:pt>
    <dgm:pt modelId="{2B1495A1-3803-874D-BB7D-92D5A9D065C9}" type="pres">
      <dgm:prSet presAssocID="{EB1BE367-4A63-0C45-8BB3-D240C5D61FF2}" presName="sibTrans" presStyleLbl="sibTrans1D1" presStyleIdx="3" presStyleCnt="5"/>
      <dgm:spPr/>
    </dgm:pt>
    <dgm:pt modelId="{1CE2111E-4925-914E-BBD9-54BDBBC805BC}" type="pres">
      <dgm:prSet presAssocID="{12CD16B3-7B63-DE4F-802B-575D9DC68EFB}" presName="node" presStyleLbl="node1" presStyleIdx="4" presStyleCnt="5">
        <dgm:presLayoutVars>
          <dgm:bulletEnabled val="1"/>
        </dgm:presLayoutVars>
      </dgm:prSet>
      <dgm:spPr/>
    </dgm:pt>
    <dgm:pt modelId="{2DE10351-CBB6-0045-A75B-490EABCD5A49}" type="pres">
      <dgm:prSet presAssocID="{12CD16B3-7B63-DE4F-802B-575D9DC68EFB}" presName="spNode" presStyleCnt="0"/>
      <dgm:spPr/>
    </dgm:pt>
    <dgm:pt modelId="{2D1F411C-2EB0-3442-AF6C-9E7ACD2ED2FA}" type="pres">
      <dgm:prSet presAssocID="{FD69452B-A424-5045-A77A-E9C1F24C09D9}" presName="sibTrans" presStyleLbl="sibTrans1D1" presStyleIdx="4" presStyleCnt="5"/>
      <dgm:spPr/>
    </dgm:pt>
  </dgm:ptLst>
  <dgm:cxnLst>
    <dgm:cxn modelId="{E6109A07-D4D2-F440-84AA-A52233661205}" type="presOf" srcId="{ECC03F6E-9978-D348-8D98-876176ED878A}" destId="{2BD1383A-E534-D14F-8ADB-D487C1495149}" srcOrd="0" destOrd="0" presId="urn:microsoft.com/office/officeart/2005/8/layout/cycle6"/>
    <dgm:cxn modelId="{FF02100C-F818-AE43-A36A-12FB5DAD9962}" type="presOf" srcId="{94359187-8EC6-1547-9CD2-9270567A1E6A}" destId="{3B105A06-972A-8E43-9D7B-C980E0462526}" srcOrd="0" destOrd="0" presId="urn:microsoft.com/office/officeart/2005/8/layout/cycle6"/>
    <dgm:cxn modelId="{06E64012-3074-5C44-AF99-71816D3B89C6}" srcId="{F3489723-7132-1141-8EAA-1780BE563DFA}" destId="{6761418E-35FC-DE4A-A925-BFA396B8E279}" srcOrd="3" destOrd="0" parTransId="{7F02E3DE-8516-654F-8A56-8A4B6A30AEA1}" sibTransId="{EB1BE367-4A63-0C45-8BB3-D240C5D61FF2}"/>
    <dgm:cxn modelId="{B2C4AE17-1B30-9C4D-8BED-1918E43158E3}" type="presOf" srcId="{F3489723-7132-1141-8EAA-1780BE563DFA}" destId="{64BC266B-16A4-DB4E-AC31-90F420F93EC6}" srcOrd="0" destOrd="0" presId="urn:microsoft.com/office/officeart/2005/8/layout/cycle6"/>
    <dgm:cxn modelId="{B17A6033-D827-E748-8296-D5423BFCA6C4}" type="presOf" srcId="{67469870-4C97-0742-A3F4-DDA460C556C2}" destId="{62B77E32-CAA7-EB42-8E20-D31628F9F400}" srcOrd="0" destOrd="0" presId="urn:microsoft.com/office/officeart/2005/8/layout/cycle6"/>
    <dgm:cxn modelId="{C7B51938-D91B-A340-B5DD-3A8A720CF48D}" type="presOf" srcId="{7FCF0EC5-C94B-DC4B-99DF-7DCF4FA929FB}" destId="{14EE558F-514E-5F4F-90E8-C5DF9E3872DD}" srcOrd="0" destOrd="0" presId="urn:microsoft.com/office/officeart/2005/8/layout/cycle6"/>
    <dgm:cxn modelId="{0CDFF139-C99C-3349-98B6-85BB83DB6B7C}" srcId="{F3489723-7132-1141-8EAA-1780BE563DFA}" destId="{7FCF0EC5-C94B-DC4B-99DF-7DCF4FA929FB}" srcOrd="1" destOrd="0" parTransId="{FFEF4ED3-4C10-B746-99D6-7D0CD9C8B489}" sibTransId="{D3741FD3-FA08-FC41-B1F1-40E984EB1AAA}"/>
    <dgm:cxn modelId="{B1FE0055-FFEF-5048-8300-F3D161BA49B8}" type="presOf" srcId="{42EC4381-010A-A149-B28A-AF2E26A7F335}" destId="{128289AC-4FA2-264D-ABB9-6E781290953A}" srcOrd="0" destOrd="0" presId="urn:microsoft.com/office/officeart/2005/8/layout/cycle6"/>
    <dgm:cxn modelId="{5B59BB5F-B45B-FB49-82C8-B8A2A3830147}" type="presOf" srcId="{EB1BE367-4A63-0C45-8BB3-D240C5D61FF2}" destId="{2B1495A1-3803-874D-BB7D-92D5A9D065C9}" srcOrd="0" destOrd="0" presId="urn:microsoft.com/office/officeart/2005/8/layout/cycle6"/>
    <dgm:cxn modelId="{46439582-7195-D743-8122-D24FA8EAF65F}" type="presOf" srcId="{D3741FD3-FA08-FC41-B1F1-40E984EB1AAA}" destId="{F7514A74-BFF8-3445-BB4A-D2FB8061C43A}" srcOrd="0" destOrd="0" presId="urn:microsoft.com/office/officeart/2005/8/layout/cycle6"/>
    <dgm:cxn modelId="{5630A9AA-C261-004B-9BA0-4BC6A74559FC}" srcId="{F3489723-7132-1141-8EAA-1780BE563DFA}" destId="{12CD16B3-7B63-DE4F-802B-575D9DC68EFB}" srcOrd="4" destOrd="0" parTransId="{2D7F1DF8-4939-7745-98C8-9EA1DF1FB781}" sibTransId="{FD69452B-A424-5045-A77A-E9C1F24C09D9}"/>
    <dgm:cxn modelId="{EB7685BA-7C48-AD4F-9364-9BCE91CAA813}" type="presOf" srcId="{6761418E-35FC-DE4A-A925-BFA396B8E279}" destId="{28ABBDCB-C5F3-3549-A502-882F2B8DB812}" srcOrd="0" destOrd="0" presId="urn:microsoft.com/office/officeart/2005/8/layout/cycle6"/>
    <dgm:cxn modelId="{DF7441D5-8203-D448-AECE-FEA816BCF5D2}" srcId="{F3489723-7132-1141-8EAA-1780BE563DFA}" destId="{94359187-8EC6-1547-9CD2-9270567A1E6A}" srcOrd="2" destOrd="0" parTransId="{CEA75121-66DD-074A-A94B-100DF66BCEC6}" sibTransId="{42EC4381-010A-A149-B28A-AF2E26A7F335}"/>
    <dgm:cxn modelId="{6760A5D7-5619-AD4F-BB8A-9EF6D6D82AF9}" type="presOf" srcId="{FD69452B-A424-5045-A77A-E9C1F24C09D9}" destId="{2D1F411C-2EB0-3442-AF6C-9E7ACD2ED2FA}" srcOrd="0" destOrd="0" presId="urn:microsoft.com/office/officeart/2005/8/layout/cycle6"/>
    <dgm:cxn modelId="{75E78BF3-34DC-1645-B70E-8F4327CEEFC7}" srcId="{F3489723-7132-1141-8EAA-1780BE563DFA}" destId="{ECC03F6E-9978-D348-8D98-876176ED878A}" srcOrd="0" destOrd="0" parTransId="{B391DD85-056E-FC41-91EC-49088D68EE50}" sibTransId="{67469870-4C97-0742-A3F4-DDA460C556C2}"/>
    <dgm:cxn modelId="{27A75EF5-F20E-1B4E-BA37-EC7C4568E229}" type="presOf" srcId="{12CD16B3-7B63-DE4F-802B-575D9DC68EFB}" destId="{1CE2111E-4925-914E-BBD9-54BDBBC805BC}" srcOrd="0" destOrd="0" presId="urn:microsoft.com/office/officeart/2005/8/layout/cycle6"/>
    <dgm:cxn modelId="{33C0293C-2DEB-0E4A-8852-C4ACE5D6526E}" type="presParOf" srcId="{64BC266B-16A4-DB4E-AC31-90F420F93EC6}" destId="{2BD1383A-E534-D14F-8ADB-D487C1495149}" srcOrd="0" destOrd="0" presId="urn:microsoft.com/office/officeart/2005/8/layout/cycle6"/>
    <dgm:cxn modelId="{3C8CFD7F-1312-B148-9438-555244A25150}" type="presParOf" srcId="{64BC266B-16A4-DB4E-AC31-90F420F93EC6}" destId="{182FB00A-CC6C-7642-8CAB-1E26ED8E4401}" srcOrd="1" destOrd="0" presId="urn:microsoft.com/office/officeart/2005/8/layout/cycle6"/>
    <dgm:cxn modelId="{6B91B03D-58A6-044A-9A84-A1FB04035BF1}" type="presParOf" srcId="{64BC266B-16A4-DB4E-AC31-90F420F93EC6}" destId="{62B77E32-CAA7-EB42-8E20-D31628F9F400}" srcOrd="2" destOrd="0" presId="urn:microsoft.com/office/officeart/2005/8/layout/cycle6"/>
    <dgm:cxn modelId="{8FC05D3A-0741-4A45-AB15-5359E65D7942}" type="presParOf" srcId="{64BC266B-16A4-DB4E-AC31-90F420F93EC6}" destId="{14EE558F-514E-5F4F-90E8-C5DF9E3872DD}" srcOrd="3" destOrd="0" presId="urn:microsoft.com/office/officeart/2005/8/layout/cycle6"/>
    <dgm:cxn modelId="{10D85A70-6B46-7F48-A4F7-8B00A8F1DB6C}" type="presParOf" srcId="{64BC266B-16A4-DB4E-AC31-90F420F93EC6}" destId="{54F88DC2-04F4-F148-B29C-EF609A37B564}" srcOrd="4" destOrd="0" presId="urn:microsoft.com/office/officeart/2005/8/layout/cycle6"/>
    <dgm:cxn modelId="{6C7FC6FE-36DB-9F42-888A-463EA9AD2045}" type="presParOf" srcId="{64BC266B-16A4-DB4E-AC31-90F420F93EC6}" destId="{F7514A74-BFF8-3445-BB4A-D2FB8061C43A}" srcOrd="5" destOrd="0" presId="urn:microsoft.com/office/officeart/2005/8/layout/cycle6"/>
    <dgm:cxn modelId="{7CFC5A73-3925-8348-B8E8-2F0A8818DBCE}" type="presParOf" srcId="{64BC266B-16A4-DB4E-AC31-90F420F93EC6}" destId="{3B105A06-972A-8E43-9D7B-C980E0462526}" srcOrd="6" destOrd="0" presId="urn:microsoft.com/office/officeart/2005/8/layout/cycle6"/>
    <dgm:cxn modelId="{FEB12FB0-BB53-8E43-8297-79A4BA55E8BD}" type="presParOf" srcId="{64BC266B-16A4-DB4E-AC31-90F420F93EC6}" destId="{B1870907-772C-8D4A-B336-D8FE8DAA7FB4}" srcOrd="7" destOrd="0" presId="urn:microsoft.com/office/officeart/2005/8/layout/cycle6"/>
    <dgm:cxn modelId="{879AB7ED-1AE7-494F-AD35-640A068DE066}" type="presParOf" srcId="{64BC266B-16A4-DB4E-AC31-90F420F93EC6}" destId="{128289AC-4FA2-264D-ABB9-6E781290953A}" srcOrd="8" destOrd="0" presId="urn:microsoft.com/office/officeart/2005/8/layout/cycle6"/>
    <dgm:cxn modelId="{07CE90BA-1034-6448-97DF-1D63764D7DB2}" type="presParOf" srcId="{64BC266B-16A4-DB4E-AC31-90F420F93EC6}" destId="{28ABBDCB-C5F3-3549-A502-882F2B8DB812}" srcOrd="9" destOrd="0" presId="urn:microsoft.com/office/officeart/2005/8/layout/cycle6"/>
    <dgm:cxn modelId="{FB68FEAB-7566-A64E-A5DD-3F9BA4FC8547}" type="presParOf" srcId="{64BC266B-16A4-DB4E-AC31-90F420F93EC6}" destId="{1C876709-C3E2-2A45-A587-87C9806E84AB}" srcOrd="10" destOrd="0" presId="urn:microsoft.com/office/officeart/2005/8/layout/cycle6"/>
    <dgm:cxn modelId="{32EFB032-446F-AD47-9E60-4FE59F233D01}" type="presParOf" srcId="{64BC266B-16A4-DB4E-AC31-90F420F93EC6}" destId="{2B1495A1-3803-874D-BB7D-92D5A9D065C9}" srcOrd="11" destOrd="0" presId="urn:microsoft.com/office/officeart/2005/8/layout/cycle6"/>
    <dgm:cxn modelId="{B0F18AA8-E51F-1A46-ADF0-C9DCB7D80F42}" type="presParOf" srcId="{64BC266B-16A4-DB4E-AC31-90F420F93EC6}" destId="{1CE2111E-4925-914E-BBD9-54BDBBC805BC}" srcOrd="12" destOrd="0" presId="urn:microsoft.com/office/officeart/2005/8/layout/cycle6"/>
    <dgm:cxn modelId="{1A6B1A28-A6AA-4940-8581-8A4F70BC1D3D}" type="presParOf" srcId="{64BC266B-16A4-DB4E-AC31-90F420F93EC6}" destId="{2DE10351-CBB6-0045-A75B-490EABCD5A49}" srcOrd="13" destOrd="0" presId="urn:microsoft.com/office/officeart/2005/8/layout/cycle6"/>
    <dgm:cxn modelId="{E1534DA8-DB8D-884E-B8B8-F2158AA6057A}" type="presParOf" srcId="{64BC266B-16A4-DB4E-AC31-90F420F93EC6}" destId="{2D1F411C-2EB0-3442-AF6C-9E7ACD2ED2FA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D1383A-E534-D14F-8ADB-D487C1495149}">
      <dsp:nvSpPr>
        <dsp:cNvPr id="0" name=""/>
        <dsp:cNvSpPr/>
      </dsp:nvSpPr>
      <dsp:spPr>
        <a:xfrm>
          <a:off x="3152772" y="776"/>
          <a:ext cx="1399559" cy="909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Definizione del progetto Obiettivi e perimetro</a:t>
          </a:r>
        </a:p>
      </dsp:txBody>
      <dsp:txXfrm>
        <a:off x="3197181" y="45185"/>
        <a:ext cx="1310741" cy="820895"/>
      </dsp:txXfrm>
    </dsp:sp>
    <dsp:sp modelId="{62B77E32-CAA7-EB42-8E20-D31628F9F400}">
      <dsp:nvSpPr>
        <dsp:cNvPr id="0" name=""/>
        <dsp:cNvSpPr/>
      </dsp:nvSpPr>
      <dsp:spPr>
        <a:xfrm>
          <a:off x="2032606" y="455633"/>
          <a:ext cx="3639891" cy="3639891"/>
        </a:xfrm>
        <a:custGeom>
          <a:avLst/>
          <a:gdLst/>
          <a:ahLst/>
          <a:cxnLst/>
          <a:rect l="0" t="0" r="0" b="0"/>
          <a:pathLst>
            <a:path>
              <a:moveTo>
                <a:pt x="2529370" y="143962"/>
              </a:moveTo>
              <a:arcTo wR="1819945" hR="1819945" stAng="17576544" swAng="19647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E558F-514E-5F4F-90E8-C5DF9E3872DD}">
      <dsp:nvSpPr>
        <dsp:cNvPr id="0" name=""/>
        <dsp:cNvSpPr/>
      </dsp:nvSpPr>
      <dsp:spPr>
        <a:xfrm>
          <a:off x="4883643" y="1258327"/>
          <a:ext cx="1399559" cy="909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Strategic </a:t>
          </a:r>
          <a:r>
            <a:rPr lang="it-IT" sz="1600" kern="1200" dirty="0" err="1"/>
            <a:t>issues</a:t>
          </a:r>
          <a:r>
            <a:rPr lang="it-IT" sz="1600" kern="1200" dirty="0"/>
            <a:t> e mappatura delle variabili </a:t>
          </a:r>
        </a:p>
      </dsp:txBody>
      <dsp:txXfrm>
        <a:off x="4928052" y="1302736"/>
        <a:ext cx="1310741" cy="820895"/>
      </dsp:txXfrm>
    </dsp:sp>
    <dsp:sp modelId="{F7514A74-BFF8-3445-BB4A-D2FB8061C43A}">
      <dsp:nvSpPr>
        <dsp:cNvPr id="0" name=""/>
        <dsp:cNvSpPr/>
      </dsp:nvSpPr>
      <dsp:spPr>
        <a:xfrm>
          <a:off x="2032606" y="455633"/>
          <a:ext cx="3639891" cy="3639891"/>
        </a:xfrm>
        <a:custGeom>
          <a:avLst/>
          <a:gdLst/>
          <a:ahLst/>
          <a:cxnLst/>
          <a:rect l="0" t="0" r="0" b="0"/>
          <a:pathLst>
            <a:path>
              <a:moveTo>
                <a:pt x="3637363" y="1724054"/>
              </a:moveTo>
              <a:arcTo wR="1819945" hR="1819945" stAng="21418784" swAng="219874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05A06-972A-8E43-9D7B-C980E0462526}">
      <dsp:nvSpPr>
        <dsp:cNvPr id="0" name=""/>
        <dsp:cNvSpPr/>
      </dsp:nvSpPr>
      <dsp:spPr>
        <a:xfrm>
          <a:off x="4222509" y="3293088"/>
          <a:ext cx="1399559" cy="909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Protocollo privacy</a:t>
          </a:r>
        </a:p>
      </dsp:txBody>
      <dsp:txXfrm>
        <a:off x="4266918" y="3337497"/>
        <a:ext cx="1310741" cy="820895"/>
      </dsp:txXfrm>
    </dsp:sp>
    <dsp:sp modelId="{128289AC-4FA2-264D-ABB9-6E781290953A}">
      <dsp:nvSpPr>
        <dsp:cNvPr id="0" name=""/>
        <dsp:cNvSpPr/>
      </dsp:nvSpPr>
      <dsp:spPr>
        <a:xfrm>
          <a:off x="2032606" y="455633"/>
          <a:ext cx="3639891" cy="3639891"/>
        </a:xfrm>
        <a:custGeom>
          <a:avLst/>
          <a:gdLst/>
          <a:ahLst/>
          <a:cxnLst/>
          <a:rect l="0" t="0" r="0" b="0"/>
          <a:pathLst>
            <a:path>
              <a:moveTo>
                <a:pt x="2182655" y="3603381"/>
              </a:moveTo>
              <a:arcTo wR="1819945" hR="1819945" stAng="4710249" swAng="137950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BBDCB-C5F3-3549-A502-882F2B8DB812}">
      <dsp:nvSpPr>
        <dsp:cNvPr id="0" name=""/>
        <dsp:cNvSpPr/>
      </dsp:nvSpPr>
      <dsp:spPr>
        <a:xfrm>
          <a:off x="2083034" y="3293088"/>
          <a:ext cx="1399559" cy="909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0" i="0" u="none" strike="noStrike" kern="1200" dirty="0" err="1">
              <a:solidFill>
                <a:schemeClr val="bg1"/>
              </a:solidFill>
              <a:effectLst/>
              <a:latin typeface="Helvetica" pitchFamily="2" charset="0"/>
            </a:rPr>
            <a:t>Codebook</a:t>
          </a:r>
          <a:endParaRPr lang="it-IT" sz="1600" kern="1200" dirty="0">
            <a:solidFill>
              <a:schemeClr val="bg1"/>
            </a:solidFill>
          </a:endParaRPr>
        </a:p>
      </dsp:txBody>
      <dsp:txXfrm>
        <a:off x="2127443" y="3337497"/>
        <a:ext cx="1310741" cy="820895"/>
      </dsp:txXfrm>
    </dsp:sp>
    <dsp:sp modelId="{2B1495A1-3803-874D-BB7D-92D5A9D065C9}">
      <dsp:nvSpPr>
        <dsp:cNvPr id="0" name=""/>
        <dsp:cNvSpPr/>
      </dsp:nvSpPr>
      <dsp:spPr>
        <a:xfrm>
          <a:off x="2032606" y="455633"/>
          <a:ext cx="3639891" cy="3639891"/>
        </a:xfrm>
        <a:custGeom>
          <a:avLst/>
          <a:gdLst/>
          <a:ahLst/>
          <a:cxnLst/>
          <a:rect l="0" t="0" r="0" b="0"/>
          <a:pathLst>
            <a:path>
              <a:moveTo>
                <a:pt x="304523" y="2827763"/>
              </a:moveTo>
              <a:arcTo wR="1819945" hR="1819945" stAng="8782467" swAng="219874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2111E-4925-914E-BBD9-54BDBBC805BC}">
      <dsp:nvSpPr>
        <dsp:cNvPr id="0" name=""/>
        <dsp:cNvSpPr/>
      </dsp:nvSpPr>
      <dsp:spPr>
        <a:xfrm>
          <a:off x="1421900" y="1258327"/>
          <a:ext cx="1399559" cy="909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Dashboard AMELIA</a:t>
          </a:r>
        </a:p>
      </dsp:txBody>
      <dsp:txXfrm>
        <a:off x="1466309" y="1302736"/>
        <a:ext cx="1310741" cy="820895"/>
      </dsp:txXfrm>
    </dsp:sp>
    <dsp:sp modelId="{2D1F411C-2EB0-3442-AF6C-9E7ACD2ED2FA}">
      <dsp:nvSpPr>
        <dsp:cNvPr id="0" name=""/>
        <dsp:cNvSpPr/>
      </dsp:nvSpPr>
      <dsp:spPr>
        <a:xfrm>
          <a:off x="2032606" y="455633"/>
          <a:ext cx="3639891" cy="3639891"/>
        </a:xfrm>
        <a:custGeom>
          <a:avLst/>
          <a:gdLst/>
          <a:ahLst/>
          <a:cxnLst/>
          <a:rect l="0" t="0" r="0" b="0"/>
          <a:pathLst>
            <a:path>
              <a:moveTo>
                <a:pt x="316711" y="794037"/>
              </a:moveTo>
              <a:arcTo wR="1819945" hR="1819945" stAng="12858736" swAng="19647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0" y="1956998"/>
            <a:ext cx="3098773" cy="219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48" y="5733476"/>
            <a:ext cx="1526568" cy="107967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89" y="600016"/>
            <a:ext cx="2574022" cy="18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500" dirty="0"/>
              <a:t>PNRR Spoke 3: Households’ Sustainability</a:t>
            </a:r>
          </a:p>
          <a:p>
            <a:r>
              <a:rPr lang="en-US" sz="3500" dirty="0"/>
              <a:t>- WP2 Human Capital -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>
          <a:xfrm>
            <a:off x="3563938" y="5589240"/>
            <a:ext cx="5329237" cy="1080120"/>
          </a:xfrm>
        </p:spPr>
        <p:txBody>
          <a:bodyPr/>
          <a:lstStyle/>
          <a:p>
            <a:r>
              <a:rPr lang="en-US" dirty="0"/>
              <a:t>GRINS Project -  Spoke 3: Households’ Sustainability. </a:t>
            </a:r>
            <a:r>
              <a:rPr lang="en-US" dirty="0" err="1"/>
              <a:t>Università</a:t>
            </a:r>
            <a:r>
              <a:rPr lang="en-US" dirty="0"/>
              <a:t> di Napoli Federico II</a:t>
            </a:r>
          </a:p>
          <a:p>
            <a:r>
              <a:rPr lang="en-US" dirty="0"/>
              <a:t>26-27 </a:t>
            </a:r>
            <a:r>
              <a:rPr lang="en-US" dirty="0" err="1"/>
              <a:t>Ottobre</a:t>
            </a:r>
            <a:r>
              <a:rPr lang="en-US" dirty="0"/>
              <a:t> 2023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2. Dashboard/2 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124744"/>
            <a:ext cx="8424862" cy="4824535"/>
          </a:xfrm>
        </p:spPr>
        <p:txBody>
          <a:bodyPr>
            <a:noAutofit/>
          </a:bodyPr>
          <a:lstStyle/>
          <a:p>
            <a:r>
              <a:rPr lang="it-IT" dirty="0">
                <a:latin typeface="+mj-lt"/>
              </a:rPr>
              <a:t>6. Carriere e abbandoni degli studenti / Tassi di successo</a:t>
            </a:r>
          </a:p>
          <a:p>
            <a:pPr marL="1200150" lvl="1" indent="-457200"/>
            <a:r>
              <a:rPr lang="it-IT" sz="1800" dirty="0">
                <a:latin typeface="+mj-lt"/>
              </a:rPr>
              <a:t>tassi di laurea, tassi di laurea nei tempi/fuori corso, ragioni dell'abbandono degli studenti.</a:t>
            </a:r>
          </a:p>
          <a:p>
            <a:pPr marL="1200150" lvl="1" indent="-457200"/>
            <a:r>
              <a:rPr lang="it-IT" sz="1800" dirty="0">
                <a:latin typeface="+mj-lt"/>
              </a:rPr>
              <a:t>determinanti: caratteristiche personali (genere, background familiare, ISEE, scuola di origine, voti alle superiori, provenienza geografica), caratteristiche del corso di studio (es. frequenze obbligatorie, modalità ibrida,…), legame tra test preselettivi e carriera universitaria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it-IT" dirty="0">
                <a:latin typeface="+mj-lt"/>
              </a:rPr>
              <a:t>Occupazione/ accesso al mondo del lavoro</a:t>
            </a:r>
            <a:endParaRPr lang="it-IT" dirty="0">
              <a:highlight>
                <a:srgbClr val="FFFF00"/>
              </a:highlight>
              <a:latin typeface="+mj-lt"/>
            </a:endParaRPr>
          </a:p>
          <a:p>
            <a:pPr marL="1200150" lvl="1" indent="-457200"/>
            <a:r>
              <a:rPr lang="it-IT" sz="1800" dirty="0">
                <a:latin typeface="+mj-lt"/>
              </a:rPr>
              <a:t>Tassi di inserimento nel mondo del lavoro a 1,3 5 anni, salari</a:t>
            </a:r>
          </a:p>
          <a:p>
            <a:pPr marL="1200150" lvl="1" indent="-457200"/>
            <a:r>
              <a:rPr lang="it-IT" sz="1800" dirty="0">
                <a:latin typeface="+mj-lt"/>
              </a:rPr>
              <a:t>Determinanti: corso di studi scelto, caratteristiche personali (genere, background professionale dei genitori,  ISEE, scuola di origine, voti alle superiori, esperienza lavorativa, provenienza geografica), posizionamento atenei nei ranking nazionali/internazionali, carriera (voto di laurea, voti test di ingresso, presenta di SDGs-</a:t>
            </a:r>
            <a:r>
              <a:rPr lang="it-IT" sz="1800" dirty="0" err="1">
                <a:latin typeface="+mj-lt"/>
              </a:rPr>
              <a:t>related</a:t>
            </a:r>
            <a:r>
              <a:rPr lang="it-IT" sz="1800" dirty="0">
                <a:latin typeface="+mj-lt"/>
              </a:rPr>
              <a:t> CFU, </a:t>
            </a:r>
            <a:r>
              <a:rPr lang="it-IT" sz="1800" dirty="0" err="1">
                <a:latin typeface="+mj-lt"/>
              </a:rPr>
              <a:t>erasmus</a:t>
            </a:r>
            <a:r>
              <a:rPr lang="it-IT" sz="1800" dirty="0">
                <a:latin typeface="+mj-lt"/>
              </a:rPr>
              <a:t>, tirocinio, stage)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it-IT" dirty="0">
                <a:latin typeface="+mj-lt"/>
              </a:rPr>
              <a:t>Impatto sulle carriere e sull’occupabilità delle misure contro le disuguaglianze</a:t>
            </a:r>
            <a:endParaRPr lang="it-IT" dirty="0">
              <a:highlight>
                <a:srgbClr val="FFFF00"/>
              </a:highlight>
              <a:latin typeface="+mj-lt"/>
            </a:endParaRPr>
          </a:p>
          <a:p>
            <a:pPr marL="1200150" lvl="1" indent="-457200"/>
            <a:r>
              <a:rPr lang="it-IT" sz="1800" dirty="0">
                <a:latin typeface="+mj-lt"/>
              </a:rPr>
              <a:t>tasse, borse di studio</a:t>
            </a:r>
            <a:endParaRPr lang="en-US" sz="1800" dirty="0">
              <a:latin typeface="+mj-lt"/>
            </a:endParaRPr>
          </a:p>
          <a:p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1596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294AA7D8-CD5D-4883-BE9A-ADFD9FC1F5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3. Privacy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B62352-6471-496F-9BCB-6ABF9A2EE5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 err="1"/>
              <a:t>Predisposizione</a:t>
            </a:r>
            <a:r>
              <a:rPr lang="en-US" sz="2400" dirty="0"/>
              <a:t> </a:t>
            </a:r>
            <a:r>
              <a:rPr lang="en-US" sz="2400" dirty="0" err="1"/>
              <a:t>dei</a:t>
            </a:r>
            <a:r>
              <a:rPr lang="en-US" sz="2400" dirty="0"/>
              <a:t> </a:t>
            </a:r>
            <a:r>
              <a:rPr lang="en-US" sz="2400" dirty="0" err="1"/>
              <a:t>seguenti</a:t>
            </a:r>
            <a:r>
              <a:rPr lang="en-US" sz="2400" dirty="0"/>
              <a:t> </a:t>
            </a:r>
            <a:r>
              <a:rPr lang="en-US" sz="2400" dirty="0" err="1"/>
              <a:t>documenti</a:t>
            </a:r>
            <a:r>
              <a:rPr lang="en-US" sz="2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Modello</a:t>
            </a:r>
            <a:r>
              <a:rPr lang="en-US" sz="2400" dirty="0"/>
              <a:t> di Redazione del </a:t>
            </a:r>
            <a:r>
              <a:rPr lang="en-US" sz="2400" dirty="0" err="1"/>
              <a:t>progetto</a:t>
            </a:r>
            <a:r>
              <a:rPr lang="en-US" sz="2400" dirty="0"/>
              <a:t> di ricerca (</a:t>
            </a:r>
            <a:r>
              <a:rPr lang="en-US" sz="2400" dirty="0" err="1"/>
              <a:t>bozza</a:t>
            </a:r>
            <a:r>
              <a:rPr lang="en-US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Dichiarazione</a:t>
            </a:r>
            <a:r>
              <a:rPr lang="en-US" sz="2400" dirty="0"/>
              <a:t> di </a:t>
            </a:r>
            <a:r>
              <a:rPr lang="en-US" sz="2400" dirty="0" err="1"/>
              <a:t>impegno</a:t>
            </a:r>
            <a:r>
              <a:rPr lang="en-US" sz="2400" dirty="0"/>
              <a:t> (</a:t>
            </a:r>
            <a:r>
              <a:rPr lang="en-US" sz="2400" dirty="0" err="1"/>
              <a:t>bozza</a:t>
            </a:r>
            <a:r>
              <a:rPr lang="en-US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Informativa</a:t>
            </a:r>
            <a:r>
              <a:rPr lang="en-US" sz="2400" dirty="0"/>
              <a:t> privacy (</a:t>
            </a:r>
            <a:r>
              <a:rPr lang="en-US" sz="2400" dirty="0" err="1"/>
              <a:t>bozza</a:t>
            </a:r>
            <a:r>
              <a:rPr lang="en-US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92123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err="1"/>
              <a:t>Outline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4320381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it-IT" dirty="0"/>
              <a:t>Il progetto e il team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Timeline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Attività svolte 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Output </a:t>
            </a:r>
            <a:r>
              <a:rPr lang="it-IT" dirty="0" err="1"/>
              <a:t>premilinari</a:t>
            </a:r>
            <a:r>
              <a:rPr lang="it-IT" dirty="0"/>
              <a:t>: </a:t>
            </a:r>
            <a:r>
              <a:rPr lang="it-IT" dirty="0" err="1"/>
              <a:t>Codebook</a:t>
            </a:r>
            <a:r>
              <a:rPr lang="it-IT" dirty="0"/>
              <a:t>, dashboard, modelli privacy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504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55B10581-68CA-4705-960E-1CE1C82973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Il </a:t>
            </a:r>
            <a:r>
              <a:rPr lang="en-US" dirty="0" err="1"/>
              <a:t>progetto</a:t>
            </a:r>
            <a:r>
              <a:rPr lang="en-US" dirty="0"/>
              <a:t> e </a:t>
            </a:r>
            <a:r>
              <a:rPr lang="en-US" dirty="0" err="1"/>
              <a:t>il</a:t>
            </a:r>
            <a:r>
              <a:rPr lang="en-US" dirty="0"/>
              <a:t> team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AE9F288D-AD45-4A07-B0D6-1F42C420A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08504"/>
              </p:ext>
            </p:extLst>
          </p:nvPr>
        </p:nvGraphicFramePr>
        <p:xfrm>
          <a:off x="395288" y="1124744"/>
          <a:ext cx="8137152" cy="486902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89358">
                  <a:extLst>
                    <a:ext uri="{9D8B030D-6E8A-4147-A177-3AD203B41FA5}">
                      <a16:colId xmlns:a16="http://schemas.microsoft.com/office/drawing/2014/main" val="1494620149"/>
                    </a:ext>
                  </a:extLst>
                </a:gridCol>
                <a:gridCol w="5747794">
                  <a:extLst>
                    <a:ext uri="{9D8B030D-6E8A-4147-A177-3AD203B41FA5}">
                      <a16:colId xmlns:a16="http://schemas.microsoft.com/office/drawing/2014/main" val="2365436715"/>
                    </a:ext>
                  </a:extLst>
                </a:gridCol>
              </a:tblGrid>
              <a:tr h="2525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>
                          <a:effectLst/>
                        </a:rPr>
                        <a:t>Nome del progetto</a:t>
                      </a:r>
                      <a:endParaRPr lang="it-IT" sz="1100" kern="1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>
                          <a:effectLst/>
                        </a:rPr>
                        <a:t>Database on university students</a:t>
                      </a:r>
                      <a:endParaRPr lang="it-IT" sz="1100" kern="1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220278907"/>
                  </a:ext>
                </a:extLst>
              </a:tr>
              <a:tr h="2525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>
                          <a:effectLst/>
                        </a:rPr>
                        <a:t>PI</a:t>
                      </a:r>
                      <a:endParaRPr lang="it-IT" sz="1100" kern="1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 dirty="0">
                          <a:effectLst/>
                        </a:rPr>
                        <a:t>Università di Bologna Dipartimento di Scienze Aziendali - Angelo Paletta; </a:t>
                      </a:r>
                      <a:r>
                        <a:rPr lang="it-IT" sz="1100" kern="1200" noProof="0" dirty="0" err="1">
                          <a:effectLst/>
                        </a:rPr>
                        <a:t>Magalì</a:t>
                      </a:r>
                      <a:r>
                        <a:rPr lang="it-IT" sz="1100" kern="1200" noProof="0" dirty="0">
                          <a:effectLst/>
                        </a:rPr>
                        <a:t> </a:t>
                      </a:r>
                      <a:r>
                        <a:rPr lang="it-IT" sz="1100" kern="1200" noProof="0" dirty="0" err="1">
                          <a:effectLst/>
                        </a:rPr>
                        <a:t>Fia</a:t>
                      </a:r>
                      <a:r>
                        <a:rPr lang="it-IT" sz="1100" kern="1200" noProof="0" dirty="0">
                          <a:effectLst/>
                        </a:rPr>
                        <a:t>; Gabriele </a:t>
                      </a:r>
                      <a:r>
                        <a:rPr lang="it-IT" sz="1100" kern="1200" noProof="0" dirty="0" err="1">
                          <a:effectLst/>
                        </a:rPr>
                        <a:t>Morandin</a:t>
                      </a:r>
                      <a:r>
                        <a:rPr lang="it-IT" sz="1100" kern="1200" noProof="0" dirty="0">
                          <a:effectLst/>
                        </a:rPr>
                        <a:t>; </a:t>
                      </a:r>
                      <a:r>
                        <a:rPr lang="it-IT" sz="1100" kern="1200" noProof="0" dirty="0" err="1">
                          <a:effectLst/>
                        </a:rPr>
                        <a:t>Kot</a:t>
                      </a:r>
                      <a:r>
                        <a:rPr lang="it-IT" sz="1100" kern="1200" noProof="0" dirty="0">
                          <a:effectLst/>
                        </a:rPr>
                        <a:t> David </a:t>
                      </a:r>
                      <a:r>
                        <a:rPr lang="it-IT" sz="1100" kern="1200" noProof="0" dirty="0" err="1">
                          <a:effectLst/>
                        </a:rPr>
                        <a:t>Adhal</a:t>
                      </a:r>
                      <a:r>
                        <a:rPr lang="it-IT" sz="1100" kern="1200" noProof="0" dirty="0">
                          <a:effectLst/>
                        </a:rPr>
                        <a:t> </a:t>
                      </a:r>
                      <a:r>
                        <a:rPr lang="it-IT" sz="1100" kern="1200" noProof="0" dirty="0" err="1">
                          <a:effectLst/>
                        </a:rPr>
                        <a:t>Nguar</a:t>
                      </a:r>
                      <a:r>
                        <a:rPr lang="it-IT" sz="1100" kern="1200" noProof="0" dirty="0">
                          <a:effectLst/>
                        </a:rPr>
                        <a:t>; </a:t>
                      </a:r>
                      <a:r>
                        <a:rPr lang="it-IT" sz="1100" kern="1200" noProof="0" dirty="0" err="1">
                          <a:effectLst/>
                        </a:rPr>
                        <a:t>Abreham</a:t>
                      </a:r>
                      <a:r>
                        <a:rPr lang="it-IT" sz="1100" kern="1200" noProof="0" dirty="0">
                          <a:effectLst/>
                        </a:rPr>
                        <a:t> </a:t>
                      </a:r>
                      <a:r>
                        <a:rPr lang="it-IT" sz="1100" kern="1200" noProof="0" dirty="0" err="1">
                          <a:effectLst/>
                        </a:rPr>
                        <a:t>Mengistu</a:t>
                      </a:r>
                      <a:endParaRPr lang="it-IT" sz="1100" kern="1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83891358"/>
                  </a:ext>
                </a:extLst>
              </a:tr>
              <a:tr h="14976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>
                          <a:effectLst/>
                        </a:rPr>
                        <a:t>Partecipanti</a:t>
                      </a:r>
                      <a:endParaRPr lang="it-IT" sz="1100" kern="1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 dirty="0">
                          <a:effectLst/>
                        </a:rPr>
                        <a:t>Università di Bologna Dipartimento di Scienze Economiche - Margherita Fort; Annalisa </a:t>
                      </a:r>
                      <a:r>
                        <a:rPr lang="it-IT" sz="1100" kern="1200" noProof="0" dirty="0" err="1">
                          <a:effectLst/>
                        </a:rPr>
                        <a:t>Loviglio</a:t>
                      </a:r>
                      <a:r>
                        <a:rPr lang="it-IT" sz="1100" kern="1200" noProof="0" dirty="0">
                          <a:effectLst/>
                        </a:rPr>
                        <a:t> ; Vincenzo Scrutinio ; Veronica </a:t>
                      </a:r>
                      <a:r>
                        <a:rPr lang="it-IT" sz="1100" kern="1200" noProof="0" dirty="0" err="1">
                          <a:effectLst/>
                        </a:rPr>
                        <a:t>Rattini</a:t>
                      </a:r>
                      <a:endParaRPr lang="it-IT" sz="1100" kern="100" noProof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 dirty="0">
                          <a:effectLst/>
                        </a:rPr>
                        <a:t>Università di Bari - Laura </a:t>
                      </a:r>
                      <a:r>
                        <a:rPr lang="it-IT" sz="1100" kern="1200" noProof="0" dirty="0" err="1">
                          <a:effectLst/>
                        </a:rPr>
                        <a:t>Serlenga</a:t>
                      </a:r>
                      <a:r>
                        <a:rPr lang="it-IT" sz="1100" kern="1200" noProof="0" dirty="0">
                          <a:effectLst/>
                        </a:rPr>
                        <a:t>; Eustachio </a:t>
                      </a:r>
                      <a:r>
                        <a:rPr lang="it-IT" sz="1100" kern="1200" noProof="0" dirty="0" err="1">
                          <a:effectLst/>
                        </a:rPr>
                        <a:t>Ferrulli</a:t>
                      </a:r>
                      <a:r>
                        <a:rPr lang="it-IT" sz="1100" kern="1200" noProof="0" dirty="0">
                          <a:effectLst/>
                        </a:rPr>
                        <a:t>; Vito </a:t>
                      </a:r>
                      <a:r>
                        <a:rPr lang="it-IT" sz="1100" kern="1200" noProof="0" dirty="0" err="1">
                          <a:effectLst/>
                        </a:rPr>
                        <a:t>Peragine</a:t>
                      </a:r>
                      <a:endParaRPr lang="it-IT" sz="1100" kern="100" noProof="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effectLst/>
                        </a:rPr>
                        <a:t>Università di Cagliari  - Adriana Diliberto ; Marco Giovanni </a:t>
                      </a:r>
                      <a:r>
                        <a:rPr lang="it-IT" sz="1100" kern="1200" noProof="0" dirty="0" err="1">
                          <a:effectLst/>
                        </a:rPr>
                        <a:t>Nieddu</a:t>
                      </a:r>
                      <a:r>
                        <a:rPr lang="it-IT" sz="1100" kern="1200" noProof="0" dirty="0">
                          <a:effectLst/>
                        </a:rPr>
                        <a:t>; </a:t>
                      </a:r>
                      <a:r>
                        <a:rPr lang="it-IT" sz="1100" noProof="0" dirty="0">
                          <a:effectLst/>
                        </a:rPr>
                        <a:t>Silvia Balia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effectLst/>
                        </a:rPr>
                        <a:t>Università di Napoli -  Cristina Davino; Rosaria Romano; </a:t>
                      </a:r>
                      <a:r>
                        <a:rPr lang="it-IT" sz="1100" noProof="0" dirty="0">
                          <a:effectLst/>
                        </a:rPr>
                        <a:t>Rosa Fabbricatore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 noProof="0" dirty="0">
                          <a:effectLst/>
                        </a:rPr>
                        <a:t>Università di Bergamo - Federica Origo; Piera Bello; Annalisa Cristini, </a:t>
                      </a:r>
                      <a:r>
                        <a:rPr lang="it-IT" sz="1100" noProof="0" dirty="0">
                          <a:effectLst/>
                        </a:rPr>
                        <a:t>Costanza Marconi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 dirty="0">
                          <a:effectLst/>
                        </a:rPr>
                        <a:t>Università di Roma Tor Vergata – Daniela </a:t>
                      </a:r>
                      <a:r>
                        <a:rPr lang="it-IT" sz="1100" kern="1200" noProof="0" dirty="0" err="1">
                          <a:effectLst/>
                        </a:rPr>
                        <a:t>Vuri</a:t>
                      </a:r>
                      <a:r>
                        <a:rPr lang="it-IT" sz="1100" kern="1200" noProof="0" dirty="0">
                          <a:effectLst/>
                        </a:rPr>
                        <a:t> ; Marianna Brunetti</a:t>
                      </a:r>
                      <a:endParaRPr lang="it-IT" sz="1100" kern="1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204540365"/>
                  </a:ext>
                </a:extLst>
              </a:tr>
              <a:tr h="12486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>
                          <a:effectLst/>
                        </a:rPr>
                        <a:t>Descrizione</a:t>
                      </a:r>
                      <a:endParaRPr lang="it-IT" sz="1100" kern="1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00" noProof="0" dirty="0">
                          <a:effectLst/>
                        </a:rPr>
                        <a:t>Costruzione di un panel dataset sulle carriere degli studenti universitari attraverso la mappatura e l’integrazione di dati amministrativi e dati Alma Laurea sugli studenti universitari delle università partner PE9.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00" noProof="0" dirty="0">
                          <a:effectLst/>
                        </a:rPr>
                        <a:t>Integrazione di dati amministrativi e Alma Laurea con dati acquisiti attraverso survey e ricerche sperimentali sugli studenti e le università condotte dal gruppo di ricerca.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00" noProof="0" dirty="0">
                          <a:effectLst/>
                        </a:rPr>
                        <a:t>Valutare la fattibilità di  integrazione del panel dataset sulle carriere degli studenti con Anagrafe Nazionale Studenti, INVALSI, INPS.</a:t>
                      </a:r>
                      <a:endParaRPr lang="it-IT" sz="1100" kern="1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487232446"/>
                  </a:ext>
                </a:extLst>
              </a:tr>
              <a:tr h="7505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>
                          <a:effectLst/>
                        </a:rPr>
                        <a:t>Contributo alla piattaforma AMELIA</a:t>
                      </a:r>
                      <a:endParaRPr lang="it-IT" sz="1100" kern="1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00" noProof="0" dirty="0">
                          <a:effectLst/>
                        </a:rPr>
                        <a:t>Progettazione di un insieme </a:t>
                      </a:r>
                      <a:r>
                        <a:rPr lang="it-IT" sz="1100" b="0" kern="100" noProof="0" dirty="0">
                          <a:effectLst/>
                        </a:rPr>
                        <a:t>di indicatori e di un cruscotto </a:t>
                      </a:r>
                      <a:r>
                        <a:rPr lang="it-IT" sz="1100" kern="100" noProof="0" dirty="0">
                          <a:effectLst/>
                        </a:rPr>
                        <a:t>che possano fornire informazioni utili per il governo e il processo decisionale delle università partner, e potenzialmente anche al pubblico in generale.</a:t>
                      </a:r>
                      <a:endParaRPr lang="it-IT" sz="1100" kern="1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171404382"/>
                  </a:ext>
                </a:extLst>
              </a:tr>
              <a:tr h="7505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>
                          <a:effectLst/>
                        </a:rPr>
                        <a:t>Sostenibilità nel lungo termine </a:t>
                      </a:r>
                      <a:endParaRPr lang="it-IT" sz="1100" kern="100" noProof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 noProof="0">
                          <a:effectLst/>
                        </a:rPr>
                        <a:t> </a:t>
                      </a:r>
                      <a:endParaRPr lang="it-IT" sz="1100" kern="1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00" noProof="0" dirty="0">
                          <a:effectLst/>
                        </a:rPr>
                        <a:t>Dopo febbraio 2026, apertura dei servizi alle università non partner durante e dopo il periodo di finanziamento PE9-GRINS (valutazioni nell’ambito della complessiva strategia della fondazione).</a:t>
                      </a:r>
                      <a:endParaRPr lang="it-IT" sz="1100" kern="1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274640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44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5C0B5A1-ED24-42B0-BCDA-DDAB86E5B0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Timeline delle attività</a:t>
            </a:r>
            <a:endParaRPr lang="en-US" dirty="0"/>
          </a:p>
        </p:txBody>
      </p:sp>
      <p:sp>
        <p:nvSpPr>
          <p:cNvPr id="5" name="Segnaposto testo 2">
            <a:extLst>
              <a:ext uri="{FF2B5EF4-FFF2-40B4-BE49-F238E27FC236}">
                <a16:creationId xmlns:a16="http://schemas.microsoft.com/office/drawing/2014/main" id="{8CBAE708-98D5-4ADF-B6B1-FEEDC5A8C1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07904" y="1945452"/>
            <a:ext cx="5280542" cy="4003828"/>
          </a:xfrm>
        </p:spPr>
        <p:txBody>
          <a:bodyPr/>
          <a:lstStyle/>
          <a:p>
            <a:r>
              <a:rPr lang="it-IT" sz="1600" b="1" dirty="0"/>
              <a:t>A1 Reclutamento</a:t>
            </a:r>
          </a:p>
          <a:p>
            <a:endParaRPr lang="it-IT" sz="1600" b="1" dirty="0"/>
          </a:p>
          <a:p>
            <a:r>
              <a:rPr lang="it-IT" sz="1600" b="1" dirty="0"/>
              <a:t>A2 Definizione della metodologia, discussione sulle linee di ricerca e sulle variabili di interesse</a:t>
            </a:r>
          </a:p>
          <a:p>
            <a:r>
              <a:rPr lang="it-IT" sz="1600" b="1" dirty="0"/>
              <a:t>
A3 Dialogo con le parti interessate, con gli uffici amministrativi e con gli uffici privacy </a:t>
            </a:r>
            <a:r>
              <a:rPr lang="it-IT" sz="1600" dirty="0"/>
              <a:t>
</a:t>
            </a:r>
          </a:p>
          <a:p>
            <a:r>
              <a:rPr lang="it-IT" sz="1600" b="1" dirty="0"/>
              <a:t>A4 Strutturazione di una dashboard e di un </a:t>
            </a:r>
            <a:r>
              <a:rPr lang="it-IT" sz="1600" b="1" dirty="0" err="1"/>
              <a:t>codebook</a:t>
            </a:r>
            <a:r>
              <a:rPr lang="it-IT" sz="1600" b="1" dirty="0"/>
              <a:t> condiviso
</a:t>
            </a:r>
          </a:p>
          <a:p>
            <a:r>
              <a:rPr lang="it-IT" sz="1600" b="1" dirty="0">
                <a:solidFill>
                  <a:schemeClr val="bg1">
                    <a:lumMod val="50000"/>
                  </a:schemeClr>
                </a:solidFill>
              </a:rPr>
              <a:t>Finalizzazione </a:t>
            </a:r>
            <a:r>
              <a:rPr lang="it-IT" sz="1600" b="1" dirty="0" err="1">
                <a:solidFill>
                  <a:schemeClr val="bg1">
                    <a:lumMod val="50000"/>
                  </a:schemeClr>
                </a:solidFill>
              </a:rPr>
              <a:t>codebook</a:t>
            </a:r>
            <a:r>
              <a:rPr lang="it-IT" sz="1600" b="1" dirty="0">
                <a:solidFill>
                  <a:schemeClr val="bg1">
                    <a:lumMod val="50000"/>
                  </a:schemeClr>
                </a:solidFill>
              </a:rPr>
              <a:t>, dashboard, documenti privacy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egnaposto testo 2">
            <a:extLst>
              <a:ext uri="{FF2B5EF4-FFF2-40B4-BE49-F238E27FC236}">
                <a16:creationId xmlns:a16="http://schemas.microsoft.com/office/drawing/2014/main" id="{0339F4EB-07D1-4F6C-9E26-D526EBA9F51F}"/>
              </a:ext>
            </a:extLst>
          </p:cNvPr>
          <p:cNvSpPr txBox="1">
            <a:spLocks/>
          </p:cNvSpPr>
          <p:nvPr/>
        </p:nvSpPr>
        <p:spPr>
          <a:xfrm>
            <a:off x="155602" y="1945453"/>
            <a:ext cx="3336302" cy="341419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600" b="1" dirty="0"/>
              <a:t>Dicembre 2022- Febbraio 2023
</a:t>
            </a:r>
          </a:p>
          <a:p>
            <a:pPr algn="r"/>
            <a:r>
              <a:rPr lang="it-IT" sz="1600" b="1" dirty="0"/>
              <a:t>Marzo-Aprile 2023
</a:t>
            </a:r>
          </a:p>
          <a:p>
            <a:pPr algn="r"/>
            <a:endParaRPr lang="it-IT" sz="1600" b="1" dirty="0"/>
          </a:p>
          <a:p>
            <a:pPr algn="r"/>
            <a:r>
              <a:rPr lang="it-IT" sz="1600" b="1" dirty="0"/>
              <a:t>Aprile - Giugno 2023</a:t>
            </a:r>
          </a:p>
          <a:p>
            <a:pPr algn="r"/>
            <a:endParaRPr lang="it-IT" sz="100" dirty="0"/>
          </a:p>
          <a:p>
            <a:pPr algn="r"/>
            <a:endParaRPr lang="it-IT" sz="1000" dirty="0"/>
          </a:p>
          <a:p>
            <a:pPr algn="r"/>
            <a:r>
              <a:rPr lang="it-IT" sz="1600" dirty="0"/>
              <a:t>
</a:t>
            </a:r>
            <a:r>
              <a:rPr lang="it-IT" sz="1600" b="1" dirty="0"/>
              <a:t>Giugno 2023- Ottobre 2023</a:t>
            </a:r>
          </a:p>
          <a:p>
            <a:pPr algn="r"/>
            <a:endParaRPr lang="it-IT" sz="1600" b="1" dirty="0"/>
          </a:p>
          <a:p>
            <a:pPr algn="r"/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
</a:t>
            </a:r>
            <a:r>
              <a:rPr lang="it-IT" sz="1600" b="1" dirty="0">
                <a:solidFill>
                  <a:schemeClr val="bg1">
                    <a:lumMod val="50000"/>
                  </a:schemeClr>
                </a:solidFill>
              </a:rPr>
              <a:t>Ottobre 2023- Dicembre 2024</a:t>
            </a:r>
            <a:r>
              <a:rPr lang="it-IT" sz="1600" dirty="0"/>
              <a:t>
</a:t>
            </a:r>
            <a:endParaRPr lang="en-US" sz="1600" dirty="0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B10543BA-A7C0-4B48-AE12-83788905F54E}"/>
              </a:ext>
            </a:extLst>
          </p:cNvPr>
          <p:cNvCxnSpPr>
            <a:cxnSpLocks/>
          </p:cNvCxnSpPr>
          <p:nvPr/>
        </p:nvCxnSpPr>
        <p:spPr>
          <a:xfrm flipH="1">
            <a:off x="3599902" y="1953208"/>
            <a:ext cx="1" cy="3348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C3BD0B12-D63C-488D-95BF-AAAFF1ABA712}"/>
              </a:ext>
            </a:extLst>
          </p:cNvPr>
          <p:cNvSpPr/>
          <p:nvPr/>
        </p:nvSpPr>
        <p:spPr>
          <a:xfrm>
            <a:off x="3491904" y="1957622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BCF69321-DCF8-434A-882D-80E5CF51885F}"/>
              </a:ext>
            </a:extLst>
          </p:cNvPr>
          <p:cNvSpPr/>
          <p:nvPr/>
        </p:nvSpPr>
        <p:spPr>
          <a:xfrm>
            <a:off x="3491904" y="2551334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F91F8A01-3742-4255-8941-3A292554CC5E}"/>
              </a:ext>
            </a:extLst>
          </p:cNvPr>
          <p:cNvSpPr/>
          <p:nvPr/>
        </p:nvSpPr>
        <p:spPr>
          <a:xfrm>
            <a:off x="3491904" y="3429000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0669D334-54B6-4C2C-90EE-DB6E5C6E3562}"/>
              </a:ext>
            </a:extLst>
          </p:cNvPr>
          <p:cNvSpPr/>
          <p:nvPr/>
        </p:nvSpPr>
        <p:spPr>
          <a:xfrm>
            <a:off x="3491904" y="4279550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0A5A31FB-70E6-49E7-967B-D202FDCB3EC3}"/>
              </a:ext>
            </a:extLst>
          </p:cNvPr>
          <p:cNvSpPr/>
          <p:nvPr/>
        </p:nvSpPr>
        <p:spPr>
          <a:xfrm>
            <a:off x="3491904" y="4869184"/>
            <a:ext cx="216000" cy="21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8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FB0FE46-9CEC-4E42-9429-575D5476D1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Attività</a:t>
            </a:r>
            <a:r>
              <a:rPr lang="en-US" dirty="0"/>
              <a:t> </a:t>
            </a:r>
            <a:r>
              <a:rPr lang="en-US" dirty="0" err="1"/>
              <a:t>svolte</a:t>
            </a:r>
            <a:endParaRPr lang="en-US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0629E7-0F0B-4A55-A7B9-E2C4861B7B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412875"/>
            <a:ext cx="8424862" cy="4968452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3 riunioni generali di SPOKE, </a:t>
            </a:r>
            <a:r>
              <a:rPr lang="it-IT" b="1" dirty="0"/>
              <a:t>14 riunioni con i partner</a:t>
            </a:r>
            <a:r>
              <a:rPr lang="it-IT" dirty="0"/>
              <a:t>, 4 riunioni di coordinamento con </a:t>
            </a:r>
            <a:r>
              <a:rPr lang="it-IT" dirty="0" err="1"/>
              <a:t>AlmaLaurea</a:t>
            </a:r>
            <a:r>
              <a:rPr lang="it-IT" dirty="0"/>
              <a:t>, ufficio placement Ufficio DPO, ufficio statistico di Ateneo, coordinamento con </a:t>
            </a:r>
            <a:r>
              <a:rPr lang="it-IT" dirty="0" err="1"/>
              <a:t>spoke</a:t>
            </a:r>
            <a:r>
              <a:rPr lang="it-IT" dirty="0"/>
              <a:t> 0, riunioni con responsabili privacy . Attività di back-office e coordinamento.</a:t>
            </a:r>
            <a:endParaRPr lang="en-US" dirty="0"/>
          </a:p>
          <a:p>
            <a:pPr lvl="0"/>
            <a:endParaRPr lang="it-IT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4 febbraio 2023 – Riunione Generale GRINS SPOKE 3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8 marzo 2023 – Proposta e discussione della struttura dati integrata (Dati amministrativi e dati </a:t>
            </a:r>
            <a:r>
              <a:rPr lang="it-IT" dirty="0" err="1"/>
              <a:t>AlmaLaurea</a:t>
            </a:r>
            <a:r>
              <a:rPr lang="it-IT" dirty="0"/>
              <a:t>). Discussione sulla possibilità di estendere il DB con dati INVALSI, INPS, SDGs, etc. 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22 marzo 2023 - Proposta e discussione delle tematiche di ricerca 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dirty="0"/>
              <a:t>4 aprile 2023 </a:t>
            </a:r>
            <a:r>
              <a:rPr lang="it-IT" dirty="0"/>
              <a:t>– Incontro con il responsabile dei sistemi informativi di </a:t>
            </a:r>
            <a:r>
              <a:rPr lang="it-IT" dirty="0" err="1"/>
              <a:t>AlmaLaurea</a:t>
            </a:r>
            <a:r>
              <a:rPr lang="it-IT" dirty="0"/>
              <a:t> per approfondimenti sulle metodologie della raccolta dei dati e sul questionario relativo alle competenze trasversali. Discussione del questionario somministrato alle imprese (reindirizzamento all’ufficio placement)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dirty="0"/>
              <a:t>5 aprile 2023 </a:t>
            </a:r>
            <a:r>
              <a:rPr lang="it-IT" dirty="0"/>
              <a:t>I ° parte - Presentazione del Prof. Massimo Attanasio per valutare una possibile estensione della convenzione con il Ministero sui dati INVALSI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5 aprile 2023 II° parte – Analisi e discussione delle tematiche di ricerca e delle possibili dashboard/indicatori 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19 aprile 2023 – Feedback sul confronto degli atenei partner con gli stakeholders (Rettori, delegate/i, uffici amministrativi, …). </a:t>
            </a:r>
            <a:r>
              <a:rPr lang="it-IT" b="1" dirty="0"/>
              <a:t>Necessità di sviluppare un protocollo condiviso sul trattamento dei dati. </a:t>
            </a:r>
            <a:endParaRPr lang="en-US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Maggio 2023 Avvio dialogo con i responsabili protezione dati di ateneo per definire un protocollo per la creazione del DB 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12 giugno 2023 incontro con i partner per decidere le modalità di trattamento dei dati nel rispetto della normativa sulla privacy.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6-7 luglio 2023 Partecipazione al Kick-off meeting GRINS del partenariato PE9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12 luglio 2023 Incontro Angelo Paletta, Margherita Fort, Magalì Fia e Veronica </a:t>
            </a:r>
            <a:r>
              <a:rPr lang="it-IT" dirty="0" err="1"/>
              <a:t>Rattini</a:t>
            </a:r>
            <a:r>
              <a:rPr lang="it-IT" dirty="0"/>
              <a:t> per collaborazione sullo </a:t>
            </a:r>
            <a:r>
              <a:rPr lang="it-IT" dirty="0" err="1"/>
              <a:t>Spoke</a:t>
            </a:r>
            <a:r>
              <a:rPr lang="it-IT" dirty="0"/>
              <a:t> 0 su progetto pilota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11 luglio </a:t>
            </a:r>
            <a:r>
              <a:rPr lang="it-IT" b="1" dirty="0"/>
              <a:t>Avvio indagine governance</a:t>
            </a:r>
            <a:r>
              <a:rPr lang="it-IT" dirty="0"/>
              <a:t> universitaria indirizzata ai Rettori e Direttori di Dipartimento delle università italiane.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1-20 luglio Riunioni tra gli atenei partner e il loro DPO per definire i protocolli privacy necessari alla costituzione della piattaforma. Allineamento del team di Unibo DISA e DPO Unibo.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21 luglio allineamento su privacy e le linee di ricerca, approfondimento degli aspetti tecnico-amministrativi relativi alla gestione del database e degli accessi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27 Settembre 2023 Incontro con i partner per aggiornamenti su  Gruppo di lavoro per il </a:t>
            </a:r>
            <a:r>
              <a:rPr lang="it-IT" dirty="0" err="1"/>
              <a:t>codebook</a:t>
            </a:r>
            <a:r>
              <a:rPr lang="it-IT" dirty="0"/>
              <a:t> e aggiornamenti lato </a:t>
            </a:r>
            <a:r>
              <a:rPr lang="en-US" dirty="0"/>
              <a:t>Privacy, </a:t>
            </a:r>
            <a:r>
              <a:rPr lang="en-US" dirty="0" err="1"/>
              <a:t>suddivisone</a:t>
            </a:r>
            <a:r>
              <a:rPr lang="en-US" dirty="0"/>
              <a:t> del </a:t>
            </a:r>
            <a:r>
              <a:rPr lang="en-US" dirty="0" err="1"/>
              <a:t>lavoro</a:t>
            </a:r>
            <a:r>
              <a:rPr lang="en-US" dirty="0"/>
              <a:t> </a:t>
            </a:r>
            <a:r>
              <a:rPr lang="en-US" dirty="0" err="1"/>
              <a:t>sugli</a:t>
            </a:r>
            <a:r>
              <a:rPr lang="en-US" dirty="0"/>
              <a:t> </a:t>
            </a:r>
            <a:r>
              <a:rPr lang="en-US" dirty="0" err="1"/>
              <a:t>indicatori</a:t>
            </a:r>
            <a:r>
              <a:rPr lang="en-US" dirty="0"/>
              <a:t> 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19 Ottobre 2023</a:t>
            </a:r>
            <a:r>
              <a:rPr lang="it-IT" dirty="0"/>
              <a:t> incontro con i partner sul tema della dashboard e del </a:t>
            </a:r>
            <a:r>
              <a:rPr lang="it-IT" dirty="0" err="1"/>
              <a:t>codebook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4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11AB164-6AA3-EF9B-F9CB-11A21B630C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Metodo di lavoro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A369F6-359F-795F-F568-6DCBB60CE3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Incontri periodici tra i partner: ogni incontro è stato preceduto da un lavoro preparatorio da parte dei gruppi di lavoro per ciascuna macro-tematica: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- Gruppo di lavoro sugli indicatori per una prima definizione delle tematiche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- Gruppi di lavoro ad hoc sul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codebook</a:t>
            </a:r>
            <a:endParaRPr lang="it-IT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- Gruppi di lavoro ad hoc privacy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Quando necessario, gli incontri hanno previsto anche la partecipazione di soggetti esperti del tema trattato (es. Dati invalsi, privacy, dashboard)</a:t>
            </a:r>
          </a:p>
          <a:p>
            <a:pPr algn="l"/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Dopo ogni incontro è seguita una fase di attivazione dei gruppi di lavoro e/o task individuali per ciascuna unità su privacy, </a:t>
            </a:r>
            <a:r>
              <a:rPr lang="it-IT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codebook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, indicatori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3063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D5A7BE1-0BC0-4B36-FF27-8C888F0727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 pilastri progettuali delle attività di ricerca del gruppo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D5DD56AA-075F-7129-6AB4-C3E76401E2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7461478"/>
              </p:ext>
            </p:extLst>
          </p:nvPr>
        </p:nvGraphicFramePr>
        <p:xfrm>
          <a:off x="395288" y="1397000"/>
          <a:ext cx="7705104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342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63AE187-7402-45D3-B807-B6A676DAF0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1. Codebook – macro </a:t>
            </a:r>
            <a:r>
              <a:rPr lang="en-US" dirty="0" err="1"/>
              <a:t>aree</a:t>
            </a:r>
            <a:endParaRPr lang="en-US" dirty="0"/>
          </a:p>
          <a:p>
            <a:endParaRPr lang="en-US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2954EE-E0A0-42A4-BFE0-707E69A831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i="1" dirty="0"/>
              <a:t>[A] Anagrafica Data Warehouse, per gli studenti che hanno almeno un’iscrizione dal 2015/2016 - 2021/22 L, LMCU e 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Dati anagrafici per singola studentessa/studente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Matricola e CF  anonimizzati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Data di nascita, genere, residenza, nazionalità, permesso di soggiorno, motivo permesso soggiorno es. studio/UE lungo periodo)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Diploma e località della Scuola superiore, voto diploma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/>
              <a:t>Diploma di laurea, voto, ateneo, settore</a:t>
            </a:r>
          </a:p>
          <a:p>
            <a:r>
              <a:rPr lang="it-IT" i="1" dirty="0"/>
              <a:t>[B] Iscritti per anno accademico Data Warehouse, per gli iscritti 2015/2016 - 2021/22 L, LMCU e LM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Merito ISEE (valore puntuale, disponibile dal 2017/19)</a:t>
            </a:r>
            <a:endParaRPr lang="en-US" dirty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Classe ISEE</a:t>
            </a:r>
          </a:p>
          <a:p>
            <a:pPr fontAlgn="base"/>
            <a:r>
              <a:rPr lang="it-IT" i="1" dirty="0"/>
              <a:t>[C] Laureati Profilo </a:t>
            </a:r>
            <a:r>
              <a:rPr lang="it-IT" i="1" dirty="0" err="1"/>
              <a:t>AlmaLaurea</a:t>
            </a:r>
            <a:r>
              <a:rPr lang="it-IT" i="1" dirty="0"/>
              <a:t>, per i laureati anni solari 2016-2021 L, LMCU e LM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i="1" dirty="0"/>
              <a:t>Classe sociale, titolo studio genitori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i="1" dirty="0"/>
              <a:t>se hanno lavorato durante gli studi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i="1" dirty="0"/>
              <a:t>se hanno avuto esperienza all’estero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i="1" dirty="0"/>
              <a:t>Regolarità negli studi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i="1" dirty="0"/>
              <a:t>Autovalutazione competenze informatiche ecc..</a:t>
            </a:r>
          </a:p>
          <a:p>
            <a:pPr fontAlgn="base"/>
            <a:r>
              <a:rPr lang="it-IT" i="1" dirty="0"/>
              <a:t>[D] Laureati Condizione occupazionale </a:t>
            </a:r>
            <a:r>
              <a:rPr lang="it-IT" i="1" dirty="0" err="1"/>
              <a:t>AlmaLaurea</a:t>
            </a:r>
            <a:r>
              <a:rPr lang="it-IT" i="1" dirty="0"/>
              <a:t>, per le indagini 2019-2021:</a:t>
            </a:r>
            <a:endParaRPr lang="en-US" dirty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Condizione occupazionale: occupato/non occupato</a:t>
            </a:r>
            <a:endParaRPr lang="en-US" dirty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grado di utilizzo delle competenze acquisite con la laurea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it-IT" dirty="0"/>
              <a:t>Retribuzione mensile netta </a:t>
            </a:r>
          </a:p>
          <a:p>
            <a:pPr fontAlgn="base"/>
            <a:r>
              <a:rPr lang="it-IT" i="1" dirty="0"/>
              <a:t>[F] Offerta formativa corsi LM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it-IT" i="1" dirty="0"/>
              <a:t> Corso (L, LM,)</a:t>
            </a:r>
            <a:endParaRPr lang="it-IT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69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2. Dashboard/1 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124745"/>
            <a:ext cx="8424862" cy="4608512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1600" dirty="0">
                <a:latin typeface="+mj-lt"/>
              </a:rPr>
              <a:t>Mobilità internazionale in entrata e in uscita L</a:t>
            </a:r>
            <a:r>
              <a:rPr lang="it-IT" sz="16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it-IT" sz="1600" dirty="0">
                <a:latin typeface="+mj-lt"/>
              </a:rPr>
              <a:t> LM </a:t>
            </a:r>
          </a:p>
          <a:p>
            <a:pPr marL="1200150" lvl="1" indent="-457200"/>
            <a:r>
              <a:rPr lang="it-IT" sz="1600" dirty="0">
                <a:latin typeface="+mj-lt"/>
              </a:rPr>
              <a:t>numero di studenti e docenti internazionali, numero di studenti e docenti che partecipano a programmi di studio all'estero.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600" dirty="0">
                <a:latin typeface="+mj-lt"/>
              </a:rPr>
              <a:t>Attrattività/mobilità geografica nella transizione scuola-università</a:t>
            </a:r>
            <a:endParaRPr lang="it-IT" sz="1600" dirty="0">
              <a:highlight>
                <a:srgbClr val="FFFF00"/>
              </a:highlight>
              <a:latin typeface="+mj-lt"/>
            </a:endParaRPr>
          </a:p>
          <a:p>
            <a:pPr marL="1200150" lvl="1" indent="-457200"/>
            <a:r>
              <a:rPr lang="it-IT" sz="1600" dirty="0">
                <a:latin typeface="+mj-lt"/>
              </a:rPr>
              <a:t>distribuzione geografica degli studenti iscritti, numero di domande e di accettazioni a ciascun </a:t>
            </a:r>
            <a:r>
              <a:rPr lang="it-IT" sz="1600" dirty="0" err="1">
                <a:latin typeface="+mj-lt"/>
              </a:rPr>
              <a:t>CdS</a:t>
            </a:r>
            <a:endParaRPr lang="it-IT" sz="1600" dirty="0">
              <a:latin typeface="+mj-lt"/>
            </a:endParaRPr>
          </a:p>
          <a:p>
            <a:pPr marL="1200150" lvl="1" indent="-457200"/>
            <a:r>
              <a:rPr lang="it-IT" sz="1600" dirty="0">
                <a:latin typeface="+mj-lt"/>
              </a:rPr>
              <a:t>Determinanti: caratteristiche personali (genere, background familiare, ISEE, scuola di origine, voti alle superiori, provenienza geografica), posizionamento atenei nei ranking nazionali/internazionali, tassi di occupazione dei laureati, presenza di test </a:t>
            </a:r>
            <a:r>
              <a:rPr lang="it-IT" sz="1600" dirty="0" err="1">
                <a:latin typeface="+mj-lt"/>
              </a:rPr>
              <a:t>pre</a:t>
            </a:r>
            <a:r>
              <a:rPr lang="it-IT" sz="1600" dirty="0">
                <a:latin typeface="+mj-lt"/>
              </a:rPr>
              <a:t>-selettivi.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1600" dirty="0">
                <a:latin typeface="+mj-lt"/>
              </a:rPr>
              <a:t>Attrattività/mobilità geografica nella transizione laurea triennale-LM</a:t>
            </a:r>
            <a:endParaRPr lang="it-IT" sz="1600" dirty="0">
              <a:highlight>
                <a:srgbClr val="FFFF00"/>
              </a:highlight>
              <a:latin typeface="+mj-lt"/>
            </a:endParaRPr>
          </a:p>
          <a:p>
            <a:pPr marL="1200150" lvl="1" indent="-457200"/>
            <a:r>
              <a:rPr lang="it-IT" sz="1600" dirty="0">
                <a:latin typeface="+mj-lt"/>
              </a:rPr>
              <a:t>distribuzione geografica degli studenti iscritti, numero di domande e di accettazioni a ciascun </a:t>
            </a:r>
            <a:r>
              <a:rPr lang="it-IT" sz="1600" dirty="0" err="1">
                <a:latin typeface="+mj-lt"/>
              </a:rPr>
              <a:t>CdS</a:t>
            </a:r>
            <a:endParaRPr lang="it-IT" sz="1600" dirty="0">
              <a:latin typeface="+mj-lt"/>
            </a:endParaRPr>
          </a:p>
          <a:p>
            <a:pPr marL="1200150" lvl="1" indent="-457200"/>
            <a:r>
              <a:rPr lang="it-IT" sz="1600" dirty="0">
                <a:latin typeface="+mj-lt"/>
              </a:rPr>
              <a:t>Determinanti: caratteristiche personali (genere, background familiare, ISEE, scuola di origine, voti alle superiori, provenienza geografica), posizionamento atenei nei ranking nazionali/internazionali, tassi di occupazione dei laureati, presenza di test </a:t>
            </a:r>
            <a:r>
              <a:rPr lang="it-IT" sz="1600" dirty="0" err="1">
                <a:latin typeface="+mj-lt"/>
              </a:rPr>
              <a:t>pre</a:t>
            </a:r>
            <a:r>
              <a:rPr lang="it-IT" sz="1600" dirty="0">
                <a:latin typeface="+mj-lt"/>
              </a:rPr>
              <a:t>-selettivi. </a:t>
            </a:r>
          </a:p>
          <a:p>
            <a:endParaRPr lang="it-IT" sz="1600" dirty="0">
              <a:latin typeface="+mj-lt"/>
            </a:endParaRPr>
          </a:p>
          <a:p>
            <a:pPr marL="457200" indent="-457200"/>
            <a:endParaRPr lang="it-IT" sz="1600" dirty="0">
              <a:latin typeface="+mj-lt"/>
            </a:endParaRPr>
          </a:p>
          <a:p>
            <a:pPr marL="457200" indent="-457200"/>
            <a:endParaRPr lang="it-IT" sz="1600" dirty="0">
              <a:latin typeface="+mj-lt"/>
            </a:endParaRPr>
          </a:p>
          <a:p>
            <a:pPr marL="1200150" lvl="1" indent="-457200"/>
            <a:endParaRPr lang="en-US" sz="1600" dirty="0">
              <a:latin typeface="+mj-lt"/>
            </a:endParaRPr>
          </a:p>
          <a:p>
            <a:endParaRPr lang="it-IT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6538751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826e3bd-b933-4c66-a8e7-55ed844c180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5FFB26A0F5C548A70A543C65746ED5" ma:contentTypeVersion="16" ma:contentTypeDescription="Create a new document." ma:contentTypeScope="" ma:versionID="192458657b917d99b6aae510727141ea">
  <xsd:schema xmlns:xsd="http://www.w3.org/2001/XMLSchema" xmlns:xs="http://www.w3.org/2001/XMLSchema" xmlns:p="http://schemas.microsoft.com/office/2006/metadata/properties" xmlns:ns3="2826e3bd-b933-4c66-a8e7-55ed844c180c" xmlns:ns4="a31c09ac-1087-4e7d-a9b5-6d1e7760c976" targetNamespace="http://schemas.microsoft.com/office/2006/metadata/properties" ma:root="true" ma:fieldsID="7250214a370c21a63dadc477a6ce8fd7" ns3:_="" ns4:_="">
    <xsd:import namespace="2826e3bd-b933-4c66-a8e7-55ed844c180c"/>
    <xsd:import namespace="a31c09ac-1087-4e7d-a9b5-6d1e7760c9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26e3bd-b933-4c66-a8e7-55ed844c18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c09ac-1087-4e7d-a9b5-6d1e7760c9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EFBFC2-8604-4861-B0D7-9C4743B9C5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E9E0D6-022A-4920-A9F0-84D653E1802A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a31c09ac-1087-4e7d-a9b5-6d1e7760c976"/>
    <ds:schemaRef ds:uri="2826e3bd-b933-4c66-a8e7-55ed844c180c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7EE61CF-D42E-4F91-BC34-1B0BED6672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26e3bd-b933-4c66-a8e7-55ed844c180c"/>
    <ds:schemaRef ds:uri="a31c09ac-1087-4e7d-a9b5-6d1e7760c9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1515</Words>
  <Application>Microsoft Macintosh PowerPoint</Application>
  <PresentationFormat>Presentazione su schermo (4:3)</PresentationFormat>
  <Paragraphs>126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Helvetica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Angelo Paletta</cp:lastModifiedBy>
  <cp:revision>82</cp:revision>
  <dcterms:created xsi:type="dcterms:W3CDTF">2017-11-13T10:11:35Z</dcterms:created>
  <dcterms:modified xsi:type="dcterms:W3CDTF">2023-10-26T09:34:45Z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0x010100735FFB26A0F5C548A70A543C65746ED5</vt:lpwstr>
  </property>
</Properties>
</file>