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E58318E-1E64-46E9-A42C-E99BD0A577E8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EECC361-0381-4782-ADDA-9E632860AE7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00AB851-0E50-4421-9077-441DF446DED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BEE6922-8A1D-46CB-8D34-4905E6D211F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242ABAF-5687-4A0F-9CF9-494BA8A587E4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D02BF8-9D84-4C5F-8E7E-B48691B4B60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919622-F310-4457-992A-8ADC80ADA85D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DE3CC9-1917-4CF4-9EEB-21337312F0B9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CB5EA2-4CA0-4E9C-B619-1E1884D45D3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0340AC0-BF56-4449-ABC9-B4E8570CD11A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A697D6-9BF1-4174-88E5-0E5B31E10622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5D5F906-07C4-4219-BDC6-6C750A4C5445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C72AFE3-F29C-42EB-91F9-8478873D681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8EC7B1B-993D-4A0F-B94C-3A4D561C527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D5A6099-3DB0-4ADC-A5E6-E37ADC0A95D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1EA8332-325A-4427-ADD9-B89424B18F20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30E2DC-728F-482A-B31B-B322200EFA3E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1F56819-85A2-4A21-BC6B-02A31A0C6A3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4A69186-1413-4465-AF1C-D7CB37756BAC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71D4E4D-8AD2-4A62-B7CF-7D9E6972856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139633A-3FB7-4A8E-A289-5FFA0D3B0556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8A6CFD8-02CD-4F2D-BF62-8A7F2F45A57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859422B-D20F-4101-AA0B-806C704085A3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2E7746F-14A1-4C5E-AE17-BD1B05F11DD7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7" descr="Immagine 7"/>
          <p:cNvPicPr/>
          <p:nvPr/>
        </p:nvPicPr>
        <p:blipFill>
          <a:blip r:embed="rId14"/>
          <a:stretch/>
        </p:blipFill>
        <p:spPr>
          <a:xfrm>
            <a:off x="0" y="6352200"/>
            <a:ext cx="12190680" cy="519120"/>
          </a:xfrm>
          <a:prstGeom prst="rect">
            <a:avLst/>
          </a:prstGeom>
          <a:ln w="12700">
            <a:noFill/>
          </a:ln>
        </p:spPr>
      </p:pic>
      <p:pic>
        <p:nvPicPr>
          <p:cNvPr id="11" name="Immagine 21" descr="Immagine 21"/>
          <p:cNvPicPr/>
          <p:nvPr/>
        </p:nvPicPr>
        <p:blipFill>
          <a:blip r:embed="rId15"/>
          <a:stretch/>
        </p:blipFill>
        <p:spPr>
          <a:xfrm>
            <a:off x="0" y="-25920"/>
            <a:ext cx="12190680" cy="1217880"/>
          </a:xfrm>
          <a:prstGeom prst="rect">
            <a:avLst/>
          </a:prstGeom>
          <a:ln w="12700">
            <a:noFill/>
          </a:ln>
        </p:spPr>
      </p:pic>
      <p:pic>
        <p:nvPicPr>
          <p:cNvPr id="2" name="Picture Placeholder 11" descr="Picture Placeholder 11"/>
          <p:cNvPicPr/>
          <p:nvPr/>
        </p:nvPicPr>
        <p:blipFill>
          <a:blip r:embed="rId16"/>
          <a:stretch/>
        </p:blipFill>
        <p:spPr>
          <a:xfrm>
            <a:off x="9822600" y="205920"/>
            <a:ext cx="1855080" cy="711720"/>
          </a:xfrm>
          <a:prstGeom prst="rect">
            <a:avLst/>
          </a:prstGeom>
          <a:ln w="12700">
            <a:noFill/>
          </a:ln>
        </p:spPr>
      </p:pic>
      <p:pic>
        <p:nvPicPr>
          <p:cNvPr id="3" name="Immagine 7" descr="Immagine 7"/>
          <p:cNvPicPr/>
          <p:nvPr/>
        </p:nvPicPr>
        <p:blipFill>
          <a:blip r:embed="rId14"/>
          <a:stretch/>
        </p:blipFill>
        <p:spPr>
          <a:xfrm>
            <a:off x="0" y="6352200"/>
            <a:ext cx="12190680" cy="519120"/>
          </a:xfrm>
          <a:prstGeom prst="rect">
            <a:avLst/>
          </a:prstGeom>
          <a:ln w="12700">
            <a:noFill/>
          </a:ln>
        </p:spPr>
      </p:pic>
      <p:pic>
        <p:nvPicPr>
          <p:cNvPr id="4" name="Immagine 21" descr="Immagine 21"/>
          <p:cNvPicPr/>
          <p:nvPr/>
        </p:nvPicPr>
        <p:blipFill>
          <a:blip r:embed="rId15"/>
          <a:stretch/>
        </p:blipFill>
        <p:spPr>
          <a:xfrm>
            <a:off x="0" y="-25920"/>
            <a:ext cx="12190680" cy="1217880"/>
          </a:xfrm>
          <a:prstGeom prst="rect">
            <a:avLst/>
          </a:prstGeom>
          <a:ln w="12700">
            <a:noFill/>
          </a:ln>
        </p:spPr>
      </p:pic>
      <p:pic>
        <p:nvPicPr>
          <p:cNvPr id="5" name="Immagine 3" descr="Immagine 3"/>
          <p:cNvPicPr/>
          <p:nvPr/>
        </p:nvPicPr>
        <p:blipFill>
          <a:blip r:embed="rId17"/>
          <a:srcRect b="9003"/>
          <a:stretch/>
        </p:blipFill>
        <p:spPr>
          <a:xfrm>
            <a:off x="0" y="1310760"/>
            <a:ext cx="12201480" cy="5037120"/>
          </a:xfrm>
          <a:prstGeom prst="rect">
            <a:avLst/>
          </a:prstGeom>
          <a:ln w="12700">
            <a:noFill/>
          </a:ln>
        </p:spPr>
      </p:pic>
      <p:pic>
        <p:nvPicPr>
          <p:cNvPr id="6" name="Picture Placeholder 11" descr="Picture Placeholder 11"/>
          <p:cNvPicPr/>
          <p:nvPr/>
        </p:nvPicPr>
        <p:blipFill>
          <a:blip r:embed="rId16"/>
          <a:stretch/>
        </p:blipFill>
        <p:spPr>
          <a:xfrm>
            <a:off x="9822600" y="205920"/>
            <a:ext cx="1855080" cy="711720"/>
          </a:xfrm>
          <a:prstGeom prst="rect">
            <a:avLst/>
          </a:prstGeom>
          <a:ln w="1270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sldNum" idx="1"/>
          </p:nvPr>
        </p:nvSpPr>
        <p:spPr>
          <a:xfrm>
            <a:off x="5944320" y="6433560"/>
            <a:ext cx="301680" cy="3567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F78382E-9FAC-4D0E-A46B-2CE8BE72C5E2}" type="slidenum"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‹N›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magine 7" descr="Immagine 7"/>
          <p:cNvPicPr/>
          <p:nvPr/>
        </p:nvPicPr>
        <p:blipFill>
          <a:blip r:embed="rId14"/>
          <a:stretch/>
        </p:blipFill>
        <p:spPr>
          <a:xfrm>
            <a:off x="0" y="6352200"/>
            <a:ext cx="12190680" cy="519120"/>
          </a:xfrm>
          <a:prstGeom prst="rect">
            <a:avLst/>
          </a:prstGeom>
          <a:ln w="12700">
            <a:noFill/>
          </a:ln>
        </p:spPr>
      </p:pic>
      <p:pic>
        <p:nvPicPr>
          <p:cNvPr id="47" name="Immagine 21" descr="Immagine 21"/>
          <p:cNvPicPr/>
          <p:nvPr/>
        </p:nvPicPr>
        <p:blipFill>
          <a:blip r:embed="rId15"/>
          <a:stretch/>
        </p:blipFill>
        <p:spPr>
          <a:xfrm>
            <a:off x="0" y="-25920"/>
            <a:ext cx="12190680" cy="1217880"/>
          </a:xfrm>
          <a:prstGeom prst="rect">
            <a:avLst/>
          </a:prstGeom>
          <a:ln w="12700">
            <a:noFill/>
          </a:ln>
        </p:spPr>
      </p:pic>
      <p:pic>
        <p:nvPicPr>
          <p:cNvPr id="48" name="Picture Placeholder 11" descr="Picture Placeholder 11"/>
          <p:cNvPicPr/>
          <p:nvPr/>
        </p:nvPicPr>
        <p:blipFill>
          <a:blip r:embed="rId16"/>
          <a:stretch/>
        </p:blipFill>
        <p:spPr>
          <a:xfrm>
            <a:off x="9822600" y="205920"/>
            <a:ext cx="1855080" cy="711720"/>
          </a:xfrm>
          <a:prstGeom prst="rect">
            <a:avLst/>
          </a:prstGeom>
          <a:ln w="12700">
            <a:noFill/>
          </a:ln>
        </p:spPr>
      </p:pic>
      <p:pic>
        <p:nvPicPr>
          <p:cNvPr id="49" name="Immagine 7" descr="Immagine 7"/>
          <p:cNvPicPr/>
          <p:nvPr/>
        </p:nvPicPr>
        <p:blipFill>
          <a:blip r:embed="rId14"/>
          <a:stretch/>
        </p:blipFill>
        <p:spPr>
          <a:xfrm>
            <a:off x="0" y="6352200"/>
            <a:ext cx="12190680" cy="519120"/>
          </a:xfrm>
          <a:prstGeom prst="rect">
            <a:avLst/>
          </a:prstGeom>
          <a:ln w="12700">
            <a:noFill/>
          </a:ln>
        </p:spPr>
      </p:pic>
      <p:pic>
        <p:nvPicPr>
          <p:cNvPr id="50" name="Immagine 21" descr="Immagine 21"/>
          <p:cNvPicPr/>
          <p:nvPr/>
        </p:nvPicPr>
        <p:blipFill>
          <a:blip r:embed="rId15"/>
          <a:stretch/>
        </p:blipFill>
        <p:spPr>
          <a:xfrm>
            <a:off x="0" y="-25920"/>
            <a:ext cx="12190680" cy="1217880"/>
          </a:xfrm>
          <a:prstGeom prst="rect">
            <a:avLst/>
          </a:prstGeom>
          <a:ln w="12700">
            <a:noFill/>
          </a:ln>
        </p:spPr>
      </p:pic>
      <p:pic>
        <p:nvPicPr>
          <p:cNvPr id="51" name="Picture Placeholder 11" descr="Picture Placeholder 11"/>
          <p:cNvPicPr/>
          <p:nvPr/>
        </p:nvPicPr>
        <p:blipFill>
          <a:blip r:embed="rId16"/>
          <a:stretch/>
        </p:blipFill>
        <p:spPr>
          <a:xfrm>
            <a:off x="9822600" y="205920"/>
            <a:ext cx="1855080" cy="711720"/>
          </a:xfrm>
          <a:prstGeom prst="rect">
            <a:avLst/>
          </a:prstGeom>
          <a:ln w="1270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sldNum" idx="2"/>
          </p:nvPr>
        </p:nvSpPr>
        <p:spPr>
          <a:xfrm>
            <a:off x="5944320" y="6433560"/>
            <a:ext cx="301680" cy="35676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ctr">
            <a:noAutofit/>
          </a:bodyPr>
          <a:lstStyle>
            <a:lvl1pPr algn="ctr">
              <a:lnSpc>
                <a:spcPct val="100000"/>
              </a:lnSpc>
              <a:buNone/>
              <a:tabLst>
                <a:tab pos="0" algn="l"/>
              </a:tabLst>
              <a:def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748E412A-2B97-4E7F-B831-07C5FC46D26F}" type="slidenum"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‹N›</a:t>
            </a:fld>
            <a:endParaRPr lang="en-GB" sz="1400" b="0" strike="noStrike" spc="-1"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1335600"/>
            <a:ext cx="3794040" cy="24130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b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0" algn="l"/>
              </a:tabLst>
            </a:pPr>
            <a:r>
              <a:rPr lang="en-GB" sz="4270" b="0" strike="noStrike" spc="-1">
                <a:solidFill>
                  <a:srgbClr val="B27F47"/>
                </a:solidFill>
                <a:latin typeface="Titillium Web SemiBold"/>
                <a:ea typeface="Titillium Web SemiBold"/>
              </a:rPr>
              <a:t>Missione 4 </a:t>
            </a:r>
            <a:br>
              <a:rPr sz="4270"/>
            </a:br>
            <a:r>
              <a:rPr lang="en-GB" sz="4270" b="0" strike="noStrike" spc="-1">
                <a:solidFill>
                  <a:srgbClr val="B27F47"/>
                </a:solidFill>
                <a:latin typeface="Titillium Web SemiBold"/>
                <a:ea typeface="Titillium Web SemiBold"/>
              </a:rPr>
              <a:t>Istruzione e Ricerca</a:t>
            </a:r>
            <a:endParaRPr lang="en-GB" sz="427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838080" y="3879360"/>
            <a:ext cx="3794040" cy="1654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 anchor="t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2400" b="0" strike="noStrike" spc="-1">
                <a:solidFill>
                  <a:srgbClr val="8B4513"/>
                </a:solidFill>
                <a:latin typeface="Calibri"/>
              </a:rPr>
              <a:t>Small area measures of vulnerability and sustainability</a:t>
            </a:r>
            <a:endParaRPr lang="en-GB" sz="2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i="1" strike="noStrike" spc="-1">
                <a:solidFill>
                  <a:srgbClr val="8B4513"/>
                </a:solidFill>
                <a:latin typeface="Calibri"/>
              </a:rPr>
              <a:t>Jonathan Pratschke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i="1" strike="noStrike" spc="-1">
                <a:solidFill>
                  <a:srgbClr val="8B4513"/>
                </a:solidFill>
                <a:latin typeface="Calibri"/>
              </a:rPr>
              <a:t>Enrica Morlicchio</a:t>
            </a:r>
            <a:endParaRPr lang="en-GB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GB" sz="1600" b="0" i="1" strike="noStrike" spc="-1">
                <a:solidFill>
                  <a:srgbClr val="8B4513"/>
                </a:solidFill>
                <a:latin typeface="Calibri"/>
              </a:rPr>
              <a:t>University of Naples</a:t>
            </a:r>
            <a:endParaRPr lang="en-GB" sz="1600" b="0" strike="noStrike" spc="-1">
              <a:latin typeface="Arial"/>
            </a:endParaRPr>
          </a:p>
        </p:txBody>
      </p:sp>
      <p:pic>
        <p:nvPicPr>
          <p:cNvPr id="93" name="Segnaposto immagine 4" descr="Immagine che contiene Carattere, Elementi grafici, logo, schermata&#10;&#10;Descrizione generata automaticamente"/>
          <p:cNvPicPr/>
          <p:nvPr/>
        </p:nvPicPr>
        <p:blipFill>
          <a:blip r:embed="rId2"/>
          <a:srcRect l="8912" r="8912"/>
          <a:stretch/>
        </p:blipFill>
        <p:spPr>
          <a:xfrm>
            <a:off x="5188320" y="2106360"/>
            <a:ext cx="5711040" cy="3753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magine 93"/>
          <p:cNvPicPr/>
          <p:nvPr/>
        </p:nvPicPr>
        <p:blipFill>
          <a:blip r:embed="rId2"/>
          <a:stretch/>
        </p:blipFill>
        <p:spPr>
          <a:xfrm>
            <a:off x="5184000" y="1146240"/>
            <a:ext cx="7018920" cy="5200920"/>
          </a:xfrm>
          <a:prstGeom prst="rect">
            <a:avLst/>
          </a:prstGeom>
          <a:ln w="0">
            <a:noFill/>
          </a:ln>
        </p:spPr>
      </p:pic>
      <p:sp>
        <p:nvSpPr>
          <p:cNvPr id="95" name="CasellaDiTesto 12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96" name="CasellaDiTesto 1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7" name="Rettangolo 96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98" name="Rettangolo 97"/>
          <p:cNvSpPr/>
          <p:nvPr/>
        </p:nvSpPr>
        <p:spPr>
          <a:xfrm>
            <a:off x="1008000" y="1548000"/>
            <a:ext cx="6910920" cy="485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15000"/>
              </a:lnSpc>
              <a:buNone/>
              <a:tabLst>
                <a:tab pos="408240" algn="l"/>
              </a:tabLst>
            </a:pPr>
            <a:r>
              <a:rPr lang="en-GB" sz="4400" b="1" strike="noStrike" spc="-1">
                <a:solidFill>
                  <a:srgbClr val="8B4513"/>
                </a:solidFill>
                <a:latin typeface="Calibri"/>
                <a:ea typeface="DejaVu Sans"/>
              </a:rPr>
              <a:t>Summary</a:t>
            </a:r>
            <a:endParaRPr lang="en-GB" sz="4400" b="0" strike="noStrike" spc="-1">
              <a:latin typeface="Arial"/>
            </a:endParaRPr>
          </a:p>
          <a:p>
            <a:pPr>
              <a:lnSpc>
                <a:spcPct val="115000"/>
              </a:lnSpc>
              <a:buNone/>
              <a:tabLst>
                <a:tab pos="408240" algn="l"/>
              </a:tabLst>
            </a:pPr>
            <a:endParaRPr lang="en-GB" sz="3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Font typeface="StarSymbol"/>
              <a:buAutoNum type="arabicPeriod"/>
              <a:tabLst>
                <a:tab pos="408240" algn="l"/>
              </a:tabLst>
            </a:pPr>
            <a:r>
              <a:rPr lang="en-GB" sz="4200" b="0" strike="noStrike" spc="-1">
                <a:solidFill>
                  <a:srgbClr val="8B4513"/>
                </a:solidFill>
                <a:latin typeface="Calibri"/>
                <a:ea typeface="DejaVu Sans"/>
              </a:rPr>
              <a:t>Small area measures</a:t>
            </a:r>
            <a:endParaRPr lang="en-GB" sz="4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Font typeface="StarSymbol"/>
              <a:buAutoNum type="arabicPeriod"/>
              <a:tabLst>
                <a:tab pos="408240" algn="l"/>
              </a:tabLst>
            </a:pPr>
            <a:r>
              <a:rPr lang="en-GB" sz="4200" b="0" strike="noStrike" spc="-1">
                <a:solidFill>
                  <a:srgbClr val="8B4513"/>
                </a:solidFill>
                <a:latin typeface="Calibri"/>
                <a:ea typeface="DejaVu Sans"/>
              </a:rPr>
              <a:t>Data sources</a:t>
            </a:r>
            <a:endParaRPr lang="en-GB" sz="4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Font typeface="StarSymbol"/>
              <a:buAutoNum type="arabicPeriod"/>
              <a:tabLst>
                <a:tab pos="408240" algn="l"/>
              </a:tabLst>
            </a:pPr>
            <a:r>
              <a:rPr lang="en-GB" sz="4200" b="0" strike="noStrike" spc="-1">
                <a:solidFill>
                  <a:srgbClr val="8B4513"/>
                </a:solidFill>
                <a:latin typeface="Calibri"/>
                <a:ea typeface="DejaVu Sans"/>
              </a:rPr>
              <a:t>Appropriate geographies</a:t>
            </a:r>
            <a:endParaRPr lang="en-GB" sz="4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Font typeface="StarSymbol"/>
              <a:buAutoNum type="arabicPeriod"/>
              <a:tabLst>
                <a:tab pos="408240" algn="l"/>
              </a:tabLst>
            </a:pPr>
            <a:r>
              <a:rPr lang="en-GB" sz="4200" b="0" strike="noStrike" spc="-1">
                <a:solidFill>
                  <a:srgbClr val="8B4513"/>
                </a:solidFill>
                <a:latin typeface="Calibri"/>
                <a:ea typeface="DejaVu Sans"/>
              </a:rPr>
              <a:t>Measures and indices</a:t>
            </a:r>
            <a:endParaRPr lang="en-GB" sz="4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en-GB" sz="4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en-GB" sz="4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asellaDiTesto 3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00" name="CasellaDiTesto 5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1" name="Rettangolo 100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02" name="Rettangolo 101"/>
          <p:cNvSpPr/>
          <p:nvPr/>
        </p:nvSpPr>
        <p:spPr>
          <a:xfrm>
            <a:off x="720000" y="1440000"/>
            <a:ext cx="10798920" cy="457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3200" b="1" strike="noStrike" spc="-1">
                <a:solidFill>
                  <a:srgbClr val="8B4513"/>
                </a:solidFill>
                <a:latin typeface="Calibri"/>
                <a:ea typeface="DejaVu Sans"/>
              </a:rPr>
              <a:t>1.	Small area measures</a:t>
            </a:r>
            <a:endParaRPr lang="en-GB" sz="3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Small areas - “subnational units for which area-specific samples from national surveys are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too small to provide reliable estimates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”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Uniform coverage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of national territory with a hierarchy of units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A useful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analytical frame 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– all data can be integrated and linked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A powerful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communication tool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– e.g. interactive maps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A crucial component of the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national data infrastructure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Small area measures as a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proxy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for individual characteristics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asellaDiTesto 6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04" name="CasellaDiTesto 8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5" name="Rettangolo 104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06" name="Rettangolo 105"/>
          <p:cNvSpPr/>
          <p:nvPr/>
        </p:nvSpPr>
        <p:spPr>
          <a:xfrm>
            <a:off x="720000" y="1440000"/>
            <a:ext cx="10798920" cy="4986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3200" b="1" strike="noStrike" spc="-1">
                <a:solidFill>
                  <a:srgbClr val="8B4513"/>
                </a:solidFill>
                <a:latin typeface="Calibri"/>
                <a:ea typeface="DejaVu Sans"/>
              </a:rPr>
              <a:t>2.	Data sources</a:t>
            </a:r>
            <a:endParaRPr lang="en-GB" sz="3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Small area data generally come from a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census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or are based on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registry data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for the entire population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In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Italy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there is a sample-based census and administrative databases are increasingly used to estimate spatial indicators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Good coverage of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demographic characteristics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(citizenship, age structure, household composition, marital status)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Reasonable coverage of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socio-economic position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- labour market situation, social class and education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asellaDiTesto 13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08" name="CasellaDiTesto 15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Rettangolo 108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0" name="Rettangolo 109"/>
          <p:cNvSpPr/>
          <p:nvPr/>
        </p:nvSpPr>
        <p:spPr>
          <a:xfrm>
            <a:off x="720000" y="1440000"/>
            <a:ext cx="10798920" cy="53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3200" b="1" strike="noStrike" spc="-1">
                <a:solidFill>
                  <a:srgbClr val="8B4513"/>
                </a:solidFill>
                <a:latin typeface="Calibri"/>
                <a:ea typeface="DejaVu Sans"/>
              </a:rPr>
              <a:t>4.	Appropriate geographies</a:t>
            </a:r>
            <a:endParaRPr lang="en-GB" sz="3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The smallest spatial units are the census enumeration areas (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410,441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areas, half with less than 50 residents)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There is a big jump from these areas to sub-municipal quarters etc.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ISTAT has never released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intermediate “output areas”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This was the first step in this project, completed using algorithmic rezoning (yielding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35,925 areas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The output areas have a mean population of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1,600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Can be used to compare </a:t>
            </a: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2011 census and census-like data for 2021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asellaDiTesto 4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2" name="CasellaDiTesto 7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3" name="Rettangolo 112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pic>
        <p:nvPicPr>
          <p:cNvPr id="114" name="Immagine 113"/>
          <p:cNvPicPr/>
          <p:nvPr/>
        </p:nvPicPr>
        <p:blipFill>
          <a:blip r:embed="rId2"/>
          <a:stretch/>
        </p:blipFill>
        <p:spPr>
          <a:xfrm>
            <a:off x="3026160" y="1689840"/>
            <a:ext cx="8998920" cy="4200120"/>
          </a:xfrm>
          <a:prstGeom prst="rect">
            <a:avLst/>
          </a:prstGeom>
          <a:ln w="0">
            <a:noFill/>
          </a:ln>
        </p:spPr>
      </p:pic>
      <p:sp>
        <p:nvSpPr>
          <p:cNvPr id="115" name="Rettangolo 114"/>
          <p:cNvSpPr/>
          <p:nvPr/>
        </p:nvSpPr>
        <p:spPr>
          <a:xfrm>
            <a:off x="180000" y="1689840"/>
            <a:ext cx="2698920" cy="35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3200" b="1" strike="noStrike" spc="-1">
                <a:solidFill>
                  <a:srgbClr val="8B4513"/>
                </a:solidFill>
                <a:latin typeface="Calibri"/>
                <a:ea typeface="DejaVu Sans"/>
              </a:rPr>
              <a:t>Enumeration areas (left) and new output areas (right)</a:t>
            </a:r>
            <a:endParaRPr lang="en-GB" sz="3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asellaDiTesto 16"/>
          <p:cNvSpPr/>
          <p:nvPr/>
        </p:nvSpPr>
        <p:spPr>
          <a:xfrm>
            <a:off x="8820000" y="6426360"/>
            <a:ext cx="3162960" cy="3027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sp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Titillium Web Regular"/>
              </a:rPr>
              <a:t>Missione 4 </a:t>
            </a: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SemiBold"/>
                <a:ea typeface="Titillium Web SemiBold"/>
              </a:rPr>
              <a:t>• Istruzione e Ricerca 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7" name="CasellaDiTesto 18"/>
          <p:cNvSpPr/>
          <p:nvPr/>
        </p:nvSpPr>
        <p:spPr>
          <a:xfrm>
            <a:off x="432000" y="6426360"/>
            <a:ext cx="2982960" cy="3024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8" name="Rettangolo 117"/>
          <p:cNvSpPr/>
          <p:nvPr/>
        </p:nvSpPr>
        <p:spPr>
          <a:xfrm>
            <a:off x="201600" y="6459840"/>
            <a:ext cx="5667480" cy="24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>
                    <a:alpha val="50000"/>
                  </a:srgbClr>
                </a:solidFill>
                <a:latin typeface="Titillium Web Regular"/>
                <a:ea typeface="DejaVu Sans"/>
              </a:rPr>
              <a:t>Small area measures of vulnerability and sustainability</a:t>
            </a:r>
            <a:endParaRPr lang="en-GB" sz="1400" b="0" strike="noStrike" spc="-1">
              <a:latin typeface="Arial"/>
            </a:endParaRPr>
          </a:p>
        </p:txBody>
      </p:sp>
      <p:sp>
        <p:nvSpPr>
          <p:cNvPr id="119" name="Rettangolo 118"/>
          <p:cNvSpPr/>
          <p:nvPr/>
        </p:nvSpPr>
        <p:spPr>
          <a:xfrm>
            <a:off x="720000" y="1440000"/>
            <a:ext cx="10798920" cy="540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15000"/>
              </a:lnSpc>
              <a:buNone/>
            </a:pPr>
            <a:r>
              <a:rPr lang="en-GB" sz="3200" b="1" strike="noStrike" spc="-1">
                <a:solidFill>
                  <a:srgbClr val="8B4513"/>
                </a:solidFill>
                <a:latin typeface="Calibri"/>
                <a:ea typeface="DejaVu Sans"/>
              </a:rPr>
              <a:t>5.	Measures and indices</a:t>
            </a:r>
            <a:endParaRPr lang="en-GB" sz="32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From the perspective of sustainbility, we need indices of: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socio-economic composition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(education, housing, occupation)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demographic vitality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(age structure, population change)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labour market situation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(unemployment, participation)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ethnic composition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(by region of origin, 1</a:t>
            </a:r>
            <a:r>
              <a:rPr lang="en-GB" sz="2800" b="0" strike="noStrike" spc="-1" baseline="33000">
                <a:solidFill>
                  <a:srgbClr val="8B4513"/>
                </a:solidFill>
                <a:latin typeface="Calibri"/>
                <a:ea typeface="DejaVu Sans"/>
              </a:rPr>
              <a:t>st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/2</a:t>
            </a:r>
            <a:r>
              <a:rPr lang="en-GB" sz="2800" b="0" strike="noStrike" spc="-1" baseline="33000">
                <a:solidFill>
                  <a:srgbClr val="8B4513"/>
                </a:solidFill>
                <a:latin typeface="Calibri"/>
                <a:ea typeface="DejaVu Sans"/>
              </a:rPr>
              <a:t>nd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generation)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household structure</a:t>
            </a:r>
            <a:r>
              <a:rPr lang="en-GB" sz="2800" b="0" strike="noStrike" spc="-1">
                <a:solidFill>
                  <a:srgbClr val="8B4513"/>
                </a:solidFill>
                <a:latin typeface="Calibri"/>
                <a:ea typeface="DejaVu Sans"/>
              </a:rPr>
              <a:t> (lone parents, one-person households)</a:t>
            </a:r>
            <a:endParaRPr lang="en-GB" sz="2800" b="0" strike="noStrike" spc="-1">
              <a:latin typeface="Arial"/>
            </a:endParaRPr>
          </a:p>
          <a:p>
            <a:pPr marL="576000" indent="-576000">
              <a:lnSpc>
                <a:spcPct val="115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800" b="1" strike="noStrike" spc="-1">
                <a:solidFill>
                  <a:srgbClr val="8B4513"/>
                </a:solidFill>
                <a:latin typeface="Calibri"/>
                <a:ea typeface="DejaVu Sans"/>
              </a:rPr>
              <a:t>overall affluence/deprivation</a:t>
            </a: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GB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424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7" baseType="lpstr">
      <vt:lpstr>Arial</vt:lpstr>
      <vt:lpstr>Calibri</vt:lpstr>
      <vt:lpstr>StarSymbol</vt:lpstr>
      <vt:lpstr>Symbol</vt:lpstr>
      <vt:lpstr>Times New Roman</vt:lpstr>
      <vt:lpstr>Titillium Web Regular</vt:lpstr>
      <vt:lpstr>Titillium Web SemiBold</vt:lpstr>
      <vt:lpstr>Wingdings</vt:lpstr>
      <vt:lpstr>Office Theme</vt:lpstr>
      <vt:lpstr>Office Theme</vt:lpstr>
      <vt:lpstr>Missione 4  Istruzione e Ricerca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Missione 4  Istruzione e Ricerca</dc:title>
  <dc:subject/>
  <dc:creator>utente</dc:creator>
  <dc:description/>
  <cp:lastModifiedBy>PAOLA ROMANO</cp:lastModifiedBy>
  <cp:revision>12</cp:revision>
  <dcterms:modified xsi:type="dcterms:W3CDTF">2023-10-30T08:40:32Z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</vt:i4>
  </property>
  <property fmtid="{D5CDD505-2E9C-101B-9397-08002B2CF9AE}" pid="4" name="MSIP_Label_2ad0b24d-6422-44b0-b3de-abb3a9e8c81a_Enabled">
    <vt:lpwstr>true</vt:lpwstr>
  </property>
  <property fmtid="{D5CDD505-2E9C-101B-9397-08002B2CF9AE}" pid="5" name="MSIP_Label_2ad0b24d-6422-44b0-b3de-abb3a9e8c81a_SetDate">
    <vt:lpwstr>2023-10-30T08:39:57Z</vt:lpwstr>
  </property>
  <property fmtid="{D5CDD505-2E9C-101B-9397-08002B2CF9AE}" pid="6" name="MSIP_Label_2ad0b24d-6422-44b0-b3de-abb3a9e8c81a_Method">
    <vt:lpwstr>Standard</vt:lpwstr>
  </property>
  <property fmtid="{D5CDD505-2E9C-101B-9397-08002B2CF9AE}" pid="7" name="MSIP_Label_2ad0b24d-6422-44b0-b3de-abb3a9e8c81a_Name">
    <vt:lpwstr>defa4170-0d19-0005-0004-bc88714345d2</vt:lpwstr>
  </property>
  <property fmtid="{D5CDD505-2E9C-101B-9397-08002B2CF9AE}" pid="8" name="MSIP_Label_2ad0b24d-6422-44b0-b3de-abb3a9e8c81a_SiteId">
    <vt:lpwstr>2fcfe26a-bb62-46b0-b1e3-28f9da0c45fd</vt:lpwstr>
  </property>
  <property fmtid="{D5CDD505-2E9C-101B-9397-08002B2CF9AE}" pid="9" name="MSIP_Label_2ad0b24d-6422-44b0-b3de-abb3a9e8c81a_ActionId">
    <vt:lpwstr>20b511bd-31c9-4e48-80ed-b43b9718cce7</vt:lpwstr>
  </property>
  <property fmtid="{D5CDD505-2E9C-101B-9397-08002B2CF9AE}" pid="10" name="MSIP_Label_2ad0b24d-6422-44b0-b3de-abb3a9e8c81a_ContentBits">
    <vt:lpwstr>0</vt:lpwstr>
  </property>
</Properties>
</file>