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256" r:id="rId2"/>
    <p:sldId id="258" r:id="rId3"/>
    <p:sldId id="259" r:id="rId4"/>
    <p:sldId id="260" r:id="rId5"/>
    <p:sldId id="263" r:id="rId6"/>
    <p:sldId id="261" r:id="rId7"/>
    <p:sldId id="268" r:id="rId8"/>
    <p:sldId id="264" r:id="rId9"/>
    <p:sldId id="265" r:id="rId10"/>
    <p:sldId id="267" r:id="rId11"/>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2"/>
    <p:restoredTop sz="94694"/>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 name="Shape 133"/>
          <p:cNvSpPr>
            <a:spLocks noGrp="1" noRot="1" noChangeAspect="1"/>
          </p:cNvSpPr>
          <p:nvPr>
            <p:ph type="sldImg"/>
          </p:nvPr>
        </p:nvSpPr>
        <p:spPr>
          <a:xfrm>
            <a:off x="1143000" y="685800"/>
            <a:ext cx="4572000" cy="3429000"/>
          </a:xfrm>
          <a:prstGeom prst="rect">
            <a:avLst/>
          </a:prstGeom>
        </p:spPr>
        <p:txBody>
          <a:bodyPr/>
          <a:lstStyle/>
          <a:p>
            <a:endParaRPr/>
          </a:p>
        </p:txBody>
      </p:sp>
      <p:sp>
        <p:nvSpPr>
          <p:cNvPr id="134" name="Shape 13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Diapositiva titolo">
    <p:spTree>
      <p:nvGrpSpPr>
        <p:cNvPr id="1" name=""/>
        <p:cNvGrpSpPr/>
        <p:nvPr/>
      </p:nvGrpSpPr>
      <p:grpSpPr>
        <a:xfrm>
          <a:off x="0" y="0"/>
          <a:ext cx="0" cy="0"/>
          <a:chOff x="0" y="0"/>
          <a:chExt cx="0" cy="0"/>
        </a:xfrm>
      </p:grpSpPr>
      <p:pic>
        <p:nvPicPr>
          <p:cNvPr id="14" name="Immagine 7" descr="Immagine 7"/>
          <p:cNvPicPr>
            <a:picLocks noChangeAspect="1"/>
          </p:cNvPicPr>
          <p:nvPr/>
        </p:nvPicPr>
        <p:blipFill>
          <a:blip r:embed="rId2"/>
          <a:stretch>
            <a:fillRect/>
          </a:stretch>
        </p:blipFill>
        <p:spPr>
          <a:xfrm>
            <a:off x="0" y="6352349"/>
            <a:ext cx="12192000" cy="520701"/>
          </a:xfrm>
          <a:prstGeom prst="rect">
            <a:avLst/>
          </a:prstGeom>
          <a:ln w="12700">
            <a:miter lim="400000"/>
          </a:ln>
        </p:spPr>
      </p:pic>
      <p:pic>
        <p:nvPicPr>
          <p:cNvPr id="15" name="Immagine 21" descr="Immagine 21"/>
          <p:cNvPicPr>
            <a:picLocks noChangeAspect="1"/>
          </p:cNvPicPr>
          <p:nvPr/>
        </p:nvPicPr>
        <p:blipFill>
          <a:blip r:embed="rId3"/>
          <a:stretch>
            <a:fillRect/>
          </a:stretch>
        </p:blipFill>
        <p:spPr>
          <a:xfrm>
            <a:off x="0" y="-25842"/>
            <a:ext cx="12192000" cy="1219201"/>
          </a:xfrm>
          <a:prstGeom prst="rect">
            <a:avLst/>
          </a:prstGeom>
          <a:ln w="12700">
            <a:miter lim="400000"/>
          </a:ln>
        </p:spPr>
      </p:pic>
      <p:pic>
        <p:nvPicPr>
          <p:cNvPr id="16" name="Immagine 3" descr="Immagine 3"/>
          <p:cNvPicPr>
            <a:picLocks noChangeAspect="1"/>
          </p:cNvPicPr>
          <p:nvPr/>
        </p:nvPicPr>
        <p:blipFill>
          <a:blip r:embed="rId4"/>
          <a:srcRect b="9003"/>
          <a:stretch>
            <a:fillRect/>
          </a:stretch>
        </p:blipFill>
        <p:spPr>
          <a:xfrm>
            <a:off x="0" y="1310759"/>
            <a:ext cx="12202759" cy="5038671"/>
          </a:xfrm>
          <a:prstGeom prst="rect">
            <a:avLst/>
          </a:prstGeom>
          <a:ln w="12700">
            <a:miter lim="400000"/>
          </a:ln>
        </p:spPr>
      </p:pic>
      <p:sp>
        <p:nvSpPr>
          <p:cNvPr id="17" name="Titolo Testo"/>
          <p:cNvSpPr txBox="1">
            <a:spLocks noGrp="1"/>
          </p:cNvSpPr>
          <p:nvPr>
            <p:ph type="title"/>
          </p:nvPr>
        </p:nvSpPr>
        <p:spPr>
          <a:xfrm>
            <a:off x="838200" y="1335636"/>
            <a:ext cx="3795446" cy="2414431"/>
          </a:xfrm>
          <a:prstGeom prst="rect">
            <a:avLst/>
          </a:prstGeom>
        </p:spPr>
        <p:txBody>
          <a:bodyPr anchor="b"/>
          <a:lstStyle>
            <a:lvl1pPr>
              <a:defRPr sz="4500"/>
            </a:lvl1pPr>
          </a:lstStyle>
          <a:p>
            <a:r>
              <a:t>Titolo Testo</a:t>
            </a:r>
          </a:p>
        </p:txBody>
      </p:sp>
      <p:sp>
        <p:nvSpPr>
          <p:cNvPr id="18" name="Corpo livello uno…"/>
          <p:cNvSpPr txBox="1">
            <a:spLocks noGrp="1"/>
          </p:cNvSpPr>
          <p:nvPr>
            <p:ph type="body" sz="quarter" idx="1"/>
          </p:nvPr>
        </p:nvSpPr>
        <p:spPr>
          <a:xfrm>
            <a:off x="838200" y="3879436"/>
            <a:ext cx="3795446" cy="1655763"/>
          </a:xfrm>
          <a:prstGeom prst="rect">
            <a:avLst/>
          </a:prstGeom>
        </p:spPr>
        <p:txBody>
          <a:bodyPr/>
          <a:lstStyle>
            <a:lvl1pPr marL="0" indent="0">
              <a:buSzTx/>
              <a:buFontTx/>
              <a:buNone/>
              <a:defRPr sz="2400"/>
            </a:lvl1pPr>
            <a:lvl2pPr marL="0" indent="457200">
              <a:buSzTx/>
              <a:buFontTx/>
              <a:buNone/>
              <a:defRPr sz="2400"/>
            </a:lvl2pPr>
            <a:lvl3pPr marL="0" indent="914400">
              <a:buSzTx/>
              <a:buFontTx/>
              <a:buNone/>
              <a:defRPr sz="2400"/>
            </a:lvl3pPr>
            <a:lvl4pPr marL="0" indent="1371600">
              <a:buSzTx/>
              <a:buFontTx/>
              <a:buNone/>
              <a:defRPr sz="2400"/>
            </a:lvl4pPr>
            <a:lvl5pPr marL="0" indent="1828800">
              <a:buSzTx/>
              <a:buFontTx/>
              <a:buNone/>
              <a:defRPr sz="2400"/>
            </a:lvl5pPr>
          </a:lstStyle>
          <a:p>
            <a:r>
              <a:t>Corpo livello uno</a:t>
            </a:r>
          </a:p>
          <a:p>
            <a:pPr lvl="1"/>
            <a:r>
              <a:t>Corpo livello due</a:t>
            </a:r>
          </a:p>
          <a:p>
            <a:pPr lvl="2"/>
            <a:r>
              <a:t>Corpo livello tre</a:t>
            </a:r>
          </a:p>
          <a:p>
            <a:pPr lvl="3"/>
            <a:r>
              <a:t>Corpo livello quattro</a:t>
            </a:r>
          </a:p>
          <a:p>
            <a:pPr lvl="4"/>
            <a:r>
              <a:t>Corpo livello cinque</a:t>
            </a:r>
          </a:p>
        </p:txBody>
      </p:sp>
      <p:sp>
        <p:nvSpPr>
          <p:cNvPr id="19" name="Picture Placeholder 2"/>
          <p:cNvSpPr>
            <a:spLocks noGrp="1"/>
          </p:cNvSpPr>
          <p:nvPr>
            <p:ph type="pic" sz="half" idx="21"/>
          </p:nvPr>
        </p:nvSpPr>
        <p:spPr>
          <a:xfrm>
            <a:off x="5188448" y="2106202"/>
            <a:ext cx="5712432" cy="3754848"/>
          </a:xfrm>
          <a:prstGeom prst="rect">
            <a:avLst/>
          </a:prstGeom>
        </p:spPr>
        <p:txBody>
          <a:bodyPr lIns="91439" rIns="91439">
            <a:noAutofit/>
          </a:bodyPr>
          <a:lstStyle/>
          <a:p>
            <a:endParaRPr/>
          </a:p>
        </p:txBody>
      </p:sp>
      <p:pic>
        <p:nvPicPr>
          <p:cNvPr id="20" name="Picture Placeholder 11" descr="Picture Placeholder 11"/>
          <p:cNvPicPr>
            <a:picLocks noChangeAspect="1"/>
          </p:cNvPicPr>
          <p:nvPr/>
        </p:nvPicPr>
        <p:blipFill>
          <a:blip r:embed="rId5"/>
          <a:stretch>
            <a:fillRect/>
          </a:stretch>
        </p:blipFill>
        <p:spPr>
          <a:xfrm>
            <a:off x="9822729" y="205890"/>
            <a:ext cx="1856588" cy="713124"/>
          </a:xfrm>
          <a:prstGeom prst="rect">
            <a:avLst/>
          </a:prstGeom>
          <a:ln w="12700">
            <a:miter lim="400000"/>
          </a:ln>
        </p:spPr>
      </p:pic>
      <p:sp>
        <p:nvSpPr>
          <p:cNvPr id="21"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olo e contenuto">
    <p:spTree>
      <p:nvGrpSpPr>
        <p:cNvPr id="1" name=""/>
        <p:cNvGrpSpPr/>
        <p:nvPr/>
      </p:nvGrpSpPr>
      <p:grpSpPr>
        <a:xfrm>
          <a:off x="0" y="0"/>
          <a:ext cx="0" cy="0"/>
          <a:chOff x="0" y="0"/>
          <a:chExt cx="0" cy="0"/>
        </a:xfrm>
      </p:grpSpPr>
      <p:pic>
        <p:nvPicPr>
          <p:cNvPr id="28" name="Immagine 7" descr="Immagine 7"/>
          <p:cNvPicPr>
            <a:picLocks noChangeAspect="1"/>
          </p:cNvPicPr>
          <p:nvPr/>
        </p:nvPicPr>
        <p:blipFill>
          <a:blip r:embed="rId2"/>
          <a:stretch>
            <a:fillRect/>
          </a:stretch>
        </p:blipFill>
        <p:spPr>
          <a:xfrm>
            <a:off x="0" y="6352349"/>
            <a:ext cx="12192000" cy="520701"/>
          </a:xfrm>
          <a:prstGeom prst="rect">
            <a:avLst/>
          </a:prstGeom>
          <a:ln w="12700">
            <a:miter lim="400000"/>
          </a:ln>
        </p:spPr>
      </p:pic>
      <p:pic>
        <p:nvPicPr>
          <p:cNvPr id="29" name="Immagine 21" descr="Immagine 21"/>
          <p:cNvPicPr>
            <a:picLocks noChangeAspect="1"/>
          </p:cNvPicPr>
          <p:nvPr/>
        </p:nvPicPr>
        <p:blipFill>
          <a:blip r:embed="rId3"/>
          <a:stretch>
            <a:fillRect/>
          </a:stretch>
        </p:blipFill>
        <p:spPr>
          <a:xfrm>
            <a:off x="0" y="-25842"/>
            <a:ext cx="12192000" cy="1219201"/>
          </a:xfrm>
          <a:prstGeom prst="rect">
            <a:avLst/>
          </a:prstGeom>
          <a:ln w="12700">
            <a:miter lim="400000"/>
          </a:ln>
        </p:spPr>
      </p:pic>
      <p:sp>
        <p:nvSpPr>
          <p:cNvPr id="30" name="Titolo Testo"/>
          <p:cNvSpPr txBox="1">
            <a:spLocks noGrp="1"/>
          </p:cNvSpPr>
          <p:nvPr>
            <p:ph type="title"/>
          </p:nvPr>
        </p:nvSpPr>
        <p:spPr>
          <a:xfrm>
            <a:off x="838200" y="1335635"/>
            <a:ext cx="10515600" cy="544536"/>
          </a:xfrm>
          <a:prstGeom prst="rect">
            <a:avLst/>
          </a:prstGeom>
        </p:spPr>
        <p:txBody>
          <a:bodyPr/>
          <a:lstStyle/>
          <a:p>
            <a:r>
              <a:t>Titolo Testo</a:t>
            </a:r>
          </a:p>
        </p:txBody>
      </p:sp>
      <p:sp>
        <p:nvSpPr>
          <p:cNvPr id="31" name="Corpo livello uno…"/>
          <p:cNvSpPr txBox="1">
            <a:spLocks noGrp="1"/>
          </p:cNvSpPr>
          <p:nvPr>
            <p:ph type="body" idx="1"/>
          </p:nvPr>
        </p:nvSpPr>
        <p:spPr>
          <a:xfrm>
            <a:off x="838200" y="2496618"/>
            <a:ext cx="10515600" cy="3680345"/>
          </a:xfrm>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32" name="Text Placeholder 10"/>
          <p:cNvSpPr>
            <a:spLocks noGrp="1"/>
          </p:cNvSpPr>
          <p:nvPr>
            <p:ph type="body" sz="quarter" idx="21" hasCustomPrompt="1"/>
          </p:nvPr>
        </p:nvSpPr>
        <p:spPr>
          <a:xfrm>
            <a:off x="838200" y="1931597"/>
            <a:ext cx="10515600" cy="452008"/>
          </a:xfrm>
          <a:prstGeom prst="rect">
            <a:avLst/>
          </a:prstGeom>
        </p:spPr>
        <p:txBody>
          <a:bodyPr/>
          <a:lstStyle>
            <a:lvl1pPr marL="182880" indent="-365760" defTabSz="731520">
              <a:spcBef>
                <a:spcPts val="0"/>
              </a:spcBef>
              <a:buSzTx/>
              <a:buFontTx/>
              <a:buNone/>
              <a:defRPr sz="1920">
                <a:solidFill>
                  <a:srgbClr val="B27F47"/>
                </a:solidFill>
                <a:latin typeface="Titillium Web SemiBold"/>
                <a:ea typeface="Titillium Web SemiBold"/>
                <a:cs typeface="Titillium Web SemiBold"/>
                <a:sym typeface="Titillium Web SemiBold"/>
              </a:defRPr>
            </a:lvl1pPr>
          </a:lstStyle>
          <a:p>
            <a:r>
              <a:t>Click to edit Master sub-title styles</a:t>
            </a:r>
          </a:p>
        </p:txBody>
      </p:sp>
      <p:pic>
        <p:nvPicPr>
          <p:cNvPr id="33" name="Picture Placeholder 11" descr="Picture Placeholder 11"/>
          <p:cNvPicPr>
            <a:picLocks noChangeAspect="1"/>
          </p:cNvPicPr>
          <p:nvPr/>
        </p:nvPicPr>
        <p:blipFill>
          <a:blip r:embed="rId4"/>
          <a:stretch>
            <a:fillRect/>
          </a:stretch>
        </p:blipFill>
        <p:spPr>
          <a:xfrm>
            <a:off x="9822729" y="205890"/>
            <a:ext cx="1856588" cy="713124"/>
          </a:xfrm>
          <a:prstGeom prst="rect">
            <a:avLst/>
          </a:prstGeom>
          <a:ln w="12700">
            <a:miter lim="400000"/>
          </a:ln>
        </p:spPr>
      </p:pic>
      <p:sp>
        <p:nvSpPr>
          <p:cNvPr id="34"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Intestazione sezione">
    <p:spTree>
      <p:nvGrpSpPr>
        <p:cNvPr id="1" name=""/>
        <p:cNvGrpSpPr/>
        <p:nvPr/>
      </p:nvGrpSpPr>
      <p:grpSpPr>
        <a:xfrm>
          <a:off x="0" y="0"/>
          <a:ext cx="0" cy="0"/>
          <a:chOff x="0" y="0"/>
          <a:chExt cx="0" cy="0"/>
        </a:xfrm>
      </p:grpSpPr>
      <p:pic>
        <p:nvPicPr>
          <p:cNvPr id="41" name="Immagine 7" descr="Immagine 7"/>
          <p:cNvPicPr>
            <a:picLocks noChangeAspect="1"/>
          </p:cNvPicPr>
          <p:nvPr/>
        </p:nvPicPr>
        <p:blipFill>
          <a:blip r:embed="rId2"/>
          <a:stretch>
            <a:fillRect/>
          </a:stretch>
        </p:blipFill>
        <p:spPr>
          <a:xfrm>
            <a:off x="0" y="6352349"/>
            <a:ext cx="12192000" cy="520701"/>
          </a:xfrm>
          <a:prstGeom prst="rect">
            <a:avLst/>
          </a:prstGeom>
          <a:ln w="12700">
            <a:miter lim="400000"/>
          </a:ln>
        </p:spPr>
      </p:pic>
      <p:pic>
        <p:nvPicPr>
          <p:cNvPr id="42" name="Immagine 21" descr="Immagine 21"/>
          <p:cNvPicPr>
            <a:picLocks noChangeAspect="1"/>
          </p:cNvPicPr>
          <p:nvPr/>
        </p:nvPicPr>
        <p:blipFill>
          <a:blip r:embed="rId3"/>
          <a:stretch>
            <a:fillRect/>
          </a:stretch>
        </p:blipFill>
        <p:spPr>
          <a:xfrm>
            <a:off x="0" y="-25842"/>
            <a:ext cx="12192000" cy="1219201"/>
          </a:xfrm>
          <a:prstGeom prst="rect">
            <a:avLst/>
          </a:prstGeom>
          <a:ln w="12700">
            <a:miter lim="400000"/>
          </a:ln>
        </p:spPr>
      </p:pic>
      <p:sp>
        <p:nvSpPr>
          <p:cNvPr id="43" name="Titolo Testo"/>
          <p:cNvSpPr txBox="1">
            <a:spLocks noGrp="1"/>
          </p:cNvSpPr>
          <p:nvPr>
            <p:ph type="title"/>
          </p:nvPr>
        </p:nvSpPr>
        <p:spPr>
          <a:xfrm>
            <a:off x="838200" y="1335636"/>
            <a:ext cx="4925603" cy="2414431"/>
          </a:xfrm>
          <a:prstGeom prst="rect">
            <a:avLst/>
          </a:prstGeom>
        </p:spPr>
        <p:txBody>
          <a:bodyPr anchor="b"/>
          <a:lstStyle>
            <a:lvl1pPr>
              <a:defRPr sz="4500"/>
            </a:lvl1pPr>
          </a:lstStyle>
          <a:p>
            <a:r>
              <a:t>Titolo Testo</a:t>
            </a:r>
          </a:p>
        </p:txBody>
      </p:sp>
      <p:sp>
        <p:nvSpPr>
          <p:cNvPr id="44" name="Corpo livello uno…"/>
          <p:cNvSpPr txBox="1">
            <a:spLocks noGrp="1"/>
          </p:cNvSpPr>
          <p:nvPr>
            <p:ph type="body" sz="quarter" idx="1"/>
          </p:nvPr>
        </p:nvSpPr>
        <p:spPr>
          <a:xfrm>
            <a:off x="838200" y="3879436"/>
            <a:ext cx="4925603" cy="1655763"/>
          </a:xfrm>
          <a:prstGeom prst="rect">
            <a:avLst/>
          </a:prstGeom>
        </p:spPr>
        <p:txBody>
          <a:bodyPr/>
          <a:lstStyle>
            <a:lvl1pPr marL="0" indent="0">
              <a:buSzTx/>
              <a:buFontTx/>
              <a:buNone/>
              <a:defRPr sz="2400"/>
            </a:lvl1pPr>
            <a:lvl2pPr marL="0" indent="457200">
              <a:buSzTx/>
              <a:buFontTx/>
              <a:buNone/>
              <a:defRPr sz="2400"/>
            </a:lvl2pPr>
            <a:lvl3pPr marL="0" indent="914400">
              <a:buSzTx/>
              <a:buFontTx/>
              <a:buNone/>
              <a:defRPr sz="2400"/>
            </a:lvl3pPr>
            <a:lvl4pPr marL="0" indent="1371600">
              <a:buSzTx/>
              <a:buFontTx/>
              <a:buNone/>
              <a:defRPr sz="2400"/>
            </a:lvl4pPr>
            <a:lvl5pPr marL="0" indent="1828800">
              <a:buSzTx/>
              <a:buFontTx/>
              <a:buNone/>
              <a:defRPr sz="2400"/>
            </a:lvl5pPr>
          </a:lstStyle>
          <a:p>
            <a:r>
              <a:t>Corpo livello uno</a:t>
            </a:r>
          </a:p>
          <a:p>
            <a:pPr lvl="1"/>
            <a:r>
              <a:t>Corpo livello due</a:t>
            </a:r>
          </a:p>
          <a:p>
            <a:pPr lvl="2"/>
            <a:r>
              <a:t>Corpo livello tre</a:t>
            </a:r>
          </a:p>
          <a:p>
            <a:pPr lvl="3"/>
            <a:r>
              <a:t>Corpo livello quattro</a:t>
            </a:r>
          </a:p>
          <a:p>
            <a:pPr lvl="4"/>
            <a:r>
              <a:t>Corpo livello cinque</a:t>
            </a:r>
          </a:p>
        </p:txBody>
      </p:sp>
      <p:sp>
        <p:nvSpPr>
          <p:cNvPr id="45" name="Picture Placeholder 2"/>
          <p:cNvSpPr>
            <a:spLocks noGrp="1"/>
          </p:cNvSpPr>
          <p:nvPr>
            <p:ph type="pic" sz="half" idx="21"/>
          </p:nvPr>
        </p:nvSpPr>
        <p:spPr>
          <a:xfrm>
            <a:off x="6096000" y="1335636"/>
            <a:ext cx="5257800" cy="4525415"/>
          </a:xfrm>
          <a:prstGeom prst="rect">
            <a:avLst/>
          </a:prstGeom>
        </p:spPr>
        <p:txBody>
          <a:bodyPr lIns="91439" rIns="91439">
            <a:noAutofit/>
          </a:bodyPr>
          <a:lstStyle/>
          <a:p>
            <a:endParaRPr/>
          </a:p>
        </p:txBody>
      </p:sp>
      <p:pic>
        <p:nvPicPr>
          <p:cNvPr id="46" name="Picture Placeholder 11" descr="Picture Placeholder 11"/>
          <p:cNvPicPr>
            <a:picLocks noChangeAspect="1"/>
          </p:cNvPicPr>
          <p:nvPr/>
        </p:nvPicPr>
        <p:blipFill>
          <a:blip r:embed="rId4"/>
          <a:stretch>
            <a:fillRect/>
          </a:stretch>
        </p:blipFill>
        <p:spPr>
          <a:xfrm>
            <a:off x="9822729" y="205890"/>
            <a:ext cx="1856588" cy="713124"/>
          </a:xfrm>
          <a:prstGeom prst="rect">
            <a:avLst/>
          </a:prstGeom>
          <a:ln w="12700">
            <a:miter lim="400000"/>
          </a:ln>
        </p:spPr>
      </p:pic>
      <p:sp>
        <p:nvSpPr>
          <p:cNvPr id="47"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Due contenuti">
    <p:spTree>
      <p:nvGrpSpPr>
        <p:cNvPr id="1" name=""/>
        <p:cNvGrpSpPr/>
        <p:nvPr/>
      </p:nvGrpSpPr>
      <p:grpSpPr>
        <a:xfrm>
          <a:off x="0" y="0"/>
          <a:ext cx="0" cy="0"/>
          <a:chOff x="0" y="0"/>
          <a:chExt cx="0" cy="0"/>
        </a:xfrm>
      </p:grpSpPr>
      <p:pic>
        <p:nvPicPr>
          <p:cNvPr id="54" name="Immagine 7" descr="Immagine 7"/>
          <p:cNvPicPr>
            <a:picLocks noChangeAspect="1"/>
          </p:cNvPicPr>
          <p:nvPr/>
        </p:nvPicPr>
        <p:blipFill>
          <a:blip r:embed="rId2"/>
          <a:stretch>
            <a:fillRect/>
          </a:stretch>
        </p:blipFill>
        <p:spPr>
          <a:xfrm>
            <a:off x="0" y="6352349"/>
            <a:ext cx="12192000" cy="520701"/>
          </a:xfrm>
          <a:prstGeom prst="rect">
            <a:avLst/>
          </a:prstGeom>
          <a:ln w="12700">
            <a:miter lim="400000"/>
          </a:ln>
        </p:spPr>
      </p:pic>
      <p:pic>
        <p:nvPicPr>
          <p:cNvPr id="55" name="Immagine 21" descr="Immagine 21"/>
          <p:cNvPicPr>
            <a:picLocks noChangeAspect="1"/>
          </p:cNvPicPr>
          <p:nvPr/>
        </p:nvPicPr>
        <p:blipFill>
          <a:blip r:embed="rId3"/>
          <a:stretch>
            <a:fillRect/>
          </a:stretch>
        </p:blipFill>
        <p:spPr>
          <a:xfrm>
            <a:off x="0" y="-25842"/>
            <a:ext cx="12192000" cy="1219201"/>
          </a:xfrm>
          <a:prstGeom prst="rect">
            <a:avLst/>
          </a:prstGeom>
          <a:ln w="12700">
            <a:miter lim="400000"/>
          </a:ln>
        </p:spPr>
      </p:pic>
      <p:sp>
        <p:nvSpPr>
          <p:cNvPr id="56" name="Titolo Testo"/>
          <p:cNvSpPr txBox="1">
            <a:spLocks noGrp="1"/>
          </p:cNvSpPr>
          <p:nvPr>
            <p:ph type="title"/>
          </p:nvPr>
        </p:nvSpPr>
        <p:spPr>
          <a:prstGeom prst="rect">
            <a:avLst/>
          </a:prstGeom>
        </p:spPr>
        <p:txBody>
          <a:bodyPr/>
          <a:lstStyle/>
          <a:p>
            <a:r>
              <a:t>Titolo Testo</a:t>
            </a:r>
          </a:p>
        </p:txBody>
      </p:sp>
      <p:sp>
        <p:nvSpPr>
          <p:cNvPr id="57" name="Corpo livello uno…"/>
          <p:cNvSpPr txBox="1">
            <a:spLocks noGrp="1"/>
          </p:cNvSpPr>
          <p:nvPr>
            <p:ph type="body" sz="half" idx="1"/>
          </p:nvPr>
        </p:nvSpPr>
        <p:spPr>
          <a:xfrm>
            <a:off x="838200" y="2496618"/>
            <a:ext cx="5181600" cy="3680345"/>
          </a:xfrm>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pic>
        <p:nvPicPr>
          <p:cNvPr id="58" name="Picture Placeholder 11" descr="Picture Placeholder 11"/>
          <p:cNvPicPr>
            <a:picLocks noChangeAspect="1"/>
          </p:cNvPicPr>
          <p:nvPr/>
        </p:nvPicPr>
        <p:blipFill>
          <a:blip r:embed="rId4"/>
          <a:stretch>
            <a:fillRect/>
          </a:stretch>
        </p:blipFill>
        <p:spPr>
          <a:xfrm>
            <a:off x="9822729" y="205890"/>
            <a:ext cx="1856588" cy="713124"/>
          </a:xfrm>
          <a:prstGeom prst="rect">
            <a:avLst/>
          </a:prstGeom>
          <a:ln w="12700">
            <a:miter lim="400000"/>
          </a:ln>
        </p:spPr>
      </p:pic>
      <p:sp>
        <p:nvSpPr>
          <p:cNvPr id="59"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Confronto">
    <p:spTree>
      <p:nvGrpSpPr>
        <p:cNvPr id="1" name=""/>
        <p:cNvGrpSpPr/>
        <p:nvPr/>
      </p:nvGrpSpPr>
      <p:grpSpPr>
        <a:xfrm>
          <a:off x="0" y="0"/>
          <a:ext cx="0" cy="0"/>
          <a:chOff x="0" y="0"/>
          <a:chExt cx="0" cy="0"/>
        </a:xfrm>
      </p:grpSpPr>
      <p:pic>
        <p:nvPicPr>
          <p:cNvPr id="66" name="Immagine 7" descr="Immagine 7"/>
          <p:cNvPicPr>
            <a:picLocks noChangeAspect="1"/>
          </p:cNvPicPr>
          <p:nvPr/>
        </p:nvPicPr>
        <p:blipFill>
          <a:blip r:embed="rId2"/>
          <a:stretch>
            <a:fillRect/>
          </a:stretch>
        </p:blipFill>
        <p:spPr>
          <a:xfrm>
            <a:off x="0" y="6352349"/>
            <a:ext cx="12192000" cy="520701"/>
          </a:xfrm>
          <a:prstGeom prst="rect">
            <a:avLst/>
          </a:prstGeom>
          <a:ln w="12700">
            <a:miter lim="400000"/>
          </a:ln>
        </p:spPr>
      </p:pic>
      <p:pic>
        <p:nvPicPr>
          <p:cNvPr id="67" name="Immagine 21" descr="Immagine 21"/>
          <p:cNvPicPr>
            <a:picLocks noChangeAspect="1"/>
          </p:cNvPicPr>
          <p:nvPr/>
        </p:nvPicPr>
        <p:blipFill>
          <a:blip r:embed="rId3"/>
          <a:stretch>
            <a:fillRect/>
          </a:stretch>
        </p:blipFill>
        <p:spPr>
          <a:xfrm>
            <a:off x="0" y="-25842"/>
            <a:ext cx="12192000" cy="1219201"/>
          </a:xfrm>
          <a:prstGeom prst="rect">
            <a:avLst/>
          </a:prstGeom>
          <a:ln w="12700">
            <a:miter lim="400000"/>
          </a:ln>
        </p:spPr>
      </p:pic>
      <p:sp>
        <p:nvSpPr>
          <p:cNvPr id="68" name="Titolo Testo"/>
          <p:cNvSpPr txBox="1">
            <a:spLocks noGrp="1"/>
          </p:cNvSpPr>
          <p:nvPr>
            <p:ph type="title"/>
          </p:nvPr>
        </p:nvSpPr>
        <p:spPr>
          <a:xfrm>
            <a:off x="838200" y="1335636"/>
            <a:ext cx="10515600" cy="540000"/>
          </a:xfrm>
          <a:prstGeom prst="rect">
            <a:avLst/>
          </a:prstGeom>
        </p:spPr>
        <p:txBody>
          <a:bodyPr/>
          <a:lstStyle/>
          <a:p>
            <a:r>
              <a:t>Titolo Testo</a:t>
            </a:r>
          </a:p>
        </p:txBody>
      </p:sp>
      <p:sp>
        <p:nvSpPr>
          <p:cNvPr id="69" name="Corpo livello uno…"/>
          <p:cNvSpPr txBox="1">
            <a:spLocks noGrp="1"/>
          </p:cNvSpPr>
          <p:nvPr>
            <p:ph type="body" sz="quarter" idx="1" hasCustomPrompt="1"/>
          </p:nvPr>
        </p:nvSpPr>
        <p:spPr>
          <a:xfrm>
            <a:off x="838200" y="1931597"/>
            <a:ext cx="10515600" cy="452008"/>
          </a:xfrm>
          <a:prstGeom prst="rect">
            <a:avLst/>
          </a:prstGeom>
        </p:spPr>
        <p:txBody>
          <a:bodyPr/>
          <a:lstStyle>
            <a:lvl1pPr indent="-457200">
              <a:spcBef>
                <a:spcPts val="0"/>
              </a:spcBef>
              <a:buSzTx/>
              <a:buFontTx/>
              <a:buNone/>
              <a:defRPr sz="2400">
                <a:solidFill>
                  <a:srgbClr val="B27F47"/>
                </a:solidFill>
                <a:latin typeface="Titillium Web SemiBold"/>
                <a:ea typeface="Titillium Web SemiBold"/>
                <a:cs typeface="Titillium Web SemiBold"/>
                <a:sym typeface="Titillium Web SemiBold"/>
              </a:defRPr>
            </a:lvl1pPr>
            <a:lvl2pPr marL="685800" indent="-228600">
              <a:spcBef>
                <a:spcPts val="0"/>
              </a:spcBef>
              <a:buFontTx/>
              <a:defRPr sz="2400">
                <a:solidFill>
                  <a:srgbClr val="B27F47"/>
                </a:solidFill>
                <a:latin typeface="Titillium Web SemiBold"/>
                <a:ea typeface="Titillium Web SemiBold"/>
                <a:cs typeface="Titillium Web SemiBold"/>
                <a:sym typeface="Titillium Web SemiBold"/>
              </a:defRPr>
            </a:lvl2pPr>
            <a:lvl3pPr marL="1188719" indent="-274319">
              <a:spcBef>
                <a:spcPts val="0"/>
              </a:spcBef>
              <a:buFontTx/>
              <a:defRPr sz="2400">
                <a:solidFill>
                  <a:srgbClr val="B27F47"/>
                </a:solidFill>
                <a:latin typeface="Titillium Web SemiBold"/>
                <a:ea typeface="Titillium Web SemiBold"/>
                <a:cs typeface="Titillium Web SemiBold"/>
                <a:sym typeface="Titillium Web SemiBold"/>
              </a:defRPr>
            </a:lvl3pPr>
            <a:lvl4pPr marL="1676400" indent="-304800">
              <a:spcBef>
                <a:spcPts val="0"/>
              </a:spcBef>
              <a:buFontTx/>
              <a:defRPr sz="2400">
                <a:solidFill>
                  <a:srgbClr val="B27F47"/>
                </a:solidFill>
                <a:latin typeface="Titillium Web SemiBold"/>
                <a:ea typeface="Titillium Web SemiBold"/>
                <a:cs typeface="Titillium Web SemiBold"/>
                <a:sym typeface="Titillium Web SemiBold"/>
              </a:defRPr>
            </a:lvl4pPr>
            <a:lvl5pPr marL="2171700" indent="-342900">
              <a:spcBef>
                <a:spcPts val="0"/>
              </a:spcBef>
              <a:buFontTx/>
              <a:defRPr sz="2400">
                <a:solidFill>
                  <a:srgbClr val="B27F47"/>
                </a:solidFill>
                <a:latin typeface="Titillium Web SemiBold"/>
                <a:ea typeface="Titillium Web SemiBold"/>
                <a:cs typeface="Titillium Web SemiBold"/>
                <a:sym typeface="Titillium Web SemiBold"/>
              </a:defRPr>
            </a:lvl5pPr>
          </a:lstStyle>
          <a:p>
            <a:r>
              <a:t>Click to edit Master sub-title styles</a:t>
            </a:r>
          </a:p>
          <a:p>
            <a:pPr lvl="1"/>
            <a:endParaRPr/>
          </a:p>
          <a:p>
            <a:pPr lvl="2"/>
            <a:endParaRPr/>
          </a:p>
          <a:p>
            <a:pPr lvl="3"/>
            <a:endParaRPr/>
          </a:p>
          <a:p>
            <a:pPr lvl="4"/>
            <a:endParaRPr/>
          </a:p>
        </p:txBody>
      </p:sp>
      <p:pic>
        <p:nvPicPr>
          <p:cNvPr id="70" name="Picture Placeholder 11" descr="Picture Placeholder 11"/>
          <p:cNvPicPr>
            <a:picLocks noChangeAspect="1"/>
          </p:cNvPicPr>
          <p:nvPr/>
        </p:nvPicPr>
        <p:blipFill>
          <a:blip r:embed="rId4"/>
          <a:stretch>
            <a:fillRect/>
          </a:stretch>
        </p:blipFill>
        <p:spPr>
          <a:xfrm>
            <a:off x="9822729" y="205890"/>
            <a:ext cx="1856588" cy="713124"/>
          </a:xfrm>
          <a:prstGeom prst="rect">
            <a:avLst/>
          </a:prstGeom>
          <a:ln w="12700">
            <a:miter lim="400000"/>
          </a:ln>
        </p:spPr>
      </p:pic>
      <p:sp>
        <p:nvSpPr>
          <p:cNvPr id="71"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Solo titolo">
    <p:spTree>
      <p:nvGrpSpPr>
        <p:cNvPr id="1" name=""/>
        <p:cNvGrpSpPr/>
        <p:nvPr/>
      </p:nvGrpSpPr>
      <p:grpSpPr>
        <a:xfrm>
          <a:off x="0" y="0"/>
          <a:ext cx="0" cy="0"/>
          <a:chOff x="0" y="0"/>
          <a:chExt cx="0" cy="0"/>
        </a:xfrm>
      </p:grpSpPr>
      <p:sp>
        <p:nvSpPr>
          <p:cNvPr id="78" name="Titolo Testo"/>
          <p:cNvSpPr txBox="1">
            <a:spLocks noGrp="1"/>
          </p:cNvSpPr>
          <p:nvPr>
            <p:ph type="title"/>
          </p:nvPr>
        </p:nvSpPr>
        <p:spPr>
          <a:prstGeom prst="rect">
            <a:avLst/>
          </a:prstGeom>
        </p:spPr>
        <p:txBody>
          <a:bodyPr/>
          <a:lstStyle/>
          <a:p>
            <a:r>
              <a:t>Titolo Testo</a:t>
            </a:r>
          </a:p>
        </p:txBody>
      </p:sp>
      <p:sp>
        <p:nvSpPr>
          <p:cNvPr id="79"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Vuota">
    <p:spTree>
      <p:nvGrpSpPr>
        <p:cNvPr id="1" name=""/>
        <p:cNvGrpSpPr/>
        <p:nvPr/>
      </p:nvGrpSpPr>
      <p:grpSpPr>
        <a:xfrm>
          <a:off x="0" y="0"/>
          <a:ext cx="0" cy="0"/>
          <a:chOff x="0" y="0"/>
          <a:chExt cx="0" cy="0"/>
        </a:xfrm>
      </p:grpSpPr>
      <p:pic>
        <p:nvPicPr>
          <p:cNvPr id="86" name="Immagine 7" descr="Immagine 7"/>
          <p:cNvPicPr>
            <a:picLocks noChangeAspect="1"/>
          </p:cNvPicPr>
          <p:nvPr/>
        </p:nvPicPr>
        <p:blipFill>
          <a:blip r:embed="rId2"/>
          <a:stretch>
            <a:fillRect/>
          </a:stretch>
        </p:blipFill>
        <p:spPr>
          <a:xfrm>
            <a:off x="0" y="6352349"/>
            <a:ext cx="12192000" cy="520701"/>
          </a:xfrm>
          <a:prstGeom prst="rect">
            <a:avLst/>
          </a:prstGeom>
          <a:ln w="12700">
            <a:miter lim="400000"/>
          </a:ln>
        </p:spPr>
      </p:pic>
      <p:pic>
        <p:nvPicPr>
          <p:cNvPr id="87" name="Immagine 21" descr="Immagine 21"/>
          <p:cNvPicPr>
            <a:picLocks noChangeAspect="1"/>
          </p:cNvPicPr>
          <p:nvPr/>
        </p:nvPicPr>
        <p:blipFill>
          <a:blip r:embed="rId3"/>
          <a:stretch>
            <a:fillRect/>
          </a:stretch>
        </p:blipFill>
        <p:spPr>
          <a:xfrm>
            <a:off x="0" y="-25842"/>
            <a:ext cx="12192000" cy="1219201"/>
          </a:xfrm>
          <a:prstGeom prst="rect">
            <a:avLst/>
          </a:prstGeom>
          <a:ln w="12700">
            <a:miter lim="400000"/>
          </a:ln>
        </p:spPr>
      </p:pic>
      <p:pic>
        <p:nvPicPr>
          <p:cNvPr id="88" name="Picture Placeholder 11" descr="Picture Placeholder 11"/>
          <p:cNvPicPr>
            <a:picLocks noChangeAspect="1"/>
          </p:cNvPicPr>
          <p:nvPr/>
        </p:nvPicPr>
        <p:blipFill>
          <a:blip r:embed="rId4"/>
          <a:stretch>
            <a:fillRect/>
          </a:stretch>
        </p:blipFill>
        <p:spPr>
          <a:xfrm>
            <a:off x="9822729" y="205890"/>
            <a:ext cx="1856588" cy="713124"/>
          </a:xfrm>
          <a:prstGeom prst="rect">
            <a:avLst/>
          </a:prstGeom>
          <a:ln w="12700">
            <a:miter lim="400000"/>
          </a:ln>
        </p:spPr>
      </p:pic>
      <p:sp>
        <p:nvSpPr>
          <p:cNvPr id="89"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Contenuto con didascalia">
    <p:spTree>
      <p:nvGrpSpPr>
        <p:cNvPr id="1" name=""/>
        <p:cNvGrpSpPr/>
        <p:nvPr/>
      </p:nvGrpSpPr>
      <p:grpSpPr>
        <a:xfrm>
          <a:off x="0" y="0"/>
          <a:ext cx="0" cy="0"/>
          <a:chOff x="0" y="0"/>
          <a:chExt cx="0" cy="0"/>
        </a:xfrm>
      </p:grpSpPr>
      <p:pic>
        <p:nvPicPr>
          <p:cNvPr id="96" name="Immagine 7" descr="Immagine 7"/>
          <p:cNvPicPr>
            <a:picLocks noChangeAspect="1"/>
          </p:cNvPicPr>
          <p:nvPr/>
        </p:nvPicPr>
        <p:blipFill>
          <a:blip r:embed="rId2"/>
          <a:stretch>
            <a:fillRect/>
          </a:stretch>
        </p:blipFill>
        <p:spPr>
          <a:xfrm>
            <a:off x="0" y="6352349"/>
            <a:ext cx="12192000" cy="520701"/>
          </a:xfrm>
          <a:prstGeom prst="rect">
            <a:avLst/>
          </a:prstGeom>
          <a:ln w="12700">
            <a:miter lim="400000"/>
          </a:ln>
        </p:spPr>
      </p:pic>
      <p:pic>
        <p:nvPicPr>
          <p:cNvPr id="97" name="Immagine 21" descr="Immagine 21"/>
          <p:cNvPicPr>
            <a:picLocks noChangeAspect="1"/>
          </p:cNvPicPr>
          <p:nvPr/>
        </p:nvPicPr>
        <p:blipFill>
          <a:blip r:embed="rId3"/>
          <a:stretch>
            <a:fillRect/>
          </a:stretch>
        </p:blipFill>
        <p:spPr>
          <a:xfrm>
            <a:off x="0" y="-25842"/>
            <a:ext cx="12192000" cy="1219201"/>
          </a:xfrm>
          <a:prstGeom prst="rect">
            <a:avLst/>
          </a:prstGeom>
          <a:ln w="12700">
            <a:miter lim="400000"/>
          </a:ln>
        </p:spPr>
      </p:pic>
      <p:sp>
        <p:nvSpPr>
          <p:cNvPr id="98" name="Corpo livello uno…"/>
          <p:cNvSpPr txBox="1">
            <a:spLocks noGrp="1"/>
          </p:cNvSpPr>
          <p:nvPr>
            <p:ph type="body" sz="half" idx="1"/>
          </p:nvPr>
        </p:nvSpPr>
        <p:spPr>
          <a:xfrm>
            <a:off x="5183187" y="1335636"/>
            <a:ext cx="6172201" cy="4841327"/>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Corpo livello uno</a:t>
            </a:r>
          </a:p>
          <a:p>
            <a:pPr lvl="1"/>
            <a:r>
              <a:t>Corpo livello due</a:t>
            </a:r>
          </a:p>
          <a:p>
            <a:pPr lvl="2"/>
            <a:r>
              <a:t>Corpo livello tre</a:t>
            </a:r>
          </a:p>
          <a:p>
            <a:pPr lvl="3"/>
            <a:r>
              <a:t>Corpo livello quattro</a:t>
            </a:r>
          </a:p>
          <a:p>
            <a:pPr lvl="4"/>
            <a:r>
              <a:t>Corpo livello cinque</a:t>
            </a:r>
          </a:p>
        </p:txBody>
      </p:sp>
      <p:sp>
        <p:nvSpPr>
          <p:cNvPr id="99" name="Text Placeholder 3"/>
          <p:cNvSpPr>
            <a:spLocks noGrp="1"/>
          </p:cNvSpPr>
          <p:nvPr>
            <p:ph type="body" sz="quarter" idx="21"/>
          </p:nvPr>
        </p:nvSpPr>
        <p:spPr>
          <a:xfrm>
            <a:off x="839787" y="2496618"/>
            <a:ext cx="3932238" cy="3680345"/>
          </a:xfrm>
          <a:prstGeom prst="rect">
            <a:avLst/>
          </a:prstGeom>
        </p:spPr>
        <p:txBody>
          <a:bodyPr/>
          <a:lstStyle/>
          <a:p>
            <a:pPr marL="0" indent="0">
              <a:buSzTx/>
              <a:buFontTx/>
              <a:buNone/>
              <a:defRPr sz="1600"/>
            </a:pPr>
            <a:endParaRPr/>
          </a:p>
        </p:txBody>
      </p:sp>
      <p:sp>
        <p:nvSpPr>
          <p:cNvPr id="100" name="Titolo Testo"/>
          <p:cNvSpPr txBox="1">
            <a:spLocks noGrp="1"/>
          </p:cNvSpPr>
          <p:nvPr>
            <p:ph type="title"/>
          </p:nvPr>
        </p:nvSpPr>
        <p:spPr>
          <a:xfrm>
            <a:off x="838200" y="1335636"/>
            <a:ext cx="3932238" cy="780115"/>
          </a:xfrm>
          <a:prstGeom prst="rect">
            <a:avLst/>
          </a:prstGeom>
        </p:spPr>
        <p:txBody>
          <a:bodyPr/>
          <a:lstStyle/>
          <a:p>
            <a:r>
              <a:t>Titolo Testo</a:t>
            </a:r>
          </a:p>
        </p:txBody>
      </p:sp>
      <p:pic>
        <p:nvPicPr>
          <p:cNvPr id="101" name="Picture Placeholder 11" descr="Picture Placeholder 11"/>
          <p:cNvPicPr>
            <a:picLocks noChangeAspect="1"/>
          </p:cNvPicPr>
          <p:nvPr/>
        </p:nvPicPr>
        <p:blipFill>
          <a:blip r:embed="rId4"/>
          <a:stretch>
            <a:fillRect/>
          </a:stretch>
        </p:blipFill>
        <p:spPr>
          <a:xfrm>
            <a:off x="9822729" y="205890"/>
            <a:ext cx="1856588" cy="713124"/>
          </a:xfrm>
          <a:prstGeom prst="rect">
            <a:avLst/>
          </a:prstGeom>
          <a:ln w="12700">
            <a:miter lim="400000"/>
          </a:ln>
        </p:spPr>
      </p:pic>
      <p:sp>
        <p:nvSpPr>
          <p:cNvPr id="102"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Immagine con didascalia">
    <p:spTree>
      <p:nvGrpSpPr>
        <p:cNvPr id="1" name=""/>
        <p:cNvGrpSpPr/>
        <p:nvPr/>
      </p:nvGrpSpPr>
      <p:grpSpPr>
        <a:xfrm>
          <a:off x="0" y="0"/>
          <a:ext cx="0" cy="0"/>
          <a:chOff x="0" y="0"/>
          <a:chExt cx="0" cy="0"/>
        </a:xfrm>
      </p:grpSpPr>
      <p:pic>
        <p:nvPicPr>
          <p:cNvPr id="109" name="Immagine 7" descr="Immagine 7"/>
          <p:cNvPicPr>
            <a:picLocks noChangeAspect="1"/>
          </p:cNvPicPr>
          <p:nvPr/>
        </p:nvPicPr>
        <p:blipFill>
          <a:blip r:embed="rId2"/>
          <a:stretch>
            <a:fillRect/>
          </a:stretch>
        </p:blipFill>
        <p:spPr>
          <a:xfrm>
            <a:off x="0" y="6352349"/>
            <a:ext cx="12192000" cy="520701"/>
          </a:xfrm>
          <a:prstGeom prst="rect">
            <a:avLst/>
          </a:prstGeom>
          <a:ln w="12700">
            <a:miter lim="400000"/>
          </a:ln>
        </p:spPr>
      </p:pic>
      <p:pic>
        <p:nvPicPr>
          <p:cNvPr id="110" name="Immagine 21" descr="Immagine 21"/>
          <p:cNvPicPr>
            <a:picLocks noChangeAspect="1"/>
          </p:cNvPicPr>
          <p:nvPr/>
        </p:nvPicPr>
        <p:blipFill>
          <a:blip r:embed="rId3"/>
          <a:stretch>
            <a:fillRect/>
          </a:stretch>
        </p:blipFill>
        <p:spPr>
          <a:xfrm>
            <a:off x="0" y="-25842"/>
            <a:ext cx="12192000" cy="1219201"/>
          </a:xfrm>
          <a:prstGeom prst="rect">
            <a:avLst/>
          </a:prstGeom>
          <a:ln w="12700">
            <a:miter lim="400000"/>
          </a:ln>
        </p:spPr>
      </p:pic>
      <p:sp>
        <p:nvSpPr>
          <p:cNvPr id="111" name="Picture Placeholder 2"/>
          <p:cNvSpPr>
            <a:spLocks noGrp="1"/>
          </p:cNvSpPr>
          <p:nvPr>
            <p:ph type="pic" sz="half" idx="21"/>
          </p:nvPr>
        </p:nvSpPr>
        <p:spPr>
          <a:xfrm>
            <a:off x="5183187" y="1335636"/>
            <a:ext cx="6172201" cy="4841327"/>
          </a:xfrm>
          <a:prstGeom prst="rect">
            <a:avLst/>
          </a:prstGeom>
        </p:spPr>
        <p:txBody>
          <a:bodyPr lIns="91439" rIns="91439">
            <a:noAutofit/>
          </a:bodyPr>
          <a:lstStyle/>
          <a:p>
            <a:endParaRPr/>
          </a:p>
        </p:txBody>
      </p:sp>
      <p:sp>
        <p:nvSpPr>
          <p:cNvPr id="112" name="Corpo livello uno…"/>
          <p:cNvSpPr txBox="1">
            <a:spLocks noGrp="1"/>
          </p:cNvSpPr>
          <p:nvPr>
            <p:ph type="body" sz="quarter" idx="1"/>
          </p:nvPr>
        </p:nvSpPr>
        <p:spPr>
          <a:xfrm>
            <a:off x="839787" y="2496618"/>
            <a:ext cx="3932239" cy="3680345"/>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Corpo livello uno</a:t>
            </a:r>
          </a:p>
          <a:p>
            <a:pPr lvl="1"/>
            <a:r>
              <a:t>Corpo livello due</a:t>
            </a:r>
          </a:p>
          <a:p>
            <a:pPr lvl="2"/>
            <a:r>
              <a:t>Corpo livello tre</a:t>
            </a:r>
          </a:p>
          <a:p>
            <a:pPr lvl="3"/>
            <a:r>
              <a:t>Corpo livello quattro</a:t>
            </a:r>
          </a:p>
          <a:p>
            <a:pPr lvl="4"/>
            <a:r>
              <a:t>Corpo livello cinque</a:t>
            </a:r>
          </a:p>
        </p:txBody>
      </p:sp>
      <p:sp>
        <p:nvSpPr>
          <p:cNvPr id="113" name="Titolo Testo"/>
          <p:cNvSpPr txBox="1">
            <a:spLocks noGrp="1"/>
          </p:cNvSpPr>
          <p:nvPr>
            <p:ph type="title"/>
          </p:nvPr>
        </p:nvSpPr>
        <p:spPr>
          <a:xfrm>
            <a:off x="838200" y="1335636"/>
            <a:ext cx="3932238" cy="780115"/>
          </a:xfrm>
          <a:prstGeom prst="rect">
            <a:avLst/>
          </a:prstGeom>
        </p:spPr>
        <p:txBody>
          <a:bodyPr/>
          <a:lstStyle/>
          <a:p>
            <a:r>
              <a:t>Titolo Testo</a:t>
            </a:r>
          </a:p>
        </p:txBody>
      </p:sp>
      <p:pic>
        <p:nvPicPr>
          <p:cNvPr id="114" name="Picture Placeholder 11" descr="Picture Placeholder 11"/>
          <p:cNvPicPr>
            <a:picLocks noChangeAspect="1"/>
          </p:cNvPicPr>
          <p:nvPr/>
        </p:nvPicPr>
        <p:blipFill>
          <a:blip r:embed="rId4"/>
          <a:stretch>
            <a:fillRect/>
          </a:stretch>
        </p:blipFill>
        <p:spPr>
          <a:xfrm>
            <a:off x="9822729" y="205890"/>
            <a:ext cx="1856588" cy="713124"/>
          </a:xfrm>
          <a:prstGeom prst="rect">
            <a:avLst/>
          </a:prstGeom>
          <a:ln w="12700">
            <a:miter lim="400000"/>
          </a:ln>
        </p:spPr>
      </p:pic>
      <p:sp>
        <p:nvSpPr>
          <p:cNvPr id="115"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magine 7" descr="Immagine 7"/>
          <p:cNvPicPr>
            <a:picLocks noChangeAspect="1"/>
          </p:cNvPicPr>
          <p:nvPr/>
        </p:nvPicPr>
        <p:blipFill>
          <a:blip r:embed="rId11"/>
          <a:stretch>
            <a:fillRect/>
          </a:stretch>
        </p:blipFill>
        <p:spPr>
          <a:xfrm>
            <a:off x="0" y="6352349"/>
            <a:ext cx="12192000" cy="520701"/>
          </a:xfrm>
          <a:prstGeom prst="rect">
            <a:avLst/>
          </a:prstGeom>
          <a:ln w="12700">
            <a:miter lim="400000"/>
          </a:ln>
        </p:spPr>
      </p:pic>
      <p:pic>
        <p:nvPicPr>
          <p:cNvPr id="3" name="Immagine 21" descr="Immagine 21"/>
          <p:cNvPicPr>
            <a:picLocks noChangeAspect="1"/>
          </p:cNvPicPr>
          <p:nvPr/>
        </p:nvPicPr>
        <p:blipFill>
          <a:blip r:embed="rId12"/>
          <a:stretch>
            <a:fillRect/>
          </a:stretch>
        </p:blipFill>
        <p:spPr>
          <a:xfrm>
            <a:off x="0" y="-25842"/>
            <a:ext cx="12192000" cy="1219201"/>
          </a:xfrm>
          <a:prstGeom prst="rect">
            <a:avLst/>
          </a:prstGeom>
          <a:ln w="12700">
            <a:miter lim="400000"/>
          </a:ln>
        </p:spPr>
      </p:pic>
      <p:sp>
        <p:nvSpPr>
          <p:cNvPr id="4" name="Titolo Testo"/>
          <p:cNvSpPr txBox="1">
            <a:spLocks noGrp="1"/>
          </p:cNvSpPr>
          <p:nvPr>
            <p:ph type="title"/>
          </p:nvPr>
        </p:nvSpPr>
        <p:spPr>
          <a:xfrm>
            <a:off x="838200" y="1335636"/>
            <a:ext cx="10515600" cy="7801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Titolo Testo</a:t>
            </a:r>
          </a:p>
        </p:txBody>
      </p:sp>
      <p:pic>
        <p:nvPicPr>
          <p:cNvPr id="5" name="Picture Placeholder 11" descr="Picture Placeholder 11"/>
          <p:cNvPicPr>
            <a:picLocks noChangeAspect="1"/>
          </p:cNvPicPr>
          <p:nvPr/>
        </p:nvPicPr>
        <p:blipFill>
          <a:blip r:embed="rId13"/>
          <a:stretch>
            <a:fillRect/>
          </a:stretch>
        </p:blipFill>
        <p:spPr>
          <a:xfrm>
            <a:off x="9822729" y="205890"/>
            <a:ext cx="1856588" cy="713124"/>
          </a:xfrm>
          <a:prstGeom prst="rect">
            <a:avLst/>
          </a:prstGeom>
          <a:ln w="12700">
            <a:miter lim="400000"/>
          </a:ln>
        </p:spPr>
      </p:pic>
      <p:sp>
        <p:nvSpPr>
          <p:cNvPr id="6" name="Corpo livello uno…"/>
          <p:cNvSpPr txBox="1">
            <a:spLocks noGrp="1"/>
          </p:cNvSpPr>
          <p:nvPr>
            <p:ph type="body" idx="1"/>
          </p:nvPr>
        </p:nvSpPr>
        <p:spPr>
          <a:xfrm>
            <a:off x="609600" y="1600200"/>
            <a:ext cx="10972800" cy="45259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Corpo livello uno</a:t>
            </a:r>
          </a:p>
          <a:p>
            <a:pPr lvl="1"/>
            <a:r>
              <a:t>Corpo livello due</a:t>
            </a:r>
          </a:p>
          <a:p>
            <a:pPr lvl="2"/>
            <a:r>
              <a:t>Corpo livello tre</a:t>
            </a:r>
          </a:p>
          <a:p>
            <a:pPr lvl="3"/>
            <a:r>
              <a:t>Corpo livello quattro</a:t>
            </a:r>
          </a:p>
          <a:p>
            <a:pPr lvl="4"/>
            <a:r>
              <a:t>Corpo livello cinque</a:t>
            </a:r>
          </a:p>
        </p:txBody>
      </p:sp>
      <p:sp>
        <p:nvSpPr>
          <p:cNvPr id="7" name="Numero diapositiva"/>
          <p:cNvSpPr txBox="1">
            <a:spLocks noGrp="1"/>
          </p:cNvSpPr>
          <p:nvPr>
            <p:ph type="sldNum" sz="quarter" idx="2"/>
          </p:nvPr>
        </p:nvSpPr>
        <p:spPr>
          <a:xfrm>
            <a:off x="5944361" y="6433630"/>
            <a:ext cx="303277" cy="358141"/>
          </a:xfrm>
          <a:prstGeom prst="rect">
            <a:avLst/>
          </a:prstGeom>
          <a:ln w="12700">
            <a:miter lim="400000"/>
          </a:ln>
        </p:spPr>
        <p:txBody>
          <a:bodyPr wrap="none" lIns="45719" rIns="45719" anchor="ctr">
            <a:spAutoFit/>
          </a:bodyPr>
          <a:lstStyle>
            <a:lvl1pPr algn="ctr">
              <a:defRPr sz="1400">
                <a:solidFill>
                  <a:srgbClr val="FFFFFF">
                    <a:alpha val="50000"/>
                  </a:srgbClr>
                </a:solidFill>
                <a:latin typeface="Titillium Web Regular"/>
                <a:ea typeface="Titillium Web Regular"/>
                <a:cs typeface="Titillium Web Regular"/>
                <a:sym typeface="Titillium Web Regular"/>
              </a:defRPr>
            </a:lvl1pPr>
          </a:lstStyle>
          <a:p>
            <a:fld id="{86CB4B4D-7CA3-9044-876B-883B54F8677D}" type="slidenum">
              <a:t>‹N›</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hf hdr="0" ftr="0" dt="0"/>
  <p:txStyles>
    <p:titleStyle>
      <a:lvl1pPr marL="0" marR="0" indent="0" algn="l" defTabSz="914400" rtl="0" latinLnBrk="0">
        <a:lnSpc>
          <a:spcPct val="90000"/>
        </a:lnSpc>
        <a:spcBef>
          <a:spcPts val="0"/>
        </a:spcBef>
        <a:spcAft>
          <a:spcPts val="0"/>
        </a:spcAft>
        <a:buClrTx/>
        <a:buSzTx/>
        <a:buFontTx/>
        <a:buNone/>
        <a:tabLst/>
        <a:defRPr sz="2800" b="0" i="0" u="none" strike="noStrike" cap="none" spc="0" baseline="0">
          <a:solidFill>
            <a:srgbClr val="B27F47"/>
          </a:solidFill>
          <a:uFillTx/>
          <a:latin typeface="Titillium Web SemiBold"/>
          <a:ea typeface="Titillium Web SemiBold"/>
          <a:cs typeface="Titillium Web SemiBold"/>
          <a:sym typeface="Titillium Web SemiBold"/>
        </a:defRPr>
      </a:lvl1pPr>
      <a:lvl2pPr marL="0" marR="0" indent="0" algn="l" defTabSz="914400" rtl="0" latinLnBrk="0">
        <a:lnSpc>
          <a:spcPct val="90000"/>
        </a:lnSpc>
        <a:spcBef>
          <a:spcPts val="0"/>
        </a:spcBef>
        <a:spcAft>
          <a:spcPts val="0"/>
        </a:spcAft>
        <a:buClrTx/>
        <a:buSzTx/>
        <a:buFontTx/>
        <a:buNone/>
        <a:tabLst/>
        <a:defRPr sz="2800" b="0" i="0" u="none" strike="noStrike" cap="none" spc="0" baseline="0">
          <a:solidFill>
            <a:srgbClr val="B27F47"/>
          </a:solidFill>
          <a:uFillTx/>
          <a:latin typeface="Titillium Web SemiBold"/>
          <a:ea typeface="Titillium Web SemiBold"/>
          <a:cs typeface="Titillium Web SemiBold"/>
          <a:sym typeface="Titillium Web SemiBold"/>
        </a:defRPr>
      </a:lvl2pPr>
      <a:lvl3pPr marL="0" marR="0" indent="0" algn="l" defTabSz="914400" rtl="0" latinLnBrk="0">
        <a:lnSpc>
          <a:spcPct val="90000"/>
        </a:lnSpc>
        <a:spcBef>
          <a:spcPts val="0"/>
        </a:spcBef>
        <a:spcAft>
          <a:spcPts val="0"/>
        </a:spcAft>
        <a:buClrTx/>
        <a:buSzTx/>
        <a:buFontTx/>
        <a:buNone/>
        <a:tabLst/>
        <a:defRPr sz="2800" b="0" i="0" u="none" strike="noStrike" cap="none" spc="0" baseline="0">
          <a:solidFill>
            <a:srgbClr val="B27F47"/>
          </a:solidFill>
          <a:uFillTx/>
          <a:latin typeface="Titillium Web SemiBold"/>
          <a:ea typeface="Titillium Web SemiBold"/>
          <a:cs typeface="Titillium Web SemiBold"/>
          <a:sym typeface="Titillium Web SemiBold"/>
        </a:defRPr>
      </a:lvl3pPr>
      <a:lvl4pPr marL="0" marR="0" indent="0" algn="l" defTabSz="914400" rtl="0" latinLnBrk="0">
        <a:lnSpc>
          <a:spcPct val="90000"/>
        </a:lnSpc>
        <a:spcBef>
          <a:spcPts val="0"/>
        </a:spcBef>
        <a:spcAft>
          <a:spcPts val="0"/>
        </a:spcAft>
        <a:buClrTx/>
        <a:buSzTx/>
        <a:buFontTx/>
        <a:buNone/>
        <a:tabLst/>
        <a:defRPr sz="2800" b="0" i="0" u="none" strike="noStrike" cap="none" spc="0" baseline="0">
          <a:solidFill>
            <a:srgbClr val="B27F47"/>
          </a:solidFill>
          <a:uFillTx/>
          <a:latin typeface="Titillium Web SemiBold"/>
          <a:ea typeface="Titillium Web SemiBold"/>
          <a:cs typeface="Titillium Web SemiBold"/>
          <a:sym typeface="Titillium Web SemiBold"/>
        </a:defRPr>
      </a:lvl4pPr>
      <a:lvl5pPr marL="0" marR="0" indent="0" algn="l" defTabSz="914400" rtl="0" latinLnBrk="0">
        <a:lnSpc>
          <a:spcPct val="90000"/>
        </a:lnSpc>
        <a:spcBef>
          <a:spcPts val="0"/>
        </a:spcBef>
        <a:spcAft>
          <a:spcPts val="0"/>
        </a:spcAft>
        <a:buClrTx/>
        <a:buSzTx/>
        <a:buFontTx/>
        <a:buNone/>
        <a:tabLst/>
        <a:defRPr sz="2800" b="0" i="0" u="none" strike="noStrike" cap="none" spc="0" baseline="0">
          <a:solidFill>
            <a:srgbClr val="B27F47"/>
          </a:solidFill>
          <a:uFillTx/>
          <a:latin typeface="Titillium Web SemiBold"/>
          <a:ea typeface="Titillium Web SemiBold"/>
          <a:cs typeface="Titillium Web SemiBold"/>
          <a:sym typeface="Titillium Web SemiBold"/>
        </a:defRPr>
      </a:lvl5pPr>
      <a:lvl6pPr marL="0" marR="0" indent="0" algn="l" defTabSz="914400" rtl="0" latinLnBrk="0">
        <a:lnSpc>
          <a:spcPct val="90000"/>
        </a:lnSpc>
        <a:spcBef>
          <a:spcPts val="0"/>
        </a:spcBef>
        <a:spcAft>
          <a:spcPts val="0"/>
        </a:spcAft>
        <a:buClrTx/>
        <a:buSzTx/>
        <a:buFontTx/>
        <a:buNone/>
        <a:tabLst/>
        <a:defRPr sz="2800" b="0" i="0" u="none" strike="noStrike" cap="none" spc="0" baseline="0">
          <a:solidFill>
            <a:srgbClr val="B27F47"/>
          </a:solidFill>
          <a:uFillTx/>
          <a:latin typeface="Titillium Web SemiBold"/>
          <a:ea typeface="Titillium Web SemiBold"/>
          <a:cs typeface="Titillium Web SemiBold"/>
          <a:sym typeface="Titillium Web SemiBold"/>
        </a:defRPr>
      </a:lvl6pPr>
      <a:lvl7pPr marL="0" marR="0" indent="0" algn="l" defTabSz="914400" rtl="0" latinLnBrk="0">
        <a:lnSpc>
          <a:spcPct val="90000"/>
        </a:lnSpc>
        <a:spcBef>
          <a:spcPts val="0"/>
        </a:spcBef>
        <a:spcAft>
          <a:spcPts val="0"/>
        </a:spcAft>
        <a:buClrTx/>
        <a:buSzTx/>
        <a:buFontTx/>
        <a:buNone/>
        <a:tabLst/>
        <a:defRPr sz="2800" b="0" i="0" u="none" strike="noStrike" cap="none" spc="0" baseline="0">
          <a:solidFill>
            <a:srgbClr val="B27F47"/>
          </a:solidFill>
          <a:uFillTx/>
          <a:latin typeface="Titillium Web SemiBold"/>
          <a:ea typeface="Titillium Web SemiBold"/>
          <a:cs typeface="Titillium Web SemiBold"/>
          <a:sym typeface="Titillium Web SemiBold"/>
        </a:defRPr>
      </a:lvl7pPr>
      <a:lvl8pPr marL="0" marR="0" indent="0" algn="l" defTabSz="914400" rtl="0" latinLnBrk="0">
        <a:lnSpc>
          <a:spcPct val="90000"/>
        </a:lnSpc>
        <a:spcBef>
          <a:spcPts val="0"/>
        </a:spcBef>
        <a:spcAft>
          <a:spcPts val="0"/>
        </a:spcAft>
        <a:buClrTx/>
        <a:buSzTx/>
        <a:buFontTx/>
        <a:buNone/>
        <a:tabLst/>
        <a:defRPr sz="2800" b="0" i="0" u="none" strike="noStrike" cap="none" spc="0" baseline="0">
          <a:solidFill>
            <a:srgbClr val="B27F47"/>
          </a:solidFill>
          <a:uFillTx/>
          <a:latin typeface="Titillium Web SemiBold"/>
          <a:ea typeface="Titillium Web SemiBold"/>
          <a:cs typeface="Titillium Web SemiBold"/>
          <a:sym typeface="Titillium Web SemiBold"/>
        </a:defRPr>
      </a:lvl8pPr>
      <a:lvl9pPr marL="0" marR="0" indent="0" algn="l" defTabSz="914400" rtl="0" latinLnBrk="0">
        <a:lnSpc>
          <a:spcPct val="90000"/>
        </a:lnSpc>
        <a:spcBef>
          <a:spcPts val="0"/>
        </a:spcBef>
        <a:spcAft>
          <a:spcPts val="0"/>
        </a:spcAft>
        <a:buClrTx/>
        <a:buSzTx/>
        <a:buFontTx/>
        <a:buNone/>
        <a:tabLst/>
        <a:defRPr sz="2800" b="0" i="0" u="none" strike="noStrike" cap="none" spc="0" baseline="0">
          <a:solidFill>
            <a:srgbClr val="B27F47"/>
          </a:solidFill>
          <a:uFillTx/>
          <a:latin typeface="Titillium Web SemiBold"/>
          <a:ea typeface="Titillium Web SemiBold"/>
          <a:cs typeface="Titillium Web SemiBold"/>
          <a:sym typeface="Titillium Web SemiBold"/>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Titillium Web Regular"/>
          <a:ea typeface="Titillium Web Regular"/>
          <a:cs typeface="Titillium Web Regular"/>
          <a:sym typeface="Titillium Web Regular"/>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Titillium Web Regular"/>
          <a:ea typeface="Titillium Web Regular"/>
          <a:cs typeface="Titillium Web Regular"/>
          <a:sym typeface="Titillium Web Regular"/>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Titillium Web Regular"/>
          <a:ea typeface="Titillium Web Regular"/>
          <a:cs typeface="Titillium Web Regular"/>
          <a:sym typeface="Titillium Web Regular"/>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Titillium Web Regular"/>
          <a:ea typeface="Titillium Web Regular"/>
          <a:cs typeface="Titillium Web Regular"/>
          <a:sym typeface="Titillium Web Regular"/>
        </a:defRPr>
      </a:lvl4pPr>
      <a:lvl5pPr marL="2228850" marR="0" indent="-40005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Titillium Web Regular"/>
          <a:ea typeface="Titillium Web Regular"/>
          <a:cs typeface="Titillium Web Regular"/>
          <a:sym typeface="Titillium Web Regular"/>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Titillium Web Regular"/>
          <a:ea typeface="Titillium Web Regular"/>
          <a:cs typeface="Titillium Web Regular"/>
          <a:sym typeface="Titillium Web Regular"/>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Titillium Web Regular"/>
          <a:ea typeface="Titillium Web Regular"/>
          <a:cs typeface="Titillium Web Regular"/>
          <a:sym typeface="Titillium Web Regular"/>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Titillium Web Regular"/>
          <a:ea typeface="Titillium Web Regular"/>
          <a:cs typeface="Titillium Web Regular"/>
          <a:sym typeface="Titillium Web Regular"/>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Titillium Web Regular"/>
          <a:ea typeface="Titillium Web Regular"/>
          <a:cs typeface="Titillium Web Regular"/>
          <a:sym typeface="Titillium Web Regular"/>
        </a:defRPr>
      </a:lvl9pPr>
    </p:bodyStyle>
    <p:otherStyle>
      <a:lvl1pPr marL="0" marR="0" indent="0" algn="ct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Titillium Web Regular"/>
        </a:defRPr>
      </a:lvl1pPr>
      <a:lvl2pPr marL="0" marR="0" indent="457200" algn="ct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Titillium Web Regular"/>
        </a:defRPr>
      </a:lvl2pPr>
      <a:lvl3pPr marL="0" marR="0" indent="914400" algn="ct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Titillium Web Regular"/>
        </a:defRPr>
      </a:lvl3pPr>
      <a:lvl4pPr marL="0" marR="0" indent="1371600" algn="ct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Titillium Web Regular"/>
        </a:defRPr>
      </a:lvl4pPr>
      <a:lvl5pPr marL="0" marR="0" indent="1828800" algn="ct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Titillium Web Regular"/>
        </a:defRPr>
      </a:lvl5pPr>
      <a:lvl6pPr marL="0" marR="0" indent="2286000" algn="ct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Titillium Web Regular"/>
        </a:defRPr>
      </a:lvl6pPr>
      <a:lvl7pPr marL="0" marR="0" indent="2743200" algn="ct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Titillium Web Regular"/>
        </a:defRPr>
      </a:lvl7pPr>
      <a:lvl8pPr marL="0" marR="0" indent="3200400" algn="ct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Titillium Web Regular"/>
        </a:defRPr>
      </a:lvl8pPr>
      <a:lvl9pPr marL="0" marR="0" indent="3657600" algn="ct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Titillium Web Regular"/>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Title 1"/>
          <p:cNvSpPr txBox="1">
            <a:spLocks noGrp="1"/>
          </p:cNvSpPr>
          <p:nvPr>
            <p:ph type="ctrTitle"/>
          </p:nvPr>
        </p:nvSpPr>
        <p:spPr>
          <a:xfrm>
            <a:off x="838200" y="1335636"/>
            <a:ext cx="3062288" cy="1655763"/>
          </a:xfrm>
          <a:prstGeom prst="rect">
            <a:avLst/>
          </a:prstGeom>
        </p:spPr>
        <p:txBody>
          <a:bodyPr>
            <a:normAutofit fontScale="90000"/>
          </a:bodyPr>
          <a:lstStyle/>
          <a:p>
            <a:pPr defTabSz="868680">
              <a:defRPr sz="4275"/>
            </a:pPr>
            <a:r>
              <a:rPr dirty="0"/>
              <a:t>Missione 4 </a:t>
            </a:r>
            <a:br>
              <a:rPr dirty="0"/>
            </a:br>
            <a:r>
              <a:rPr dirty="0" err="1"/>
              <a:t>Istruzione</a:t>
            </a:r>
            <a:r>
              <a:rPr dirty="0"/>
              <a:t> e Ricerca</a:t>
            </a:r>
          </a:p>
        </p:txBody>
      </p:sp>
      <p:sp>
        <p:nvSpPr>
          <p:cNvPr id="137" name="Subtitle 2"/>
          <p:cNvSpPr txBox="1">
            <a:spLocks noGrp="1"/>
          </p:cNvSpPr>
          <p:nvPr>
            <p:ph type="subTitle" sz="quarter" idx="1"/>
          </p:nvPr>
        </p:nvSpPr>
        <p:spPr>
          <a:xfrm>
            <a:off x="716902" y="4211074"/>
            <a:ext cx="3795446" cy="1655762"/>
          </a:xfrm>
          <a:prstGeom prst="rect">
            <a:avLst/>
          </a:prstGeom>
        </p:spPr>
        <p:txBody>
          <a:bodyPr>
            <a:normAutofit lnSpcReduction="10000"/>
          </a:bodyPr>
          <a:lstStyle/>
          <a:p>
            <a:pPr>
              <a:lnSpc>
                <a:spcPct val="150000"/>
              </a:lnSpc>
            </a:pPr>
            <a:r>
              <a:rPr lang="en-US" b="1" dirty="0">
                <a:latin typeface="+mn-lt"/>
              </a:rPr>
              <a:t>Work Package #3: Individuals and Households in the Labor Markets</a:t>
            </a:r>
            <a:endParaRPr b="1" dirty="0">
              <a:latin typeface="+mn-lt"/>
            </a:endParaRPr>
          </a:p>
        </p:txBody>
      </p:sp>
      <p:pic>
        <p:nvPicPr>
          <p:cNvPr id="5" name="Segnaposto immagine 4" descr="Immagine che contiene Carattere, Elementi grafici, logo, schermata&#10;&#10;Descrizione generata automaticamente">
            <a:extLst>
              <a:ext uri="{FF2B5EF4-FFF2-40B4-BE49-F238E27FC236}">
                <a16:creationId xmlns:a16="http://schemas.microsoft.com/office/drawing/2014/main" id="{3F44DFED-D191-5532-29B1-F685C8764679}"/>
              </a:ext>
            </a:extLst>
          </p:cNvPr>
          <p:cNvPicPr>
            <a:picLocks noGrp="1" noChangeAspect="1"/>
          </p:cNvPicPr>
          <p:nvPr>
            <p:ph type="pic" sz="half" idx="21"/>
          </p:nvPr>
        </p:nvPicPr>
        <p:blipFill>
          <a:blip r:embed="rId2">
            <a:extLst>
              <a:ext uri="{28A0092B-C50C-407E-A947-70E740481C1C}">
                <a14:useLocalDpi xmlns:a14="http://schemas.microsoft.com/office/drawing/2010/main" val="0"/>
              </a:ext>
            </a:extLst>
          </a:blip>
          <a:srcRect l="8912" r="8912"/>
          <a:stretch>
            <a:fillRect/>
          </a:stretch>
        </p:blipFill>
        <p:spPr>
          <a:xfrm>
            <a:off x="6606073" y="4203930"/>
            <a:ext cx="3893590" cy="2559302"/>
          </a:xfrm>
        </p:spPr>
      </p:pic>
      <p:sp>
        <p:nvSpPr>
          <p:cNvPr id="3" name="TextBox 2">
            <a:extLst>
              <a:ext uri="{FF2B5EF4-FFF2-40B4-BE49-F238E27FC236}">
                <a16:creationId xmlns:a16="http://schemas.microsoft.com/office/drawing/2014/main" id="{5A325B06-5576-D468-FD22-7B39C200ACAD}"/>
              </a:ext>
            </a:extLst>
          </p:cNvPr>
          <p:cNvSpPr txBox="1"/>
          <p:nvPr/>
        </p:nvSpPr>
        <p:spPr>
          <a:xfrm>
            <a:off x="5511283" y="1979350"/>
            <a:ext cx="6240623" cy="240065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3600" b="1" i="0" u="none" strike="noStrike" cap="none" spc="0" normalizeH="0" baseline="0" dirty="0">
                <a:ln>
                  <a:noFill/>
                </a:ln>
                <a:solidFill>
                  <a:srgbClr val="000000"/>
                </a:solidFill>
                <a:effectLst/>
                <a:uFillTx/>
                <a:latin typeface="+mn-lt"/>
                <a:ea typeface="+mn-ea"/>
                <a:cs typeface="+mn-cs"/>
                <a:sym typeface="Calibri"/>
              </a:rPr>
              <a:t>Eliciting family norms </a:t>
            </a:r>
            <a:br>
              <a:rPr kumimoji="0" lang="en-US" sz="3600" b="1" i="0" u="none" strike="noStrike" cap="none" spc="0" normalizeH="0" baseline="0" dirty="0">
                <a:ln>
                  <a:noFill/>
                </a:ln>
                <a:solidFill>
                  <a:srgbClr val="000000"/>
                </a:solidFill>
                <a:effectLst/>
                <a:uFillTx/>
                <a:latin typeface="+mn-lt"/>
                <a:ea typeface="+mn-ea"/>
                <a:cs typeface="+mn-cs"/>
                <a:sym typeface="Calibri"/>
              </a:rPr>
            </a:br>
            <a:r>
              <a:rPr kumimoji="0" lang="en-US" sz="3600" b="1" i="0" u="none" strike="noStrike" cap="none" spc="0" normalizeH="0" baseline="0" dirty="0">
                <a:ln>
                  <a:noFill/>
                </a:ln>
                <a:solidFill>
                  <a:srgbClr val="000000"/>
                </a:solidFill>
                <a:effectLst/>
                <a:uFillTx/>
                <a:latin typeface="+mn-lt"/>
                <a:ea typeface="+mn-ea"/>
                <a:cs typeface="+mn-cs"/>
                <a:sym typeface="Calibri"/>
              </a:rPr>
              <a:t>in a representative survey </a:t>
            </a:r>
          </a:p>
          <a:p>
            <a:pPr marL="0" marR="0" indent="0" algn="l" defTabSz="914400" rtl="0" fontAlgn="auto" latinLnBrk="0" hangingPunct="0">
              <a:lnSpc>
                <a:spcPct val="100000"/>
              </a:lnSpc>
              <a:spcBef>
                <a:spcPts val="0"/>
              </a:spcBef>
              <a:spcAft>
                <a:spcPts val="0"/>
              </a:spcAft>
              <a:buClrTx/>
              <a:buSzTx/>
              <a:buFontTx/>
              <a:buNone/>
              <a:tabLst/>
            </a:pPr>
            <a:endParaRPr lang="en-US" dirty="0"/>
          </a:p>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a:p>
            <a:pPr marL="0" marR="0" indent="0" algn="ctr" defTabSz="914400" rtl="0" fontAlgn="auto" latinLnBrk="0" hangingPunct="0">
              <a:lnSpc>
                <a:spcPct val="100000"/>
              </a:lnSpc>
              <a:spcBef>
                <a:spcPts val="0"/>
              </a:spcBef>
              <a:spcAft>
                <a:spcPts val="0"/>
              </a:spcAft>
              <a:buClrTx/>
              <a:buSzTx/>
              <a:buFontTx/>
              <a:buNone/>
              <a:tabLst/>
            </a:pPr>
            <a:r>
              <a:rPr kumimoji="0" lang="en-US" sz="2400" b="1" i="0" u="none" strike="noStrike" cap="none" spc="0" normalizeH="0" baseline="0" dirty="0">
                <a:ln>
                  <a:noFill/>
                </a:ln>
                <a:solidFill>
                  <a:srgbClr val="000000"/>
                </a:solidFill>
                <a:effectLst/>
                <a:uFillTx/>
                <a:latin typeface="+mn-lt"/>
                <a:ea typeface="+mn-ea"/>
                <a:cs typeface="+mn-cs"/>
                <a:sym typeface="Calibri"/>
              </a:rPr>
              <a:t>Francesca Barigozzi and Natalia Montinari</a:t>
            </a:r>
            <a:br>
              <a:rPr kumimoji="0" lang="en-US" sz="1800" b="0" i="0" u="none" strike="noStrike" cap="none" spc="0" normalizeH="0" baseline="0" dirty="0">
                <a:ln>
                  <a:noFill/>
                </a:ln>
                <a:solidFill>
                  <a:srgbClr val="000000"/>
                </a:solidFill>
                <a:effectLst/>
                <a:uFillTx/>
                <a:latin typeface="+mn-lt"/>
                <a:ea typeface="+mn-ea"/>
                <a:cs typeface="+mn-cs"/>
                <a:sym typeface="Calibri"/>
              </a:rPr>
            </a:br>
            <a:r>
              <a:rPr kumimoji="0" lang="en-US" sz="1800" b="0" i="0" u="none" strike="noStrike" cap="none" spc="0" normalizeH="0" baseline="0" dirty="0">
                <a:ln>
                  <a:noFill/>
                </a:ln>
                <a:solidFill>
                  <a:srgbClr val="000000"/>
                </a:solidFill>
                <a:effectLst/>
                <a:uFillTx/>
                <a:latin typeface="+mn-lt"/>
                <a:ea typeface="+mn-ea"/>
                <a:cs typeface="+mn-cs"/>
                <a:sym typeface="Calibri"/>
              </a:rPr>
              <a:t>(University of Bologna)</a:t>
            </a:r>
          </a:p>
        </p:txBody>
      </p:sp>
      <p:sp>
        <p:nvSpPr>
          <p:cNvPr id="2" name="Slide Number Placeholder 1">
            <a:extLst>
              <a:ext uri="{FF2B5EF4-FFF2-40B4-BE49-F238E27FC236}">
                <a16:creationId xmlns:a16="http://schemas.microsoft.com/office/drawing/2014/main" id="{F73B3904-FF41-668E-FD47-EC05A6AF3CEC}"/>
              </a:ext>
            </a:extLst>
          </p:cNvPr>
          <p:cNvSpPr>
            <a:spLocks noGrp="1"/>
          </p:cNvSpPr>
          <p:nvPr>
            <p:ph type="sldNum" sz="quarter" idx="2"/>
          </p:nvPr>
        </p:nvSpPr>
        <p:spPr/>
        <p:txBody>
          <a:bodyPr/>
          <a:lstStyle/>
          <a:p>
            <a:fld id="{86CB4B4D-7CA3-9044-876B-883B54F8677D}" type="slidenum">
              <a:rPr lang="en-US" smtClean="0"/>
              <a:t>1</a:t>
            </a:fld>
            <a:endParaRPr lang="en-US"/>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03120-F031-88B6-6238-6E9AAA92E31B}"/>
              </a:ext>
            </a:extLst>
          </p:cNvPr>
          <p:cNvSpPr>
            <a:spLocks noGrp="1"/>
          </p:cNvSpPr>
          <p:nvPr>
            <p:ph type="title"/>
          </p:nvPr>
        </p:nvSpPr>
        <p:spPr/>
        <p:txBody>
          <a:bodyPr/>
          <a:lstStyle/>
          <a:p>
            <a:r>
              <a:rPr lang="en-US" b="1" dirty="0">
                <a:latin typeface="+mn-lt"/>
              </a:rPr>
              <a:t>Second project: Eliciting family norms in a representative survey</a:t>
            </a:r>
          </a:p>
        </p:txBody>
      </p:sp>
      <p:sp>
        <p:nvSpPr>
          <p:cNvPr id="5" name="TextBox 2">
            <a:extLst>
              <a:ext uri="{FF2B5EF4-FFF2-40B4-BE49-F238E27FC236}">
                <a16:creationId xmlns:a16="http://schemas.microsoft.com/office/drawing/2014/main" id="{7529B658-E87C-8F39-B09F-E6A3DED836BB}"/>
              </a:ext>
            </a:extLst>
          </p:cNvPr>
          <p:cNvSpPr txBox="1">
            <a:spLocks noChangeArrowheads="1"/>
          </p:cNvSpPr>
          <p:nvPr/>
        </p:nvSpPr>
        <p:spPr bwMode="auto">
          <a:xfrm>
            <a:off x="461319" y="1985319"/>
            <a:ext cx="11267261"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bg1"/>
                </a:solidFill>
                <a:latin typeface="Arial" panose="020B0604020202020204" pitchFamily="34" charset="0"/>
                <a:ea typeface="Microsoft YaHei" panose="020B0503020204020204" pitchFamily="34" charset="-122"/>
              </a:defRPr>
            </a:lvl1pPr>
            <a:lvl2pPr marL="1028700">
              <a:defRPr>
                <a:solidFill>
                  <a:schemeClr val="bg1"/>
                </a:solidFill>
                <a:latin typeface="Arial" panose="020B0604020202020204" pitchFamily="34" charset="0"/>
                <a:ea typeface="Microsoft YaHei" panose="020B0503020204020204" pitchFamily="34" charset="-122"/>
              </a:defRPr>
            </a:lvl2pPr>
            <a:lvl3pPr>
              <a:defRPr>
                <a:solidFill>
                  <a:schemeClr val="bg1"/>
                </a:solidFill>
                <a:latin typeface="Arial" panose="020B0604020202020204" pitchFamily="34" charset="0"/>
                <a:ea typeface="Microsoft YaHei" panose="020B0503020204020204" pitchFamily="34" charset="-122"/>
              </a:defRPr>
            </a:lvl3pPr>
            <a:lvl4pPr>
              <a:defRPr>
                <a:solidFill>
                  <a:schemeClr val="bg1"/>
                </a:solidFill>
                <a:latin typeface="Arial" panose="020B0604020202020204" pitchFamily="34" charset="0"/>
                <a:ea typeface="Microsoft YaHei" panose="020B0503020204020204" pitchFamily="34" charset="-122"/>
              </a:defRPr>
            </a:lvl4pPr>
            <a:lvl5pPr>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defRPr>
                <a:solidFill>
                  <a:schemeClr val="bg1"/>
                </a:solidFill>
                <a:latin typeface="Arial" panose="020B0604020202020204" pitchFamily="34" charset="0"/>
                <a:ea typeface="Microsoft YaHei" panose="020B0503020204020204" pitchFamily="34" charset="-122"/>
              </a:defRPr>
            </a:lvl9pPr>
          </a:lstStyle>
          <a:p>
            <a:pPr marL="285750" marR="0" lvl="0" indent="-285750" defTabSz="449263" eaLnBrk="0"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000" b="1" i="0" u="none" strike="noStrike" kern="1200" cap="none" spc="0" normalizeH="0" baseline="0" noProof="0" dirty="0">
                <a:ln>
                  <a:noFill/>
                </a:ln>
                <a:solidFill>
                  <a:srgbClr val="000000"/>
                </a:solidFill>
                <a:effectLst/>
                <a:uLnTx/>
                <a:uFillTx/>
                <a:latin typeface="+mn-lt"/>
                <a:ea typeface="Microsoft YaHei" panose="020B0503020204020204" pitchFamily="34" charset="-122"/>
              </a:rPr>
              <a:t>We elicit the social norm regulating how family and household duties should be shared between partners.</a:t>
            </a:r>
          </a:p>
          <a:p>
            <a:pPr marL="0" marR="0" lvl="0" indent="0" defTabSz="449263" eaLnBrk="0" fontAlgn="base" latinLnBrk="0" hangingPunct="1">
              <a:lnSpc>
                <a:spcPct val="100000"/>
              </a:lnSpc>
              <a:spcBef>
                <a:spcPct val="0"/>
              </a:spcBef>
              <a:spcAft>
                <a:spcPct val="0"/>
              </a:spcAft>
              <a:buClrTx/>
              <a:buSzTx/>
              <a:tabLst/>
              <a:defRPr/>
            </a:pPr>
            <a:endParaRPr kumimoji="0" lang="en-US" altLang="en-US" sz="2000" b="1" i="0" u="none" strike="noStrike" kern="1200" cap="none" spc="0" normalizeH="0" baseline="0" noProof="0" dirty="0">
              <a:ln>
                <a:noFill/>
              </a:ln>
              <a:solidFill>
                <a:srgbClr val="000000"/>
              </a:solidFill>
              <a:effectLst/>
              <a:uLnTx/>
              <a:uFillTx/>
              <a:latin typeface="+mn-lt"/>
              <a:ea typeface="Microsoft YaHei" panose="020B0503020204020204" pitchFamily="34" charset="-122"/>
            </a:endParaRPr>
          </a:p>
          <a:p>
            <a:pPr marL="0" marR="0" lvl="0" indent="0" defTabSz="449263" eaLnBrk="0" fontAlgn="base" latinLnBrk="0" hangingPunct="1">
              <a:lnSpc>
                <a:spcPct val="100000"/>
              </a:lnSpc>
              <a:spcBef>
                <a:spcPct val="0"/>
              </a:spcBef>
              <a:spcAft>
                <a:spcPct val="0"/>
              </a:spcAft>
              <a:buClrTx/>
              <a:buSzTx/>
              <a:tabLst/>
              <a:defRPr/>
            </a:pPr>
            <a:r>
              <a:rPr lang="en-US" altLang="en-US" sz="2000" b="1" kern="1200" dirty="0">
                <a:solidFill>
                  <a:srgbClr val="000000"/>
                </a:solidFill>
                <a:latin typeface="+mn-lt"/>
              </a:rPr>
              <a:t>RESEARCH QUESTIONS</a:t>
            </a:r>
            <a:endParaRPr kumimoji="0" lang="en-US" altLang="en-US" sz="2000" b="1" i="0" u="none" strike="noStrike" kern="1200" cap="none" spc="0" normalizeH="0" baseline="0" noProof="0" dirty="0">
              <a:ln>
                <a:noFill/>
              </a:ln>
              <a:solidFill>
                <a:srgbClr val="000000"/>
              </a:solidFill>
              <a:effectLst/>
              <a:uLnTx/>
              <a:uFillTx/>
              <a:latin typeface="+mn-lt"/>
              <a:ea typeface="Microsoft YaHei" panose="020B0503020204020204" pitchFamily="34" charset="-122"/>
            </a:endParaRPr>
          </a:p>
          <a:p>
            <a:pPr marL="1028700" marR="0" lvl="1" indent="-285750" defTabSz="449263" eaLnBrk="0"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000" b="0" i="0" u="none" strike="noStrike" kern="1200" cap="none" spc="0" normalizeH="0" baseline="0" noProof="0" dirty="0">
                <a:ln>
                  <a:noFill/>
                </a:ln>
                <a:solidFill>
                  <a:srgbClr val="000000"/>
                </a:solidFill>
                <a:effectLst/>
                <a:uLnTx/>
                <a:uFillTx/>
                <a:latin typeface="+mn-lt"/>
                <a:ea typeface="Microsoft YaHei" panose="020B0503020204020204" pitchFamily="34" charset="-122"/>
              </a:rPr>
              <a:t>«traditional male-breadwinner model» or «equality between partners model»?</a:t>
            </a:r>
          </a:p>
          <a:p>
            <a:pPr marL="1028700" marR="0" lvl="1" indent="-285750" defTabSz="449263" eaLnBrk="0"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000" b="0" i="0" u="none" strike="noStrike" kern="1200" cap="none" spc="0" normalizeH="0" baseline="0" noProof="0" dirty="0">
                <a:ln>
                  <a:noFill/>
                </a:ln>
                <a:solidFill>
                  <a:srgbClr val="000000"/>
                </a:solidFill>
                <a:effectLst/>
                <a:uLnTx/>
                <a:uFillTx/>
                <a:latin typeface="+mn-lt"/>
                <a:ea typeface="Microsoft YaHei" panose="020B0503020204020204" pitchFamily="34" charset="-122"/>
              </a:rPr>
              <a:t>Are men and women treated equally when deviating from equality?   </a:t>
            </a:r>
          </a:p>
          <a:p>
            <a:pPr marL="1028700" marR="0" lvl="1" indent="-285750" defTabSz="449263" eaLnBrk="0"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000" b="0" i="0" u="none" strike="noStrike" kern="1200" cap="none" spc="0" normalizeH="0" baseline="0" noProof="0" dirty="0">
                <a:ln>
                  <a:noFill/>
                </a:ln>
                <a:solidFill>
                  <a:srgbClr val="000000"/>
                </a:solidFill>
                <a:effectLst/>
                <a:uLnTx/>
                <a:uFillTx/>
                <a:latin typeface="+mn-lt"/>
                <a:ea typeface="Microsoft YaHei" panose="020B0503020204020204" pitchFamily="34" charset="-122"/>
              </a:rPr>
              <a:t>Are women still perceived as the main caregivers in society?</a:t>
            </a:r>
          </a:p>
          <a:p>
            <a:pPr marL="1028700" marR="0" lvl="1" indent="-285750" defTabSz="449263" eaLnBrk="0"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altLang="en-US" sz="2000" b="0" i="0" u="none" strike="noStrike" kern="1200" cap="none" spc="0" normalizeH="0" baseline="0" noProof="0" dirty="0">
              <a:ln>
                <a:noFill/>
              </a:ln>
              <a:solidFill>
                <a:srgbClr val="000000"/>
              </a:solidFill>
              <a:effectLst/>
              <a:uLnTx/>
              <a:uFillTx/>
              <a:latin typeface="+mn-lt"/>
              <a:ea typeface="Microsoft YaHei" panose="020B0503020204020204" pitchFamily="34" charset="-122"/>
            </a:endParaRPr>
          </a:p>
          <a:p>
            <a:pPr marL="0" indent="0" defTabSz="449263" eaLnBrk="0" fontAlgn="base" hangingPunct="1">
              <a:spcBef>
                <a:spcPct val="0"/>
              </a:spcBef>
              <a:spcAft>
                <a:spcPct val="0"/>
              </a:spcAft>
              <a:defRPr/>
            </a:pPr>
            <a:r>
              <a:rPr lang="en-US" altLang="en-US" sz="2000" b="1" kern="1200" dirty="0">
                <a:solidFill>
                  <a:srgbClr val="000000"/>
                </a:solidFill>
                <a:latin typeface="+mn-lt"/>
              </a:rPr>
              <a:t>RESULTS</a:t>
            </a:r>
          </a:p>
          <a:p>
            <a:pPr lvl="1" indent="-285750" defTabSz="449263" eaLnBrk="0" fontAlgn="base" hangingPunct="1">
              <a:spcBef>
                <a:spcPct val="0"/>
              </a:spcBef>
              <a:spcAft>
                <a:spcPct val="0"/>
              </a:spcAft>
              <a:buFont typeface="Arial" panose="020B0604020202020204" pitchFamily="34" charset="0"/>
              <a:buChar char="•"/>
              <a:defRPr/>
            </a:pPr>
            <a:r>
              <a:rPr lang="en-US" sz="2000" kern="1200" dirty="0">
                <a:solidFill>
                  <a:srgbClr val="000000"/>
                </a:solidFill>
                <a:latin typeface="+mn-lt"/>
              </a:rPr>
              <a:t>We document the evolution of the norms by comparing generations</a:t>
            </a:r>
          </a:p>
          <a:p>
            <a:pPr lvl="1" indent="-285750" defTabSz="449263" eaLnBrk="0" fontAlgn="base" hangingPunct="1">
              <a:spcBef>
                <a:spcPct val="0"/>
              </a:spcBef>
              <a:spcAft>
                <a:spcPct val="0"/>
              </a:spcAft>
              <a:buFont typeface="Arial" panose="020B0604020202020204" pitchFamily="34" charset="0"/>
              <a:buChar char="•"/>
              <a:defRPr/>
            </a:pPr>
            <a:r>
              <a:rPr lang="en-US" sz="2000" kern="1200" dirty="0">
                <a:solidFill>
                  <a:srgbClr val="000000"/>
                </a:solidFill>
                <a:latin typeface="+mn-lt"/>
              </a:rPr>
              <a:t>Decline of the “breadwinner model”</a:t>
            </a:r>
          </a:p>
          <a:p>
            <a:pPr lvl="1" indent="-285750" defTabSz="449263" eaLnBrk="0" fontAlgn="base" hangingPunct="1">
              <a:spcBef>
                <a:spcPct val="0"/>
              </a:spcBef>
              <a:spcAft>
                <a:spcPct val="0"/>
              </a:spcAft>
              <a:buFont typeface="Arial" panose="020B0604020202020204" pitchFamily="34" charset="0"/>
              <a:buChar char="•"/>
              <a:defRPr/>
            </a:pPr>
            <a:r>
              <a:rPr lang="en-US" sz="2000" kern="1200" dirty="0">
                <a:solidFill>
                  <a:srgbClr val="000000"/>
                </a:solidFill>
                <a:latin typeface="+mn-lt"/>
              </a:rPr>
              <a:t>“Double standard” (persisting in the young generation)</a:t>
            </a:r>
          </a:p>
          <a:p>
            <a:pPr lvl="1" indent="-285750" defTabSz="449263" eaLnBrk="0" fontAlgn="base" hangingPunct="1">
              <a:spcBef>
                <a:spcPct val="0"/>
              </a:spcBef>
              <a:spcAft>
                <a:spcPct val="0"/>
              </a:spcAft>
              <a:buFont typeface="Arial" panose="020B0604020202020204" pitchFamily="34" charset="0"/>
              <a:buChar char="•"/>
              <a:defRPr/>
            </a:pPr>
            <a:r>
              <a:rPr lang="en-US" sz="2000" kern="1200" dirty="0">
                <a:solidFill>
                  <a:srgbClr val="000000"/>
                </a:solidFill>
                <a:latin typeface="+mn-lt"/>
              </a:rPr>
              <a:t>Framing effects exacerbate the double standard</a:t>
            </a:r>
          </a:p>
          <a:p>
            <a:pPr marL="742950" marR="0" lvl="1" indent="0" defTabSz="449263" eaLnBrk="0" fontAlgn="base" latinLnBrk="0" hangingPunct="1">
              <a:lnSpc>
                <a:spcPct val="100000"/>
              </a:lnSpc>
              <a:spcBef>
                <a:spcPct val="0"/>
              </a:spcBef>
              <a:spcAft>
                <a:spcPct val="0"/>
              </a:spcAft>
              <a:buClrTx/>
              <a:buSzTx/>
              <a:tabLst/>
              <a:defRPr/>
            </a:pPr>
            <a:endParaRPr kumimoji="0" lang="en-US" altLang="en-US" sz="2000" b="0" i="0" u="none" strike="noStrike" kern="1200" cap="none" spc="0" normalizeH="0" baseline="0" noProof="0" dirty="0">
              <a:ln>
                <a:noFill/>
              </a:ln>
              <a:solidFill>
                <a:srgbClr val="000000"/>
              </a:solidFill>
              <a:effectLst/>
              <a:uLnTx/>
              <a:uFillTx/>
              <a:latin typeface="+mn-lt"/>
              <a:ea typeface="Microsoft YaHei" panose="020B0503020204020204" pitchFamily="34" charset="-122"/>
            </a:endParaRPr>
          </a:p>
          <a:p>
            <a:pPr marL="1028700" marR="0" lvl="1" indent="-285750" defTabSz="449263" eaLnBrk="0"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altLang="en-US" sz="2000" b="0" i="0" u="none" strike="noStrike" kern="1200" cap="none" spc="0" normalizeH="0" baseline="0" noProof="0" dirty="0">
              <a:ln>
                <a:noFill/>
              </a:ln>
              <a:solidFill>
                <a:srgbClr val="000000"/>
              </a:solidFill>
              <a:effectLst/>
              <a:uLnTx/>
              <a:uFillTx/>
              <a:latin typeface="+mn-lt"/>
              <a:ea typeface="Microsoft YaHei" panose="020B0503020204020204" pitchFamily="34" charset="-122"/>
            </a:endParaRPr>
          </a:p>
        </p:txBody>
      </p:sp>
      <p:sp>
        <p:nvSpPr>
          <p:cNvPr id="6" name="Slide Number Placeholder 5">
            <a:extLst>
              <a:ext uri="{FF2B5EF4-FFF2-40B4-BE49-F238E27FC236}">
                <a16:creationId xmlns:a16="http://schemas.microsoft.com/office/drawing/2014/main" id="{99EDFEEB-590B-E51E-65C1-107CCEC6139E}"/>
              </a:ext>
            </a:extLst>
          </p:cNvPr>
          <p:cNvSpPr>
            <a:spLocks noGrp="1"/>
          </p:cNvSpPr>
          <p:nvPr>
            <p:ph type="sldNum" sz="quarter" idx="2"/>
          </p:nvPr>
        </p:nvSpPr>
        <p:spPr/>
        <p:txBody>
          <a:bodyPr/>
          <a:lstStyle/>
          <a:p>
            <a:fld id="{86CB4B4D-7CA3-9044-876B-883B54F8677D}" type="slidenum">
              <a:rPr lang="en-US" smtClean="0"/>
              <a:t>10</a:t>
            </a:fld>
            <a:endParaRPr lang="en-US"/>
          </a:p>
        </p:txBody>
      </p:sp>
    </p:spTree>
    <p:extLst>
      <p:ext uri="{BB962C8B-B14F-4D97-AF65-F5344CB8AC3E}">
        <p14:creationId xmlns:p14="http://schemas.microsoft.com/office/powerpoint/2010/main" val="226498321"/>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79BC0-9D1E-4C38-7397-198575468C77}"/>
              </a:ext>
            </a:extLst>
          </p:cNvPr>
          <p:cNvSpPr>
            <a:spLocks noGrp="1"/>
          </p:cNvSpPr>
          <p:nvPr>
            <p:ph type="title"/>
          </p:nvPr>
        </p:nvSpPr>
        <p:spPr>
          <a:xfrm>
            <a:off x="778165" y="1225123"/>
            <a:ext cx="10515600" cy="544536"/>
          </a:xfrm>
        </p:spPr>
        <p:txBody>
          <a:bodyPr>
            <a:normAutofit/>
          </a:bodyPr>
          <a:lstStyle/>
          <a:p>
            <a:r>
              <a:rPr lang="en-US" sz="3200" b="1" dirty="0">
                <a:latin typeface="+mn-lt"/>
              </a:rPr>
              <a:t>A representative survey</a:t>
            </a:r>
          </a:p>
        </p:txBody>
      </p:sp>
      <p:sp>
        <p:nvSpPr>
          <p:cNvPr id="3" name="Text Placeholder 2">
            <a:extLst>
              <a:ext uri="{FF2B5EF4-FFF2-40B4-BE49-F238E27FC236}">
                <a16:creationId xmlns:a16="http://schemas.microsoft.com/office/drawing/2014/main" id="{C5EE188D-3C41-29C1-D76D-58133188EBE6}"/>
              </a:ext>
            </a:extLst>
          </p:cNvPr>
          <p:cNvSpPr>
            <a:spLocks noGrp="1"/>
          </p:cNvSpPr>
          <p:nvPr>
            <p:ph type="body" idx="1"/>
          </p:nvPr>
        </p:nvSpPr>
        <p:spPr>
          <a:xfrm>
            <a:off x="365760" y="1769658"/>
            <a:ext cx="11331934" cy="4607287"/>
          </a:xfrm>
        </p:spPr>
        <p:txBody>
          <a:bodyPr>
            <a:normAutofit fontScale="70000" lnSpcReduction="20000"/>
          </a:bodyPr>
          <a:lstStyle/>
          <a:p>
            <a:pPr>
              <a:lnSpc>
                <a:spcPct val="150000"/>
              </a:lnSpc>
              <a:spcBef>
                <a:spcPts val="0"/>
              </a:spcBef>
              <a:buSzTx/>
            </a:pPr>
            <a:r>
              <a:rPr lang="en-US" sz="3600" b="1" dirty="0">
                <a:solidFill>
                  <a:schemeClr val="tx1"/>
                </a:solidFill>
                <a:latin typeface="+mn-lt"/>
                <a:sym typeface="Titillium Web SemiBold"/>
              </a:rPr>
              <a:t>Representative survey (N=1501) of the Italian population, data collected in June 2020, funded with personal research funds.</a:t>
            </a:r>
          </a:p>
          <a:p>
            <a:pPr>
              <a:lnSpc>
                <a:spcPct val="150000"/>
              </a:lnSpc>
              <a:spcBef>
                <a:spcPts val="0"/>
              </a:spcBef>
              <a:buSzTx/>
            </a:pPr>
            <a:r>
              <a:rPr lang="en-US" sz="3600" b="1" dirty="0">
                <a:solidFill>
                  <a:schemeClr val="tx1"/>
                </a:solidFill>
                <a:latin typeface="+mn-lt"/>
                <a:sym typeface="Titillium Web SemiBold"/>
              </a:rPr>
              <a:t>Representativeness as for</a:t>
            </a:r>
            <a:br>
              <a:rPr lang="en-US" sz="3600" b="1" dirty="0">
                <a:solidFill>
                  <a:schemeClr val="tx1"/>
                </a:solidFill>
                <a:latin typeface="+mn-lt"/>
                <a:sym typeface="Titillium Web SemiBold"/>
              </a:rPr>
            </a:br>
            <a:r>
              <a:rPr lang="en-US" sz="3600" b="1" dirty="0">
                <a:solidFill>
                  <a:schemeClr val="tx1"/>
                </a:solidFill>
                <a:latin typeface="+mn-lt"/>
                <a:sym typeface="Titillium Web SemiBold"/>
              </a:rPr>
              <a:t>	1) four ISTAT macro areas (Nord-west, Nord-east, Center, South and Islands)</a:t>
            </a:r>
          </a:p>
          <a:p>
            <a:pPr marL="0" indent="0">
              <a:lnSpc>
                <a:spcPct val="150000"/>
              </a:lnSpc>
              <a:spcBef>
                <a:spcPts val="0"/>
              </a:spcBef>
              <a:buSzTx/>
              <a:buNone/>
            </a:pPr>
            <a:r>
              <a:rPr lang="en-US" sz="3600" b="1" dirty="0">
                <a:solidFill>
                  <a:schemeClr val="tx1"/>
                </a:solidFill>
                <a:latin typeface="+mn-lt"/>
                <a:sym typeface="Titillium Web SemiBold"/>
              </a:rPr>
              <a:t>	2) Gender</a:t>
            </a:r>
          </a:p>
          <a:p>
            <a:pPr marL="0" indent="0">
              <a:lnSpc>
                <a:spcPct val="150000"/>
              </a:lnSpc>
              <a:spcBef>
                <a:spcPts val="0"/>
              </a:spcBef>
              <a:buSzTx/>
              <a:buNone/>
            </a:pPr>
            <a:r>
              <a:rPr lang="en-US" sz="3600" b="1" dirty="0">
                <a:solidFill>
                  <a:schemeClr val="tx1"/>
                </a:solidFill>
                <a:latin typeface="+mn-lt"/>
                <a:sym typeface="Titillium Web SemiBold"/>
              </a:rPr>
              <a:t>	3) three age groups: 25-34; 35-49; 50-64.</a:t>
            </a:r>
            <a:r>
              <a:rPr lang="en-US" sz="2400" b="1" dirty="0">
                <a:solidFill>
                  <a:schemeClr val="tx1"/>
                </a:solidFill>
                <a:latin typeface="+mn-lt"/>
                <a:sym typeface="Titillium Web SemiBold"/>
              </a:rPr>
              <a:t>
</a:t>
            </a:r>
            <a:r>
              <a:rPr lang="en-US" sz="3600" b="1" dirty="0">
                <a:solidFill>
                  <a:schemeClr val="tx1"/>
                </a:solidFill>
                <a:latin typeface="+mn-lt"/>
                <a:sym typeface="Titillium Web SemiBold"/>
              </a:rPr>
              <a:t>Six-month (March-August 2023) </a:t>
            </a:r>
            <a:r>
              <a:rPr lang="en-US" sz="3700" b="1" dirty="0">
                <a:solidFill>
                  <a:schemeClr val="tx1"/>
                </a:solidFill>
                <a:latin typeface="+mn-lt"/>
                <a:sym typeface="Titillium Web SemiBold"/>
              </a:rPr>
              <a:t>pre-doc financed by GRINS (Caterina Gaggini)</a:t>
            </a:r>
          </a:p>
          <a:p>
            <a:pPr marL="0" indent="0">
              <a:spcBef>
                <a:spcPts val="0"/>
              </a:spcBef>
              <a:buSzTx/>
              <a:buNone/>
            </a:pPr>
            <a:endParaRPr lang="en-US" dirty="0">
              <a:solidFill>
                <a:schemeClr val="tx1"/>
              </a:solidFill>
              <a:latin typeface="Titillium Web Light" panose="020F0502020204030204" pitchFamily="2" charset="0"/>
              <a:sym typeface="Titillium Web SemiBold"/>
            </a:endParaRPr>
          </a:p>
          <a:p>
            <a:endParaRPr lang="en-US" dirty="0"/>
          </a:p>
        </p:txBody>
      </p:sp>
      <p:sp>
        <p:nvSpPr>
          <p:cNvPr id="4" name="Slide Number Placeholder 3">
            <a:extLst>
              <a:ext uri="{FF2B5EF4-FFF2-40B4-BE49-F238E27FC236}">
                <a16:creationId xmlns:a16="http://schemas.microsoft.com/office/drawing/2014/main" id="{0984DE96-7674-A5DE-B0CF-7E934491AE4E}"/>
              </a:ext>
            </a:extLst>
          </p:cNvPr>
          <p:cNvSpPr>
            <a:spLocks noGrp="1"/>
          </p:cNvSpPr>
          <p:nvPr>
            <p:ph type="sldNum" sz="quarter" idx="2"/>
          </p:nvPr>
        </p:nvSpPr>
        <p:spPr/>
        <p:txBody>
          <a:bodyPr/>
          <a:lstStyle/>
          <a:p>
            <a:fld id="{86CB4B4D-7CA3-9044-876B-883B54F8677D}" type="slidenum">
              <a:rPr lang="en-US" smtClean="0"/>
              <a:t>2</a:t>
            </a:fld>
            <a:endParaRPr lang="en-US"/>
          </a:p>
        </p:txBody>
      </p:sp>
    </p:spTree>
    <p:extLst>
      <p:ext uri="{BB962C8B-B14F-4D97-AF65-F5344CB8AC3E}">
        <p14:creationId xmlns:p14="http://schemas.microsoft.com/office/powerpoint/2010/main" val="3248565170"/>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DD174-89DA-D556-83F5-DA82BAF6390D}"/>
              </a:ext>
            </a:extLst>
          </p:cNvPr>
          <p:cNvSpPr>
            <a:spLocks noGrp="1"/>
          </p:cNvSpPr>
          <p:nvPr>
            <p:ph type="title"/>
          </p:nvPr>
        </p:nvSpPr>
        <p:spPr/>
        <p:txBody>
          <a:bodyPr/>
          <a:lstStyle/>
          <a:p>
            <a:r>
              <a:rPr lang="en-US" b="1" dirty="0">
                <a:latin typeface="+mn-lt"/>
              </a:rPr>
              <a:t>The sample</a:t>
            </a:r>
          </a:p>
        </p:txBody>
      </p:sp>
      <p:pic>
        <p:nvPicPr>
          <p:cNvPr id="5" name="Immagine 7">
            <a:extLst>
              <a:ext uri="{FF2B5EF4-FFF2-40B4-BE49-F238E27FC236}">
                <a16:creationId xmlns:a16="http://schemas.microsoft.com/office/drawing/2014/main" id="{00876129-98B1-FB9D-924E-C96AE0A28C96}"/>
              </a:ext>
            </a:extLst>
          </p:cNvPr>
          <p:cNvPicPr>
            <a:picLocks noChangeAspect="1"/>
          </p:cNvPicPr>
          <p:nvPr/>
        </p:nvPicPr>
        <p:blipFill>
          <a:blip r:embed="rId2"/>
          <a:stretch>
            <a:fillRect/>
          </a:stretch>
        </p:blipFill>
        <p:spPr>
          <a:xfrm>
            <a:off x="716902" y="2204185"/>
            <a:ext cx="7468402" cy="2773645"/>
          </a:xfrm>
          <a:prstGeom prst="rect">
            <a:avLst/>
          </a:prstGeom>
        </p:spPr>
      </p:pic>
      <p:sp>
        <p:nvSpPr>
          <p:cNvPr id="6" name="TextBox 5">
            <a:extLst>
              <a:ext uri="{FF2B5EF4-FFF2-40B4-BE49-F238E27FC236}">
                <a16:creationId xmlns:a16="http://schemas.microsoft.com/office/drawing/2014/main" id="{210B22F3-D15B-E6F9-0DCB-09539CFDF355}"/>
              </a:ext>
            </a:extLst>
          </p:cNvPr>
          <p:cNvSpPr txBox="1"/>
          <p:nvPr/>
        </p:nvSpPr>
        <p:spPr>
          <a:xfrm>
            <a:off x="8761445" y="2204185"/>
            <a:ext cx="3211695" cy="21236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200" b="0" i="0" u="none" strike="noStrike" cap="none" spc="0" normalizeH="0" baseline="0" dirty="0">
                <a:ln>
                  <a:noFill/>
                </a:ln>
                <a:solidFill>
                  <a:srgbClr val="000000"/>
                </a:solidFill>
                <a:effectLst/>
                <a:uFillTx/>
                <a:latin typeface="+mn-lt"/>
                <a:ea typeface="+mn-ea"/>
                <a:cs typeface="+mn-cs"/>
                <a:sym typeface="Calibri"/>
              </a:rPr>
              <a:t>N=1501, </a:t>
            </a:r>
            <a:br>
              <a:rPr kumimoji="0" lang="en-US" sz="2200" b="0" i="0" u="none" strike="noStrike" cap="none" spc="0" normalizeH="0" baseline="0" dirty="0">
                <a:ln>
                  <a:noFill/>
                </a:ln>
                <a:solidFill>
                  <a:srgbClr val="000000"/>
                </a:solidFill>
                <a:effectLst/>
                <a:uFillTx/>
                <a:latin typeface="+mn-lt"/>
                <a:ea typeface="+mn-ea"/>
                <a:cs typeface="+mn-cs"/>
                <a:sym typeface="Calibri"/>
              </a:rPr>
            </a:br>
            <a:r>
              <a:rPr kumimoji="0" lang="en-US" sz="2200" b="0" i="0" u="none" strike="noStrike" cap="none" spc="0" normalizeH="0" baseline="0" dirty="0">
                <a:ln>
                  <a:noFill/>
                </a:ln>
                <a:solidFill>
                  <a:srgbClr val="000000"/>
                </a:solidFill>
                <a:effectLst/>
                <a:uFillTx/>
                <a:latin typeface="+mn-lt"/>
                <a:ea typeface="+mn-ea"/>
                <a:cs typeface="+mn-cs"/>
                <a:sym typeface="Calibri"/>
              </a:rPr>
              <a:t>Data collection: June 2020, </a:t>
            </a:r>
            <a:r>
              <a:rPr kumimoji="0" lang="en-US" sz="2200" b="1" i="0" u="none" strike="noStrike" cap="none" spc="0" normalizeH="0" baseline="0" dirty="0">
                <a:ln>
                  <a:noFill/>
                </a:ln>
                <a:solidFill>
                  <a:srgbClr val="000000"/>
                </a:solidFill>
                <a:effectLst/>
                <a:uFillTx/>
                <a:latin typeface="+mn-lt"/>
                <a:ea typeface="+mn-ea"/>
                <a:cs typeface="+mn-cs"/>
                <a:sym typeface="Calibri"/>
              </a:rPr>
              <a:t>CAWI.</a:t>
            </a:r>
          </a:p>
          <a:p>
            <a:pPr marL="0" marR="0" indent="0" algn="l" defTabSz="914400"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dirty="0">
              <a:ln>
                <a:noFill/>
              </a:ln>
              <a:solidFill>
                <a:srgbClr val="000000"/>
              </a:solidFill>
              <a:effectLst/>
              <a:uFillTx/>
              <a:latin typeface="+mn-lt"/>
              <a:ea typeface="+mn-ea"/>
              <a:cs typeface="+mn-cs"/>
              <a:sym typeface="Calibri"/>
            </a:endParaRPr>
          </a:p>
          <a:p>
            <a:pPr marL="0" marR="0" indent="0" algn="l" defTabSz="914400" rtl="0" fontAlgn="auto" latinLnBrk="0" hangingPunct="0">
              <a:lnSpc>
                <a:spcPct val="100000"/>
              </a:lnSpc>
              <a:spcBef>
                <a:spcPts val="0"/>
              </a:spcBef>
              <a:spcAft>
                <a:spcPts val="0"/>
              </a:spcAft>
              <a:buClrTx/>
              <a:buSzTx/>
              <a:buFontTx/>
              <a:buNone/>
              <a:tabLst/>
            </a:pPr>
            <a:r>
              <a:rPr kumimoji="0" lang="en-US" sz="2200" b="0" i="0" u="none" strike="noStrike" cap="none" spc="0" normalizeH="0" baseline="0" dirty="0">
                <a:ln>
                  <a:noFill/>
                </a:ln>
                <a:solidFill>
                  <a:srgbClr val="000000"/>
                </a:solidFill>
                <a:effectLst/>
                <a:uFillTx/>
                <a:latin typeface="+mn-lt"/>
                <a:ea typeface="+mn-ea"/>
                <a:cs typeface="+mn-cs"/>
                <a:sym typeface="Calibri"/>
              </a:rPr>
              <a:t>Average length: 23.4 min. (</a:t>
            </a:r>
            <a:r>
              <a:rPr kumimoji="0" lang="en-US" sz="2200" b="0" i="0" u="none" strike="noStrike" cap="none" spc="0" normalizeH="0" baseline="0" dirty="0" err="1">
                <a:ln>
                  <a:noFill/>
                </a:ln>
                <a:solidFill>
                  <a:srgbClr val="000000"/>
                </a:solidFill>
                <a:effectLst/>
                <a:uFillTx/>
                <a:latin typeface="+mn-lt"/>
                <a:ea typeface="+mn-ea"/>
                <a:cs typeface="+mn-cs"/>
                <a:sym typeface="Calibri"/>
              </a:rPr>
              <a:t>St.Dev</a:t>
            </a:r>
            <a:r>
              <a:rPr kumimoji="0" lang="en-US" sz="2200" b="0" i="0" u="none" strike="noStrike" cap="none" spc="0" normalizeH="0" baseline="0" dirty="0">
                <a:ln>
                  <a:noFill/>
                </a:ln>
                <a:solidFill>
                  <a:srgbClr val="000000"/>
                </a:solidFill>
                <a:effectLst/>
                <a:uFillTx/>
                <a:latin typeface="+mn-lt"/>
                <a:ea typeface="+mn-ea"/>
                <a:cs typeface="+mn-cs"/>
                <a:sym typeface="Calibri"/>
              </a:rPr>
              <a:t>. 10.5 min) </a:t>
            </a:r>
          </a:p>
        </p:txBody>
      </p:sp>
      <p:sp>
        <p:nvSpPr>
          <p:cNvPr id="3" name="Slide Number Placeholder 2">
            <a:extLst>
              <a:ext uri="{FF2B5EF4-FFF2-40B4-BE49-F238E27FC236}">
                <a16:creationId xmlns:a16="http://schemas.microsoft.com/office/drawing/2014/main" id="{289C34B4-6339-4B58-5B5C-32F9C6906E1E}"/>
              </a:ext>
            </a:extLst>
          </p:cNvPr>
          <p:cNvSpPr>
            <a:spLocks noGrp="1"/>
          </p:cNvSpPr>
          <p:nvPr>
            <p:ph type="sldNum" sz="quarter" idx="2"/>
          </p:nvPr>
        </p:nvSpPr>
        <p:spPr/>
        <p:txBody>
          <a:bodyPr/>
          <a:lstStyle/>
          <a:p>
            <a:fld id="{86CB4B4D-7CA3-9044-876B-883B54F8677D}" type="slidenum">
              <a:rPr lang="en-US" smtClean="0"/>
              <a:t>3</a:t>
            </a:fld>
            <a:endParaRPr lang="en-US"/>
          </a:p>
        </p:txBody>
      </p:sp>
    </p:spTree>
    <p:extLst>
      <p:ext uri="{BB962C8B-B14F-4D97-AF65-F5344CB8AC3E}">
        <p14:creationId xmlns:p14="http://schemas.microsoft.com/office/powerpoint/2010/main" val="79182480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97644-1531-90B8-9672-BAFAA5053757}"/>
              </a:ext>
            </a:extLst>
          </p:cNvPr>
          <p:cNvSpPr>
            <a:spLocks noGrp="1"/>
          </p:cNvSpPr>
          <p:nvPr>
            <p:ph type="title"/>
          </p:nvPr>
        </p:nvSpPr>
        <p:spPr/>
        <p:txBody>
          <a:bodyPr/>
          <a:lstStyle/>
          <a:p>
            <a:r>
              <a:rPr lang="en-US" b="1" dirty="0">
                <a:latin typeface="+mn-lt"/>
              </a:rPr>
              <a:t>Survey’s structure</a:t>
            </a:r>
          </a:p>
        </p:txBody>
      </p:sp>
      <p:sp>
        <p:nvSpPr>
          <p:cNvPr id="3" name="Text Placeholder 2">
            <a:extLst>
              <a:ext uri="{FF2B5EF4-FFF2-40B4-BE49-F238E27FC236}">
                <a16:creationId xmlns:a16="http://schemas.microsoft.com/office/drawing/2014/main" id="{52F5A8F2-E369-CBE1-C177-D5B80D84F5EB}"/>
              </a:ext>
            </a:extLst>
          </p:cNvPr>
          <p:cNvSpPr>
            <a:spLocks noGrp="1"/>
          </p:cNvSpPr>
          <p:nvPr>
            <p:ph type="body" idx="1"/>
          </p:nvPr>
        </p:nvSpPr>
        <p:spPr>
          <a:xfrm>
            <a:off x="838199" y="1995697"/>
            <a:ext cx="10515600" cy="4021592"/>
          </a:xfrm>
        </p:spPr>
        <p:txBody>
          <a:bodyPr>
            <a:normAutofit fontScale="92500" lnSpcReduction="10000"/>
          </a:bodyPr>
          <a:lstStyle/>
          <a:p>
            <a:pPr marL="285750" indent="-285750">
              <a:lnSpc>
                <a:spcPct val="140000"/>
              </a:lnSpc>
              <a:spcBef>
                <a:spcPts val="0"/>
              </a:spcBef>
              <a:buSzTx/>
              <a:buFont typeface="Arial"/>
              <a:buChar char="•"/>
            </a:pPr>
            <a:r>
              <a:rPr lang="en-US" sz="2000" b="1" dirty="0">
                <a:solidFill>
                  <a:schemeClr val="tx1"/>
                </a:solidFill>
                <a:latin typeface="+mn-lt"/>
              </a:rPr>
              <a:t>The survey is composed of three parts: </a:t>
            </a:r>
          </a:p>
          <a:p>
            <a:pPr marL="800100" lvl="1" indent="-342900">
              <a:lnSpc>
                <a:spcPct val="140000"/>
              </a:lnSpc>
              <a:spcBef>
                <a:spcPts val="0"/>
              </a:spcBef>
              <a:buSzTx/>
              <a:buFont typeface="Arial"/>
              <a:buAutoNum type="arabicPeriod"/>
            </a:pPr>
            <a:r>
              <a:rPr lang="en-US" sz="2000" b="1" dirty="0">
                <a:solidFill>
                  <a:schemeClr val="tx1"/>
                </a:solidFill>
                <a:latin typeface="+mn-lt"/>
              </a:rPr>
              <a:t>Demographic Info and Household composition    </a:t>
            </a:r>
          </a:p>
          <a:p>
            <a:pPr marL="800100" lvl="1" indent="-342900">
              <a:lnSpc>
                <a:spcPct val="140000"/>
              </a:lnSpc>
              <a:spcBef>
                <a:spcPts val="0"/>
              </a:spcBef>
              <a:buSzTx/>
              <a:buFont typeface="Arial"/>
              <a:buAutoNum type="arabicPeriod"/>
            </a:pPr>
            <a:r>
              <a:rPr lang="en-US" sz="2000" b="1" dirty="0">
                <a:solidFill>
                  <a:schemeClr val="tx1"/>
                </a:solidFill>
                <a:highlight>
                  <a:srgbClr val="FFFF00"/>
                </a:highlight>
                <a:latin typeface="+mn-lt"/>
              </a:rPr>
              <a:t>Incentivized Social Norm Elicitation (</a:t>
            </a:r>
            <a:r>
              <a:rPr lang="en-US" sz="2000" b="1" dirty="0" err="1">
                <a:solidFill>
                  <a:schemeClr val="tx1"/>
                </a:solidFill>
                <a:highlight>
                  <a:srgbClr val="FFFF00"/>
                </a:highlight>
                <a:latin typeface="+mn-lt"/>
              </a:rPr>
              <a:t>Krupka</a:t>
            </a:r>
            <a:r>
              <a:rPr lang="en-US" sz="2000" b="1" dirty="0">
                <a:solidFill>
                  <a:schemeClr val="tx1"/>
                </a:solidFill>
                <a:highlight>
                  <a:srgbClr val="FFFF00"/>
                </a:highlight>
                <a:latin typeface="+mn-lt"/>
              </a:rPr>
              <a:t> &amp; Weber, 2013) on 4 vignettes + 1 question with 5 claims (4 from WVS +1 we phrased)</a:t>
            </a:r>
          </a:p>
          <a:p>
            <a:pPr marL="800100" lvl="1" indent="-342900">
              <a:lnSpc>
                <a:spcPct val="140000"/>
              </a:lnSpc>
              <a:spcBef>
                <a:spcPts val="0"/>
              </a:spcBef>
              <a:buSzTx/>
              <a:buFont typeface="Arial"/>
              <a:buAutoNum type="arabicPeriod"/>
            </a:pPr>
            <a:r>
              <a:rPr lang="en-US" sz="2000" b="1" dirty="0">
                <a:solidFill>
                  <a:schemeClr val="tx1"/>
                </a:solidFill>
                <a:latin typeface="+mn-lt"/>
              </a:rPr>
              <a:t>Info about own and household members’ jobs,  allocation of chores within the household, </a:t>
            </a:r>
            <a:r>
              <a:rPr lang="en-US" sz="2000" b="1" dirty="0">
                <a:solidFill>
                  <a:schemeClr val="tx1"/>
                </a:solidFill>
                <a:highlight>
                  <a:srgbClr val="FFFF00"/>
                </a:highlight>
                <a:latin typeface="+mn-lt"/>
              </a:rPr>
              <a:t>Personal views about the same questions</a:t>
            </a:r>
            <a:r>
              <a:rPr lang="en-US" sz="2000" b="1" dirty="0">
                <a:solidFill>
                  <a:schemeClr val="tx1"/>
                </a:solidFill>
                <a:latin typeface="+mn-lt"/>
              </a:rPr>
              <a:t> presented in part 2, and psychological traits (TIPI, self-reported risk attitude).</a:t>
            </a:r>
          </a:p>
          <a:p>
            <a:pPr marL="800100" lvl="1" indent="-342900">
              <a:lnSpc>
                <a:spcPct val="140000"/>
              </a:lnSpc>
              <a:spcBef>
                <a:spcPts val="0"/>
              </a:spcBef>
              <a:buSzTx/>
              <a:buFont typeface="Arial"/>
              <a:buAutoNum type="arabicPeriod"/>
            </a:pPr>
            <a:endParaRPr lang="en-US" sz="2000" b="1" dirty="0">
              <a:solidFill>
                <a:schemeClr val="tx1"/>
              </a:solidFill>
              <a:latin typeface="+mn-lt"/>
            </a:endParaRPr>
          </a:p>
          <a:p>
            <a:pPr marL="304800" indent="-342900">
              <a:lnSpc>
                <a:spcPct val="140000"/>
              </a:lnSpc>
              <a:spcBef>
                <a:spcPts val="0"/>
              </a:spcBef>
              <a:buSzTx/>
            </a:pPr>
            <a:r>
              <a:rPr lang="en-US" sz="2000" b="1" dirty="0">
                <a:solidFill>
                  <a:schemeClr val="tx1"/>
                </a:solidFill>
                <a:latin typeface="+mn-lt"/>
              </a:rPr>
              <a:t>Many questions are similar to those in the socioeconomic survey associated with the observatory </a:t>
            </a:r>
            <a:r>
              <a:rPr lang="en-US" sz="2000" b="1">
                <a:solidFill>
                  <a:schemeClr val="tx1"/>
                </a:solidFill>
                <a:latin typeface="+mn-lt"/>
              </a:rPr>
              <a:t>on Time </a:t>
            </a:r>
            <a:r>
              <a:rPr lang="en-US" sz="2000" b="1" dirty="0">
                <a:solidFill>
                  <a:schemeClr val="tx1"/>
                </a:solidFill>
                <a:latin typeface="+mn-lt"/>
              </a:rPr>
              <a:t>Use (specifically on gender norms).</a:t>
            </a:r>
          </a:p>
        </p:txBody>
      </p:sp>
      <p:sp>
        <p:nvSpPr>
          <p:cNvPr id="5" name="Slide Number Placeholder 4">
            <a:extLst>
              <a:ext uri="{FF2B5EF4-FFF2-40B4-BE49-F238E27FC236}">
                <a16:creationId xmlns:a16="http://schemas.microsoft.com/office/drawing/2014/main" id="{452AEFDA-9492-F96D-523A-18335AE248EC}"/>
              </a:ext>
            </a:extLst>
          </p:cNvPr>
          <p:cNvSpPr>
            <a:spLocks noGrp="1"/>
          </p:cNvSpPr>
          <p:nvPr>
            <p:ph type="sldNum" sz="quarter" idx="2"/>
          </p:nvPr>
        </p:nvSpPr>
        <p:spPr/>
        <p:txBody>
          <a:bodyPr/>
          <a:lstStyle/>
          <a:p>
            <a:fld id="{86CB4B4D-7CA3-9044-876B-883B54F8677D}" type="slidenum">
              <a:rPr lang="en-US" smtClean="0"/>
              <a:t>4</a:t>
            </a:fld>
            <a:endParaRPr lang="en-US"/>
          </a:p>
        </p:txBody>
      </p:sp>
    </p:spTree>
    <p:extLst>
      <p:ext uri="{BB962C8B-B14F-4D97-AF65-F5344CB8AC3E}">
        <p14:creationId xmlns:p14="http://schemas.microsoft.com/office/powerpoint/2010/main" val="178760639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2">
            <a:extLst>
              <a:ext uri="{FF2B5EF4-FFF2-40B4-BE49-F238E27FC236}">
                <a16:creationId xmlns:a16="http://schemas.microsoft.com/office/drawing/2014/main" id="{11A72F50-DF4D-7CEA-1F22-76752AAA718C}"/>
              </a:ext>
            </a:extLst>
          </p:cNvPr>
          <p:cNvSpPr txBox="1">
            <a:spLocks noChangeArrowheads="1"/>
          </p:cNvSpPr>
          <p:nvPr/>
        </p:nvSpPr>
        <p:spPr bwMode="auto">
          <a:xfrm>
            <a:off x="546539" y="1229314"/>
            <a:ext cx="670606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2600" b="1" dirty="0">
                <a:solidFill>
                  <a:srgbClr val="B27F47"/>
                </a:solidFill>
              </a:rPr>
              <a:t>Example: a claim from the World </a:t>
            </a:r>
            <a:r>
              <a:rPr lang="en-US" altLang="en-US" sz="2600" b="1" dirty="0">
                <a:solidFill>
                  <a:srgbClr val="B27F47"/>
                </a:solidFill>
                <a:sym typeface="Titillium Web SemiBold"/>
              </a:rPr>
              <a:t>Value</a:t>
            </a:r>
            <a:r>
              <a:rPr lang="en-US" altLang="en-US" sz="2600" b="1" dirty="0">
                <a:solidFill>
                  <a:srgbClr val="B27F47"/>
                </a:solidFill>
              </a:rPr>
              <a:t> Survey </a:t>
            </a:r>
          </a:p>
          <a:p>
            <a:endParaRPr lang="en-US" altLang="en-US" dirty="0"/>
          </a:p>
        </p:txBody>
      </p:sp>
      <p:pic>
        <p:nvPicPr>
          <p:cNvPr id="6" name="Picture 7">
            <a:extLst>
              <a:ext uri="{FF2B5EF4-FFF2-40B4-BE49-F238E27FC236}">
                <a16:creationId xmlns:a16="http://schemas.microsoft.com/office/drawing/2014/main" id="{EA75E952-2BED-7264-E2AB-72DFCE8EF8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8780" y="3072557"/>
            <a:ext cx="4114800" cy="2485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1">
            <a:extLst>
              <a:ext uri="{FF2B5EF4-FFF2-40B4-BE49-F238E27FC236}">
                <a16:creationId xmlns:a16="http://schemas.microsoft.com/office/drawing/2014/main" id="{5DC548EE-FF58-DC78-8F4D-095C55681886}"/>
              </a:ext>
            </a:extLst>
          </p:cNvPr>
          <p:cNvSpPr txBox="1">
            <a:spLocks noChangeArrowheads="1"/>
          </p:cNvSpPr>
          <p:nvPr/>
        </p:nvSpPr>
        <p:spPr bwMode="auto">
          <a:xfrm>
            <a:off x="7702907" y="1748583"/>
            <a:ext cx="464343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2000" b="1" dirty="0">
                <a:solidFill>
                  <a:srgbClr val="000000"/>
                </a:solidFill>
                <a:latin typeface="CM R 10"/>
              </a:rPr>
              <a:t>Wave 7, 2017-2020 </a:t>
            </a:r>
          </a:p>
          <a:p>
            <a:r>
              <a:rPr lang="en-US" altLang="en-US" sz="2000" b="1" dirty="0">
                <a:solidFill>
                  <a:srgbClr val="000000"/>
                </a:solidFill>
                <a:latin typeface="CM R 10"/>
              </a:rPr>
              <a:t>52.7%</a:t>
            </a:r>
            <a:r>
              <a:rPr lang="en-US" altLang="en-US" sz="2000" dirty="0">
                <a:solidFill>
                  <a:srgbClr val="000000"/>
                </a:solidFill>
                <a:latin typeface="CM R 10"/>
              </a:rPr>
              <a:t> of Italians agree and strongly agree with the statement “</a:t>
            </a:r>
            <a:r>
              <a:rPr lang="en-US" altLang="en-US" sz="2000" b="1" dirty="0">
                <a:solidFill>
                  <a:srgbClr val="000000"/>
                </a:solidFill>
                <a:latin typeface="CM R 10"/>
              </a:rPr>
              <a:t>Preschool child suffers with working mother</a:t>
            </a:r>
            <a:r>
              <a:rPr lang="en-US" altLang="en-US" sz="2000" dirty="0">
                <a:solidFill>
                  <a:srgbClr val="000000"/>
                </a:solidFill>
                <a:latin typeface="CM R 10"/>
              </a:rPr>
              <a:t>.” </a:t>
            </a:r>
            <a:endParaRPr lang="en-US" altLang="en-US" sz="2000" dirty="0"/>
          </a:p>
        </p:txBody>
      </p:sp>
      <p:sp>
        <p:nvSpPr>
          <p:cNvPr id="9" name="CasellaDiTesto 5">
            <a:extLst>
              <a:ext uri="{FF2B5EF4-FFF2-40B4-BE49-F238E27FC236}">
                <a16:creationId xmlns:a16="http://schemas.microsoft.com/office/drawing/2014/main" id="{97522B26-EC1E-4145-B74E-46DF0C53F9B2}"/>
              </a:ext>
            </a:extLst>
          </p:cNvPr>
          <p:cNvSpPr txBox="1">
            <a:spLocks noChangeArrowheads="1"/>
          </p:cNvSpPr>
          <p:nvPr/>
        </p:nvSpPr>
        <p:spPr bwMode="auto">
          <a:xfrm>
            <a:off x="608013" y="1942939"/>
            <a:ext cx="6375400" cy="17338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algn="l" defTabSz="449263" rtl="0" eaLnBrk="0" fontAlgn="base" hangingPunct="0">
              <a:lnSpc>
                <a:spcPct val="102000"/>
              </a:lnSpc>
              <a:spcBef>
                <a:spcPct val="0"/>
              </a:spcBef>
              <a:spcAft>
                <a:spcPct val="0"/>
              </a:spcAft>
              <a:buClr>
                <a:srgbClr val="000000"/>
              </a:buClr>
              <a:buSzPct val="100000"/>
              <a:buFont typeface="Times New Roman" panose="02020603050405020304" pitchFamily="18" charset="0"/>
              <a:defRPr kern="1200">
                <a:solidFill>
                  <a:srgbClr val="000000"/>
                </a:solidFill>
                <a:latin typeface="+mj-lt"/>
                <a:ea typeface="+mj-ea"/>
                <a:cs typeface="+mj-cs"/>
              </a:defRPr>
            </a:lvl1pPr>
            <a:lvl2pPr algn="l" defTabSz="449263" rtl="0" eaLnBrk="0" fontAlgn="base" hangingPunct="0">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2pPr>
            <a:lvl3pPr algn="l" defTabSz="449263" rtl="0" eaLnBrk="0" fontAlgn="base" hangingPunct="0">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3pPr>
            <a:lvl4pPr algn="l" defTabSz="449263" rtl="0" eaLnBrk="0" fontAlgn="base" hangingPunct="0">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4pPr>
            <a:lvl5pPr algn="l" defTabSz="449263" rtl="0" eaLnBrk="0" fontAlgn="base" hangingPunct="0">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5pPr>
            <a:lvl6pPr marL="2514600" indent="-228600" algn="l" defTabSz="449263"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6pPr>
            <a:lvl7pPr marL="2971800" indent="-228600" algn="l" defTabSz="449263"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7pPr>
            <a:lvl8pPr marL="3429000" indent="-228600" algn="l" defTabSz="449263"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8pPr>
            <a:lvl9pPr marL="3886200" indent="-228600" algn="l" defTabSz="449263"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9pPr>
          </a:lstStyle>
          <a:p>
            <a:r>
              <a:rPr lang="en-GB" altLang="en-US" sz="2400" b="1" dirty="0">
                <a:solidFill>
                  <a:srgbClr val="C00000"/>
                </a:solidFill>
                <a:latin typeface="+mn-lt"/>
                <a:cs typeface="Calibri" panose="020F0502020204030204" pitchFamily="34" charset="0"/>
              </a:rPr>
              <a:t>Elicitation via personal attitudes- Unincentivized</a:t>
            </a:r>
            <a:br>
              <a:rPr lang="en-GB" altLang="en-US" sz="2000" b="1" dirty="0">
                <a:latin typeface="+mn-lt"/>
                <a:cs typeface="Calibri" panose="020F0502020204030204" pitchFamily="34" charset="0"/>
              </a:rPr>
            </a:br>
            <a:r>
              <a:rPr lang="en-GB" altLang="en-US" sz="2000" b="1" dirty="0">
                <a:latin typeface="+mn-lt"/>
                <a:cs typeface="Calibri" panose="020F0502020204030204" pitchFamily="34" charset="0"/>
              </a:rPr>
              <a:t>INSTRUCTIONS</a:t>
            </a:r>
            <a:r>
              <a:rPr lang="en-GB" altLang="en-US" sz="2000" dirty="0">
                <a:latin typeface="+mn-lt"/>
                <a:cs typeface="Calibri" panose="020F0502020204030204" pitchFamily="34" charset="0"/>
              </a:rPr>
              <a:t>: </a:t>
            </a:r>
            <a:r>
              <a:rPr lang="it-IT" altLang="en-US" sz="2000" dirty="0">
                <a:latin typeface="+mn-lt"/>
                <a:cs typeface="Calibri" panose="020F0502020204030204" pitchFamily="34" charset="0"/>
              </a:rPr>
              <a:t>Indicate </a:t>
            </a:r>
            <a:r>
              <a:rPr lang="it-IT" altLang="en-US" sz="2000" dirty="0" err="1">
                <a:latin typeface="+mn-lt"/>
                <a:cs typeface="Calibri" panose="020F0502020204030204" pitchFamily="34" charset="0"/>
              </a:rPr>
              <a:t>what</a:t>
            </a:r>
            <a:r>
              <a:rPr lang="it-IT" altLang="en-US" sz="2000" dirty="0">
                <a:latin typeface="+mn-lt"/>
                <a:cs typeface="Calibri" panose="020F0502020204030204" pitchFamily="34" charset="0"/>
              </a:rPr>
              <a:t> </a:t>
            </a:r>
            <a:r>
              <a:rPr lang="it-IT" altLang="en-US" sz="2000" u="sng" dirty="0" err="1">
                <a:latin typeface="+mn-lt"/>
                <a:cs typeface="Calibri" panose="020F0502020204030204" pitchFamily="34" charset="0"/>
              </a:rPr>
              <a:t>you</a:t>
            </a:r>
            <a:r>
              <a:rPr lang="it-IT" altLang="en-US" sz="2000" u="sng" dirty="0">
                <a:latin typeface="+mn-lt"/>
                <a:cs typeface="Calibri" panose="020F0502020204030204" pitchFamily="34" charset="0"/>
              </a:rPr>
              <a:t> </a:t>
            </a:r>
            <a:r>
              <a:rPr lang="it-IT" altLang="en-US" sz="2000" u="sng" dirty="0" err="1">
                <a:latin typeface="+mn-lt"/>
                <a:cs typeface="Calibri" panose="020F0502020204030204" pitchFamily="34" charset="0"/>
              </a:rPr>
              <a:t>think</a:t>
            </a:r>
            <a:r>
              <a:rPr lang="it-IT" altLang="en-US" sz="2000" u="sng" dirty="0">
                <a:latin typeface="+mn-lt"/>
                <a:cs typeface="Calibri" panose="020F0502020204030204" pitchFamily="34" charset="0"/>
              </a:rPr>
              <a:t> </a:t>
            </a:r>
            <a:r>
              <a:rPr lang="it-IT" altLang="en-US" sz="2000" dirty="0">
                <a:latin typeface="+mn-lt"/>
                <a:cs typeface="Calibri" panose="020F0502020204030204" pitchFamily="34" charset="0"/>
              </a:rPr>
              <a:t>of the following </a:t>
            </a:r>
            <a:r>
              <a:rPr lang="it-IT" altLang="en-US" sz="2000" dirty="0" err="1">
                <a:latin typeface="+mn-lt"/>
                <a:cs typeface="Calibri" panose="020F0502020204030204" pitchFamily="34" charset="0"/>
              </a:rPr>
              <a:t>statement</a:t>
            </a:r>
            <a:r>
              <a:rPr lang="it-IT" altLang="en-US" sz="2000" dirty="0">
                <a:latin typeface="+mn-lt"/>
                <a:cs typeface="Calibri" panose="020F0502020204030204" pitchFamily="34" charset="0"/>
              </a:rPr>
              <a:t>:</a:t>
            </a:r>
            <a:br>
              <a:rPr lang="it-IT" altLang="en-US" sz="2000" dirty="0">
                <a:cs typeface="Calibri" panose="020F0502020204030204" pitchFamily="34" charset="0"/>
              </a:rPr>
            </a:br>
            <a:br>
              <a:rPr lang="it-IT" altLang="en-US" sz="2400" dirty="0">
                <a:cs typeface="Calibri" panose="020F0502020204030204" pitchFamily="34" charset="0"/>
              </a:rPr>
            </a:br>
            <a:endParaRPr lang="it-IT" altLang="en-US" sz="2400" dirty="0">
              <a:cs typeface="Calibri" panose="020F0502020204030204" pitchFamily="34" charset="0"/>
            </a:endParaRPr>
          </a:p>
        </p:txBody>
      </p:sp>
      <p:sp>
        <p:nvSpPr>
          <p:cNvPr id="10" name="TextBox 2">
            <a:extLst>
              <a:ext uri="{FF2B5EF4-FFF2-40B4-BE49-F238E27FC236}">
                <a16:creationId xmlns:a16="http://schemas.microsoft.com/office/drawing/2014/main" id="{51667E17-4D53-FA84-9316-780D39C2EAE7}"/>
              </a:ext>
            </a:extLst>
          </p:cNvPr>
          <p:cNvSpPr txBox="1">
            <a:spLocks noChangeArrowheads="1"/>
          </p:cNvSpPr>
          <p:nvPr/>
        </p:nvSpPr>
        <p:spPr bwMode="auto">
          <a:xfrm>
            <a:off x="1844384" y="2719339"/>
            <a:ext cx="4518025"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449263" eaLnBrk="0" fontAlgn="base">
              <a:spcBef>
                <a:spcPct val="0"/>
              </a:spcBef>
              <a:spcAft>
                <a:spcPct val="0"/>
              </a:spcAft>
            </a:pPr>
            <a:r>
              <a:rPr lang="en-US" altLang="en-US" sz="2000" b="1" i="1" kern="1200" dirty="0">
                <a:solidFill>
                  <a:srgbClr val="0070C0"/>
                </a:solidFill>
                <a:latin typeface="Arial" panose="020B0604020202020204" pitchFamily="34" charset="0"/>
                <a:ea typeface="Microsoft YaHei" panose="020B0503020204020204" pitchFamily="34" charset="-122"/>
              </a:rPr>
              <a:t>“A preschool child is likely to suffer </a:t>
            </a:r>
            <a:br>
              <a:rPr lang="en-US" altLang="en-US" sz="2000" b="1" i="1" kern="1200" dirty="0">
                <a:solidFill>
                  <a:srgbClr val="0070C0"/>
                </a:solidFill>
                <a:latin typeface="Arial" panose="020B0604020202020204" pitchFamily="34" charset="0"/>
                <a:ea typeface="Microsoft YaHei" panose="020B0503020204020204" pitchFamily="34" charset="-122"/>
              </a:rPr>
            </a:br>
            <a:r>
              <a:rPr lang="en-US" altLang="en-US" sz="2000" b="1" i="1" kern="1200" dirty="0">
                <a:solidFill>
                  <a:srgbClr val="0070C0"/>
                </a:solidFill>
                <a:latin typeface="Arial" panose="020B0604020202020204" pitchFamily="34" charset="0"/>
                <a:ea typeface="Microsoft YaHei" panose="020B0503020204020204" pitchFamily="34" charset="-122"/>
              </a:rPr>
              <a:t>if his or her mother works full-time”</a:t>
            </a:r>
          </a:p>
        </p:txBody>
      </p:sp>
      <p:sp>
        <p:nvSpPr>
          <p:cNvPr id="12" name="CasellaDiTesto 3">
            <a:extLst>
              <a:ext uri="{FF2B5EF4-FFF2-40B4-BE49-F238E27FC236}">
                <a16:creationId xmlns:a16="http://schemas.microsoft.com/office/drawing/2014/main" id="{F5DD962A-BD98-8ECF-838F-29C6AE7C4A5D}"/>
              </a:ext>
            </a:extLst>
          </p:cNvPr>
          <p:cNvSpPr txBox="1">
            <a:spLocks noChangeArrowheads="1"/>
          </p:cNvSpPr>
          <p:nvPr/>
        </p:nvSpPr>
        <p:spPr bwMode="auto">
          <a:xfrm>
            <a:off x="546539" y="3752738"/>
            <a:ext cx="6781800"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449263" eaLnBrk="0" fontAlgn="base">
              <a:spcBef>
                <a:spcPct val="0"/>
              </a:spcBef>
              <a:spcAft>
                <a:spcPct val="0"/>
              </a:spcAft>
            </a:pPr>
            <a:r>
              <a:rPr lang="en-GB" altLang="en-US" sz="2400" b="1" kern="1200" dirty="0">
                <a:solidFill>
                  <a:srgbClr val="C00000"/>
                </a:solidFill>
                <a:ea typeface="Microsoft YaHei" panose="020B0503020204020204" pitchFamily="34" charset="-122"/>
              </a:rPr>
              <a:t>Elicitation via </a:t>
            </a:r>
            <a:r>
              <a:rPr lang="en-GB" altLang="en-US" sz="2400" b="1" kern="1200" dirty="0" err="1">
                <a:solidFill>
                  <a:srgbClr val="C00000"/>
                </a:solidFill>
                <a:ea typeface="Microsoft YaHei" panose="020B0503020204020204" pitchFamily="34" charset="-122"/>
              </a:rPr>
              <a:t>Krupka</a:t>
            </a:r>
            <a:r>
              <a:rPr lang="en-GB" altLang="en-US" sz="2400" b="1" kern="1200" dirty="0">
                <a:solidFill>
                  <a:srgbClr val="C00000"/>
                </a:solidFill>
                <a:ea typeface="Microsoft YaHei" panose="020B0503020204020204" pitchFamily="34" charset="-122"/>
              </a:rPr>
              <a:t> Weber (2013)- Incentivized</a:t>
            </a:r>
            <a:br>
              <a:rPr lang="en-GB" altLang="en-US" sz="2000" b="1" kern="1200" dirty="0">
                <a:ea typeface="Microsoft YaHei" panose="020B0503020204020204" pitchFamily="34" charset="-122"/>
              </a:rPr>
            </a:br>
            <a:r>
              <a:rPr lang="en-GB" altLang="en-US" sz="2000" b="1" kern="1200" dirty="0">
                <a:ea typeface="Microsoft YaHei" panose="020B0503020204020204" pitchFamily="34" charset="-122"/>
              </a:rPr>
              <a:t>INSTRUCTIONS</a:t>
            </a:r>
            <a:r>
              <a:rPr lang="en-GB" altLang="en-US" sz="2000" kern="1200" dirty="0">
                <a:ea typeface="Microsoft YaHei" panose="020B0503020204020204" pitchFamily="34" charset="-122"/>
              </a:rPr>
              <a:t>: For this statement, </a:t>
            </a:r>
            <a:r>
              <a:rPr lang="en-GB" altLang="en-US" sz="2000" b="1" kern="1200" dirty="0">
                <a:ea typeface="Microsoft YaHei" panose="020B0503020204020204" pitchFamily="34" charset="-122"/>
              </a:rPr>
              <a:t>we ask you to guess the answer </a:t>
            </a:r>
            <a:r>
              <a:rPr lang="en-GB" altLang="en-US" sz="2000" b="1" u="sng" kern="1200" dirty="0">
                <a:ea typeface="Microsoft YaHei" panose="020B0503020204020204" pitchFamily="34" charset="-122"/>
              </a:rPr>
              <a:t>chosen by most people similar to you </a:t>
            </a:r>
            <a:r>
              <a:rPr lang="en-GB" altLang="en-US" sz="2000" kern="1200" dirty="0">
                <a:ea typeface="Microsoft YaHei" panose="020B0503020204020204" pitchFamily="34" charset="-122"/>
              </a:rPr>
              <a:t>(i.e., of the same gender, age, and living in the same geographical area). </a:t>
            </a:r>
            <a:r>
              <a:rPr lang="en-US" altLang="en-US" sz="2000" kern="1200" dirty="0">
                <a:ea typeface="Microsoft YaHei" panose="020B0503020204020204" pitchFamily="34" charset="-122"/>
              </a:rPr>
              <a:t>Y</a:t>
            </a:r>
            <a:r>
              <a:rPr lang="en-GB" altLang="en-US" sz="2000" kern="1200" dirty="0" err="1">
                <a:ea typeface="Microsoft YaHei" panose="020B0503020204020204" pitchFamily="34" charset="-122"/>
              </a:rPr>
              <a:t>ou</a:t>
            </a:r>
            <a:r>
              <a:rPr lang="en-GB" altLang="en-US" sz="2000" kern="1200" dirty="0">
                <a:ea typeface="Microsoft YaHei" panose="020B0503020204020204" pitchFamily="34" charset="-122"/>
              </a:rPr>
              <a:t> will earn </a:t>
            </a:r>
            <a:r>
              <a:rPr lang="en-GB" altLang="en-US" sz="2000" b="1" kern="1200" dirty="0">
                <a:ea typeface="Microsoft YaHei" panose="020B0503020204020204" pitchFamily="34" charset="-122"/>
              </a:rPr>
              <a:t>3 euros for each correct answer</a:t>
            </a:r>
            <a:r>
              <a:rPr lang="en-GB" altLang="en-US" sz="2000" kern="1200" dirty="0">
                <a:ea typeface="Microsoft YaHei" panose="020B0503020204020204" pitchFamily="34" charset="-122"/>
              </a:rPr>
              <a:t>. </a:t>
            </a:r>
            <a:endParaRPr lang="it-IT" altLang="en-US" sz="2000" kern="1200" dirty="0">
              <a:ea typeface="Microsoft YaHei" panose="020B0503020204020204" pitchFamily="34" charset="-122"/>
            </a:endParaRPr>
          </a:p>
        </p:txBody>
      </p:sp>
      <p:sp>
        <p:nvSpPr>
          <p:cNvPr id="13" name="Oval 3">
            <a:extLst>
              <a:ext uri="{FF2B5EF4-FFF2-40B4-BE49-F238E27FC236}">
                <a16:creationId xmlns:a16="http://schemas.microsoft.com/office/drawing/2014/main" id="{961C0FC8-C785-FC2C-20A1-FB49C443D5E9}"/>
              </a:ext>
            </a:extLst>
          </p:cNvPr>
          <p:cNvSpPr>
            <a:spLocks noChangeArrowheads="1"/>
          </p:cNvSpPr>
          <p:nvPr/>
        </p:nvSpPr>
        <p:spPr bwMode="auto">
          <a:xfrm>
            <a:off x="7962090" y="3306699"/>
            <a:ext cx="1349861" cy="892078"/>
          </a:xfrm>
          <a:prstGeom prst="ellipse">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1">
              <a:lnSpc>
                <a:spcPct val="93000"/>
              </a:lnSpc>
              <a:buClr>
                <a:srgbClr val="000000"/>
              </a:buClr>
              <a:buSzPct val="100000"/>
              <a:buFont typeface="Times New Roman" panose="02020603050405020304" pitchFamily="18" charset="0"/>
              <a:buNone/>
            </a:pPr>
            <a:endParaRPr lang="en-US" altLang="en-US"/>
          </a:p>
        </p:txBody>
      </p:sp>
      <p:sp>
        <p:nvSpPr>
          <p:cNvPr id="14" name="Slide Number Placeholder 13">
            <a:extLst>
              <a:ext uri="{FF2B5EF4-FFF2-40B4-BE49-F238E27FC236}">
                <a16:creationId xmlns:a16="http://schemas.microsoft.com/office/drawing/2014/main" id="{C8651F52-3734-BF7B-CAE5-4670828EC341}"/>
              </a:ext>
            </a:extLst>
          </p:cNvPr>
          <p:cNvSpPr>
            <a:spLocks noGrp="1"/>
          </p:cNvSpPr>
          <p:nvPr>
            <p:ph type="sldNum" sz="quarter" idx="2"/>
          </p:nvPr>
        </p:nvSpPr>
        <p:spPr/>
        <p:txBody>
          <a:bodyPr/>
          <a:lstStyle/>
          <a:p>
            <a:fld id="{86CB4B4D-7CA3-9044-876B-883B54F8677D}" type="slidenum">
              <a:rPr lang="en-US" smtClean="0"/>
              <a:t>5</a:t>
            </a:fld>
            <a:endParaRPr lang="en-US"/>
          </a:p>
        </p:txBody>
      </p:sp>
      <p:sp>
        <p:nvSpPr>
          <p:cNvPr id="3" name="TextBox 2">
            <a:extLst>
              <a:ext uri="{FF2B5EF4-FFF2-40B4-BE49-F238E27FC236}">
                <a16:creationId xmlns:a16="http://schemas.microsoft.com/office/drawing/2014/main" id="{43EE998B-9825-75C3-7D5A-3F11FDFF7654}"/>
              </a:ext>
            </a:extLst>
          </p:cNvPr>
          <p:cNvSpPr txBox="1"/>
          <p:nvPr/>
        </p:nvSpPr>
        <p:spPr>
          <a:xfrm>
            <a:off x="772821" y="5635241"/>
            <a:ext cx="6781799"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800" dirty="0"/>
              <a:t>The</a:t>
            </a:r>
            <a:r>
              <a:rPr lang="en-US" sz="1800" b="1" dirty="0"/>
              <a:t> </a:t>
            </a:r>
            <a:r>
              <a:rPr lang="en-US" sz="1800" dirty="0"/>
              <a:t>“social” element of norms requires that group members recognize or hold them jointly or mutually (Ostrom, 2000).</a:t>
            </a: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
        <p:nvSpPr>
          <p:cNvPr id="16" name="Arrow: Curved Right 15">
            <a:extLst>
              <a:ext uri="{FF2B5EF4-FFF2-40B4-BE49-F238E27FC236}">
                <a16:creationId xmlns:a16="http://schemas.microsoft.com/office/drawing/2014/main" id="{BAD385F7-E130-BE95-B412-A9C8FE6331C6}"/>
              </a:ext>
            </a:extLst>
          </p:cNvPr>
          <p:cNvSpPr/>
          <p:nvPr/>
        </p:nvSpPr>
        <p:spPr>
          <a:xfrm>
            <a:off x="110139" y="4599123"/>
            <a:ext cx="450850" cy="1494496"/>
          </a:xfrm>
          <a:prstGeom prst="curvedRightArrow">
            <a:avLst/>
          </a:prstGeom>
          <a:solidFill>
            <a:srgbClr val="FFFFFF"/>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195394733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B2C2C3B-AF67-A7C0-0354-9F24DFDB1C19}"/>
              </a:ext>
            </a:extLst>
          </p:cNvPr>
          <p:cNvSpPr>
            <a:spLocks noGrp="1"/>
          </p:cNvSpPr>
          <p:nvPr>
            <p:ph type="body" sz="quarter" idx="21"/>
          </p:nvPr>
        </p:nvSpPr>
        <p:spPr>
          <a:xfrm>
            <a:off x="996820" y="1216364"/>
            <a:ext cx="10515600" cy="452008"/>
          </a:xfrm>
        </p:spPr>
        <p:txBody>
          <a:bodyPr>
            <a:normAutofit/>
          </a:bodyPr>
          <a:lstStyle/>
          <a:p>
            <a:r>
              <a:rPr lang="en-US" sz="2600" b="1" dirty="0">
                <a:latin typeface="+mn-lt"/>
              </a:rPr>
              <a:t>Example: Vignette 1</a:t>
            </a:r>
          </a:p>
        </p:txBody>
      </p:sp>
      <p:graphicFrame>
        <p:nvGraphicFramePr>
          <p:cNvPr id="7" name="Tabella 3">
            <a:extLst>
              <a:ext uri="{FF2B5EF4-FFF2-40B4-BE49-F238E27FC236}">
                <a16:creationId xmlns:a16="http://schemas.microsoft.com/office/drawing/2014/main" id="{D0445A42-2BEE-34A8-031E-6BD372F478B8}"/>
              </a:ext>
            </a:extLst>
          </p:cNvPr>
          <p:cNvGraphicFramePr>
            <a:graphicFrameLocks noGrp="1"/>
          </p:cNvGraphicFramePr>
          <p:nvPr>
            <p:extLst>
              <p:ext uri="{D42A27DB-BD31-4B8C-83A1-F6EECF244321}">
                <p14:modId xmlns:p14="http://schemas.microsoft.com/office/powerpoint/2010/main" val="1905094576"/>
              </p:ext>
            </p:extLst>
          </p:nvPr>
        </p:nvGraphicFramePr>
        <p:xfrm>
          <a:off x="972065" y="3973658"/>
          <a:ext cx="10174435" cy="2335644"/>
        </p:xfrm>
        <a:graphic>
          <a:graphicData uri="http://schemas.openxmlformats.org/drawingml/2006/table">
            <a:tbl>
              <a:tblPr firstRow="1" firstCol="1" bandRow="1">
                <a:tableStyleId>{5940675A-B579-460E-94D1-54222C63F5DA}</a:tableStyleId>
              </a:tblPr>
              <a:tblGrid>
                <a:gridCol w="4612313">
                  <a:extLst>
                    <a:ext uri="{9D8B030D-6E8A-4147-A177-3AD203B41FA5}">
                      <a16:colId xmlns:a16="http://schemas.microsoft.com/office/drawing/2014/main" val="3858702442"/>
                    </a:ext>
                  </a:extLst>
                </a:gridCol>
                <a:gridCol w="1164378">
                  <a:extLst>
                    <a:ext uri="{9D8B030D-6E8A-4147-A177-3AD203B41FA5}">
                      <a16:colId xmlns:a16="http://schemas.microsoft.com/office/drawing/2014/main" val="3918910523"/>
                    </a:ext>
                  </a:extLst>
                </a:gridCol>
                <a:gridCol w="4397744">
                  <a:extLst>
                    <a:ext uri="{9D8B030D-6E8A-4147-A177-3AD203B41FA5}">
                      <a16:colId xmlns:a16="http://schemas.microsoft.com/office/drawing/2014/main" val="3903033077"/>
                    </a:ext>
                  </a:extLst>
                </a:gridCol>
              </a:tblGrid>
              <a:tr h="334127">
                <a:tc gridSpan="3">
                  <a:txBody>
                    <a:bodyPr/>
                    <a:lstStyle/>
                    <a:p>
                      <a:pPr algn="ctr"/>
                      <a:r>
                        <a:rPr lang="it-IT" sz="1600" b="1" dirty="0">
                          <a:solidFill>
                            <a:schemeClr val="tx1"/>
                          </a:solidFill>
                          <a:effectLst/>
                        </a:rPr>
                        <a:t>Two </a:t>
                      </a:r>
                      <a:r>
                        <a:rPr lang="it-IT" sz="1600" b="1" dirty="0" err="1">
                          <a:solidFill>
                            <a:schemeClr val="tx1"/>
                          </a:solidFill>
                          <a:effectLst/>
                        </a:rPr>
                        <a:t>different</a:t>
                      </a:r>
                      <a:r>
                        <a:rPr lang="it-IT" sz="1600" b="1" dirty="0">
                          <a:solidFill>
                            <a:schemeClr val="tx1"/>
                          </a:solidFill>
                          <a:effectLst/>
                        </a:rPr>
                        <a:t> </a:t>
                      </a:r>
                      <a:r>
                        <a:rPr lang="it-IT" sz="1600" b="1" dirty="0" err="1">
                          <a:solidFill>
                            <a:schemeClr val="tx1"/>
                          </a:solidFill>
                          <a:effectLst/>
                        </a:rPr>
                        <a:t>framings</a:t>
                      </a:r>
                      <a:r>
                        <a:rPr lang="it-IT" sz="1600" b="1" dirty="0">
                          <a:solidFill>
                            <a:schemeClr val="tx1"/>
                          </a:solidFill>
                          <a:effectLst/>
                        </a:rPr>
                        <a:t> </a:t>
                      </a:r>
                      <a:r>
                        <a:rPr lang="it-IT" sz="1600" b="1" dirty="0" err="1">
                          <a:solidFill>
                            <a:schemeClr val="tx1"/>
                          </a:solidFill>
                          <a:effectLst/>
                        </a:rPr>
                        <a:t>about</a:t>
                      </a:r>
                      <a:r>
                        <a:rPr lang="it-IT" sz="1600" b="1" dirty="0">
                          <a:solidFill>
                            <a:schemeClr val="tx1"/>
                          </a:solidFill>
                          <a:effectLst/>
                        </a:rPr>
                        <a:t> </a:t>
                      </a:r>
                      <a:r>
                        <a:rPr lang="it-IT" sz="1600" b="1" dirty="0" err="1">
                          <a:solidFill>
                            <a:schemeClr val="tx1"/>
                          </a:solidFill>
                          <a:effectLst/>
                        </a:rPr>
                        <a:t>who</a:t>
                      </a:r>
                      <a:r>
                        <a:rPr lang="it-IT" sz="1600" b="1" dirty="0">
                          <a:solidFill>
                            <a:schemeClr val="tx1"/>
                          </a:solidFill>
                          <a:effectLst/>
                        </a:rPr>
                        <a:t> takes the </a:t>
                      </a:r>
                      <a:r>
                        <a:rPr lang="it-IT" sz="1600" b="1" dirty="0" err="1">
                          <a:solidFill>
                            <a:schemeClr val="tx1"/>
                          </a:solidFill>
                          <a:effectLst/>
                        </a:rPr>
                        <a:t>initiative</a:t>
                      </a:r>
                      <a:r>
                        <a:rPr lang="it-IT" sz="1600" b="1" dirty="0">
                          <a:solidFill>
                            <a:schemeClr val="tx1"/>
                          </a:solidFill>
                          <a:effectLst/>
                        </a:rPr>
                        <a:t> (</a:t>
                      </a:r>
                      <a:r>
                        <a:rPr lang="it-IT" sz="1600" b="1" dirty="0" err="1">
                          <a:solidFill>
                            <a:schemeClr val="tx1"/>
                          </a:solidFill>
                          <a:effectLst/>
                        </a:rPr>
                        <a:t>varied</a:t>
                      </a:r>
                      <a:r>
                        <a:rPr lang="it-IT" sz="1600" b="1" dirty="0">
                          <a:solidFill>
                            <a:schemeClr val="tx1"/>
                          </a:solidFill>
                          <a:effectLst/>
                        </a:rPr>
                        <a:t> </a:t>
                      </a:r>
                      <a:r>
                        <a:rPr lang="it-IT" sz="1600" b="1" dirty="0" err="1">
                          <a:solidFill>
                            <a:schemeClr val="tx1"/>
                          </a:solidFill>
                          <a:effectLst/>
                        </a:rPr>
                        <a:t>between</a:t>
                      </a:r>
                      <a:r>
                        <a:rPr lang="it-IT" sz="1600" b="1" dirty="0">
                          <a:solidFill>
                            <a:schemeClr val="tx1"/>
                          </a:solidFill>
                          <a:effectLst/>
                        </a:rPr>
                        <a:t> </a:t>
                      </a:r>
                      <a:r>
                        <a:rPr lang="it-IT" sz="1600" b="1" dirty="0" err="1">
                          <a:solidFill>
                            <a:schemeClr val="tx1"/>
                          </a:solidFill>
                          <a:effectLst/>
                        </a:rPr>
                        <a:t>subjects</a:t>
                      </a:r>
                      <a:r>
                        <a:rPr lang="it-IT" sz="1600" b="1" dirty="0">
                          <a:solidFill>
                            <a:schemeClr val="tx1"/>
                          </a:solidFill>
                          <a:effectLst/>
                        </a:rPr>
                        <a:t>)</a:t>
                      </a:r>
                      <a:endParaRPr lang="it-IT" sz="1600" b="1" dirty="0">
                        <a:solidFill>
                          <a:schemeClr val="tx1"/>
                        </a:solidFill>
                        <a:effectLst/>
                        <a:latin typeface="Arial" panose="020B0604020202020204" pitchFamily="34" charset="0"/>
                        <a:cs typeface="Times New Roman" panose="02020603050405020304" pitchFamily="18" charset="0"/>
                      </a:endParaRPr>
                    </a:p>
                  </a:txBody>
                  <a:tcPr marL="68580" marR="68580" marT="0" marB="0" anchor="ctr">
                    <a:solidFill>
                      <a:schemeClr val="bg1">
                        <a:lumMod val="85000"/>
                      </a:schemeClr>
                    </a:solidFill>
                  </a:tcPr>
                </a:tc>
                <a:tc hMerge="1">
                  <a:txBody>
                    <a:bodyPr/>
                    <a:lstStyle/>
                    <a:p>
                      <a:r>
                        <a:rPr lang="it-IT" sz="1600" dirty="0">
                          <a:solidFill>
                            <a:schemeClr val="tx1"/>
                          </a:solidFill>
                          <a:effectLst/>
                        </a:rPr>
                        <a:t> </a:t>
                      </a:r>
                      <a:endParaRPr lang="it-IT"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it-IT"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63046753"/>
                  </a:ext>
                </a:extLst>
              </a:tr>
              <a:tr h="6256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tx1"/>
                          </a:solidFill>
                          <a:effectLst/>
                          <a:latin typeface="+mn-lt"/>
                          <a:ea typeface="+mn-ea"/>
                          <a:cs typeface="+mn-cs"/>
                        </a:rPr>
                        <a:t>Francesca</a:t>
                      </a:r>
                      <a:r>
                        <a:rPr lang="en-US" sz="1600" kern="1200" dirty="0">
                          <a:solidFill>
                            <a:schemeClr val="tx1"/>
                          </a:solidFill>
                          <a:effectLst/>
                          <a:latin typeface="+mn-lt"/>
                          <a:ea typeface="+mn-ea"/>
                          <a:cs typeface="+mn-cs"/>
                        </a:rPr>
                        <a:t> is willing to take care of up to ¼ of the housework and leaves ¾ of them to </a:t>
                      </a:r>
                      <a:r>
                        <a:rPr lang="en-US" sz="1600" b="1" kern="1200" dirty="0">
                          <a:solidFill>
                            <a:schemeClr val="tx1"/>
                          </a:solidFill>
                          <a:effectLst/>
                          <a:latin typeface="+mn-lt"/>
                          <a:ea typeface="+mn-ea"/>
                          <a:cs typeface="+mn-cs"/>
                        </a:rPr>
                        <a:t>Antonio</a:t>
                      </a:r>
                      <a:r>
                        <a:rPr lang="en-US" sz="1600" kern="1200" dirty="0">
                          <a:solidFill>
                            <a:schemeClr val="tx1"/>
                          </a:solidFill>
                          <a:effectLst/>
                          <a:latin typeface="+mn-lt"/>
                          <a:ea typeface="+mn-ea"/>
                          <a:cs typeface="+mn-cs"/>
                        </a:rPr>
                        <a:t>.</a:t>
                      </a:r>
                      <a:endParaRPr lang="it-IT"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r>
                        <a:rPr lang="it-IT" sz="1600" dirty="0">
                          <a:solidFill>
                            <a:schemeClr val="tx1"/>
                          </a:solidFill>
                          <a:effectLst/>
                        </a:rPr>
                        <a:t> </a:t>
                      </a:r>
                    </a:p>
                    <a:p>
                      <a:r>
                        <a:rPr lang="it-IT" sz="1600" dirty="0">
                          <a:solidFill>
                            <a:schemeClr val="tx1"/>
                          </a:solidFill>
                          <a:effectLst/>
                        </a:rPr>
                        <a:t> </a:t>
                      </a:r>
                      <a:endParaRPr lang="it-IT" sz="1600" dirty="0">
                        <a:solidFill>
                          <a:schemeClr val="tx1"/>
                        </a:solidFill>
                        <a:effectLst/>
                        <a:latin typeface="Arial" panose="020B0604020202020204" pitchFamily="34" charset="0"/>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tx1"/>
                          </a:solidFill>
                          <a:effectLst/>
                          <a:latin typeface="+mn-lt"/>
                          <a:ea typeface="+mn-ea"/>
                          <a:cs typeface="+mn-cs"/>
                        </a:rPr>
                        <a:t>Antonio</a:t>
                      </a:r>
                      <a:r>
                        <a:rPr lang="en-US" sz="1600" kern="1200" dirty="0">
                          <a:solidFill>
                            <a:schemeClr val="tx1"/>
                          </a:solidFill>
                          <a:effectLst/>
                          <a:latin typeface="+mn-lt"/>
                          <a:ea typeface="+mn-ea"/>
                          <a:cs typeface="+mn-cs"/>
                        </a:rPr>
                        <a:t> is willing to take care of up to ¼ of the housework and leaves ¾ of them to </a:t>
                      </a:r>
                      <a:r>
                        <a:rPr lang="en-US" sz="1600" b="1" kern="1200" dirty="0">
                          <a:solidFill>
                            <a:schemeClr val="tx1"/>
                          </a:solidFill>
                          <a:effectLst/>
                          <a:latin typeface="+mn-lt"/>
                          <a:ea typeface="+mn-ea"/>
                          <a:cs typeface="+mn-cs"/>
                        </a:rPr>
                        <a:t>Francesca</a:t>
                      </a:r>
                      <a:r>
                        <a:rPr lang="en-US" sz="1600" kern="1200" dirty="0">
                          <a:solidFill>
                            <a:schemeClr val="tx1"/>
                          </a:solidFill>
                          <a:effectLst/>
                          <a:latin typeface="+mn-lt"/>
                          <a:ea typeface="+mn-ea"/>
                          <a:cs typeface="+mn-cs"/>
                        </a:rPr>
                        <a:t>.</a:t>
                      </a:r>
                      <a:endParaRPr lang="it-IT"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83091461"/>
                  </a:ext>
                </a:extLst>
              </a:tr>
              <a:tr h="636115">
                <a:tc>
                  <a:txBody>
                    <a:bodyPr/>
                    <a:lstStyle/>
                    <a:p>
                      <a:pPr algn="l"/>
                      <a:r>
                        <a:rPr lang="en-US" sz="1600" b="1" kern="1200" dirty="0">
                          <a:solidFill>
                            <a:schemeClr val="tx1"/>
                          </a:solidFill>
                          <a:effectLst/>
                          <a:latin typeface="+mn-lt"/>
                          <a:ea typeface="+mn-ea"/>
                          <a:cs typeface="+mn-cs"/>
                        </a:rPr>
                        <a:t>Francesca</a:t>
                      </a:r>
                      <a:r>
                        <a:rPr lang="en-US" sz="1600" dirty="0">
                          <a:solidFill>
                            <a:schemeClr val="tx1"/>
                          </a:solidFill>
                          <a:effectLst/>
                        </a:rPr>
                        <a:t> is willing to share household chores equally with </a:t>
                      </a:r>
                      <a:r>
                        <a:rPr lang="en-US" sz="1600" b="1" dirty="0">
                          <a:solidFill>
                            <a:schemeClr val="tx1"/>
                          </a:solidFill>
                          <a:effectLst/>
                        </a:rPr>
                        <a:t>Antonio.</a:t>
                      </a:r>
                      <a:endParaRPr lang="it-IT" sz="16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r>
                        <a:rPr lang="it-IT" sz="1600" dirty="0">
                          <a:solidFill>
                            <a:schemeClr val="tx1"/>
                          </a:solidFill>
                          <a:effectLst/>
                        </a:rPr>
                        <a:t> </a:t>
                      </a:r>
                      <a:endParaRPr lang="it-IT"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r>
                        <a:rPr lang="en-US" sz="1600" b="1" dirty="0">
                          <a:solidFill>
                            <a:schemeClr val="tx1"/>
                          </a:solidFill>
                          <a:effectLst/>
                        </a:rPr>
                        <a:t>Antonio</a:t>
                      </a:r>
                      <a:r>
                        <a:rPr lang="en-US" sz="1600" dirty="0">
                          <a:solidFill>
                            <a:schemeClr val="tx1"/>
                          </a:solidFill>
                          <a:effectLst/>
                        </a:rPr>
                        <a:t> is willing to share household chores equally with </a:t>
                      </a:r>
                      <a:r>
                        <a:rPr lang="en-US" sz="1600" b="1" dirty="0">
                          <a:solidFill>
                            <a:schemeClr val="tx1"/>
                          </a:solidFill>
                          <a:effectLst/>
                        </a:rPr>
                        <a:t>Francesca</a:t>
                      </a:r>
                      <a:r>
                        <a:rPr lang="en-US" sz="1600" dirty="0">
                          <a:solidFill>
                            <a:schemeClr val="tx1"/>
                          </a:solidFill>
                          <a:effectLst/>
                        </a:rPr>
                        <a:t>.</a:t>
                      </a:r>
                      <a:endParaRPr lang="it-IT"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63549237"/>
                  </a:ext>
                </a:extLst>
              </a:tr>
              <a:tr h="739760">
                <a:tc>
                  <a:txBody>
                    <a:bodyPr/>
                    <a:lstStyle/>
                    <a:p>
                      <a:pPr algn="l"/>
                      <a:r>
                        <a:rPr lang="en-US" sz="1600" b="1" dirty="0">
                          <a:solidFill>
                            <a:schemeClr val="tx1"/>
                          </a:solidFill>
                          <a:effectLst/>
                        </a:rPr>
                        <a:t>Francesca</a:t>
                      </a:r>
                      <a:r>
                        <a:rPr lang="en-US" sz="1600" dirty="0">
                          <a:solidFill>
                            <a:schemeClr val="tx1"/>
                          </a:solidFill>
                          <a:effectLst/>
                        </a:rPr>
                        <a:t> is willing to take care of up to ¾ of the housework and leaves ¼ of them to </a:t>
                      </a:r>
                      <a:r>
                        <a:rPr lang="en-US" sz="1600" b="1" dirty="0">
                          <a:solidFill>
                            <a:schemeClr val="tx1"/>
                          </a:solidFill>
                          <a:effectLst/>
                        </a:rPr>
                        <a:t>Antonio.</a:t>
                      </a:r>
                      <a:endParaRPr lang="it-IT" sz="16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r>
                        <a:rPr lang="it-IT" sz="1600" dirty="0">
                          <a:solidFill>
                            <a:schemeClr val="tx1"/>
                          </a:solidFill>
                          <a:effectLst/>
                        </a:rPr>
                        <a:t> </a:t>
                      </a:r>
                      <a:endParaRPr lang="it-IT"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r>
                        <a:rPr lang="en-US" sz="1600" b="1" dirty="0">
                          <a:solidFill>
                            <a:schemeClr val="tx1"/>
                          </a:solidFill>
                          <a:effectLst/>
                        </a:rPr>
                        <a:t>Antonio</a:t>
                      </a:r>
                      <a:r>
                        <a:rPr lang="en-US" sz="1600" dirty="0">
                          <a:solidFill>
                            <a:schemeClr val="tx1"/>
                          </a:solidFill>
                          <a:effectLst/>
                        </a:rPr>
                        <a:t> is willing to take care of up to ¾ of the housework and leaves ¼ of them to Francesca.</a:t>
                      </a:r>
                      <a:endParaRPr lang="it-IT"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1535134"/>
                  </a:ext>
                </a:extLst>
              </a:tr>
            </a:tbl>
          </a:graphicData>
        </a:graphic>
      </p:graphicFrame>
      <p:graphicFrame>
        <p:nvGraphicFramePr>
          <p:cNvPr id="8" name="Tabella 5">
            <a:extLst>
              <a:ext uri="{FF2B5EF4-FFF2-40B4-BE49-F238E27FC236}">
                <a16:creationId xmlns:a16="http://schemas.microsoft.com/office/drawing/2014/main" id="{7926F8BB-AE28-FE85-ED93-51414160716A}"/>
              </a:ext>
            </a:extLst>
          </p:cNvPr>
          <p:cNvGraphicFramePr>
            <a:graphicFrameLocks noGrp="1"/>
          </p:cNvGraphicFramePr>
          <p:nvPr>
            <p:extLst>
              <p:ext uri="{D42A27DB-BD31-4B8C-83A1-F6EECF244321}">
                <p14:modId xmlns:p14="http://schemas.microsoft.com/office/powerpoint/2010/main" val="1524736781"/>
              </p:ext>
            </p:extLst>
          </p:nvPr>
        </p:nvGraphicFramePr>
        <p:xfrm>
          <a:off x="1308769" y="2669962"/>
          <a:ext cx="9451911" cy="943269"/>
        </p:xfrm>
        <a:graphic>
          <a:graphicData uri="http://schemas.openxmlformats.org/drawingml/2006/table">
            <a:tbl>
              <a:tblPr firstRow="1" bandRow="1">
                <a:tableStyleId>{2D5ABB26-0587-4C30-8999-92F81FD0307C}</a:tableStyleId>
              </a:tblPr>
              <a:tblGrid>
                <a:gridCol w="2362977">
                  <a:extLst>
                    <a:ext uri="{9D8B030D-6E8A-4147-A177-3AD203B41FA5}">
                      <a16:colId xmlns:a16="http://schemas.microsoft.com/office/drawing/2014/main" val="174897601"/>
                    </a:ext>
                  </a:extLst>
                </a:gridCol>
                <a:gridCol w="2715374">
                  <a:extLst>
                    <a:ext uri="{9D8B030D-6E8A-4147-A177-3AD203B41FA5}">
                      <a16:colId xmlns:a16="http://schemas.microsoft.com/office/drawing/2014/main" val="3326251487"/>
                    </a:ext>
                  </a:extLst>
                </a:gridCol>
                <a:gridCol w="2408837">
                  <a:extLst>
                    <a:ext uri="{9D8B030D-6E8A-4147-A177-3AD203B41FA5}">
                      <a16:colId xmlns:a16="http://schemas.microsoft.com/office/drawing/2014/main" val="3961303015"/>
                    </a:ext>
                  </a:extLst>
                </a:gridCol>
                <a:gridCol w="1964723">
                  <a:extLst>
                    <a:ext uri="{9D8B030D-6E8A-4147-A177-3AD203B41FA5}">
                      <a16:colId xmlns:a16="http://schemas.microsoft.com/office/drawing/2014/main" val="1001641724"/>
                    </a:ext>
                  </a:extLst>
                </a:gridCol>
              </a:tblGrid>
              <a:tr h="455589">
                <a:tc gridSpan="4">
                  <a:txBody>
                    <a:bodyPr/>
                    <a:lstStyle/>
                    <a:p>
                      <a:pPr algn="ctr"/>
                      <a:r>
                        <a:rPr lang="it-IT" sz="16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Scale of </a:t>
                      </a:r>
                      <a:r>
                        <a:rPr lang="it-IT" sz="1600" b="1" dirty="0" err="1">
                          <a:solidFill>
                            <a:schemeClr val="tx1"/>
                          </a:solidFill>
                          <a:effectLst/>
                          <a:latin typeface="Arial" panose="020B0604020202020204" pitchFamily="34" charset="0"/>
                          <a:ea typeface="Calibri" panose="020F0502020204030204" pitchFamily="34" charset="0"/>
                          <a:cs typeface="Times New Roman" panose="02020603050405020304" pitchFamily="18" charset="0"/>
                        </a:rPr>
                        <a:t>Judgement</a:t>
                      </a:r>
                      <a:endParaRPr lang="it-IT" sz="16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it-IT" sz="1600" b="1" dirty="0">
                        <a:solidFill>
                          <a:schemeClr val="tx1"/>
                        </a:solidFill>
                        <a:effectLs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it-IT" sz="16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it-IT" sz="16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210835838"/>
                  </a:ext>
                </a:extLst>
              </a:tr>
              <a:tr h="395541">
                <a:tc>
                  <a:txBody>
                    <a:bodyPr/>
                    <a:lstStyle/>
                    <a:p>
                      <a:pPr algn="ctr"/>
                      <a:r>
                        <a:rPr lang="en-US" sz="1600" b="1" dirty="0"/>
                        <a:t>Very socially inappropriate</a:t>
                      </a:r>
                      <a:endParaRPr lang="it-IT" sz="16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lang="en-US" sz="1600" b="1" dirty="0"/>
                        <a:t>Somewhat socially inappropriate</a:t>
                      </a:r>
                      <a:endParaRPr lang="it-IT" sz="1600" b="1" dirty="0">
                        <a:solidFill>
                          <a:schemeClr val="tx1"/>
                        </a:solidFill>
                        <a:effectLs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600" b="1" dirty="0"/>
                        <a:t>Somewhat socially appropriate</a:t>
                      </a:r>
                      <a:endParaRPr lang="it-IT" sz="16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600" b="1" dirty="0"/>
                        <a:t>Very socially appropriate</a:t>
                      </a:r>
                      <a:endParaRPr lang="it-IT" sz="16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4150524453"/>
                  </a:ext>
                </a:extLst>
              </a:tr>
            </a:tbl>
          </a:graphicData>
        </a:graphic>
      </p:graphicFrame>
      <p:sp>
        <p:nvSpPr>
          <p:cNvPr id="9" name="TextBox 8">
            <a:extLst>
              <a:ext uri="{FF2B5EF4-FFF2-40B4-BE49-F238E27FC236}">
                <a16:creationId xmlns:a16="http://schemas.microsoft.com/office/drawing/2014/main" id="{8F86E297-A5D2-3594-C5C1-6FE48B3432DA}"/>
              </a:ext>
            </a:extLst>
          </p:cNvPr>
          <p:cNvSpPr txBox="1"/>
          <p:nvPr/>
        </p:nvSpPr>
        <p:spPr>
          <a:xfrm>
            <a:off x="922951" y="1746634"/>
            <a:ext cx="10346093" cy="923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indent="0">
              <a:buNone/>
            </a:pPr>
            <a:r>
              <a:rPr lang="en-US" sz="1800" b="1" dirty="0"/>
              <a:t>“Antonio and Francesca are married or cohabiting. They both work the same number of hours, earn roughly the same amount of money, and have the same career trajectories. They have no children and no one to help them with the housework.”</a:t>
            </a:r>
          </a:p>
        </p:txBody>
      </p:sp>
      <p:sp>
        <p:nvSpPr>
          <p:cNvPr id="10" name="Slide Number Placeholder 9">
            <a:extLst>
              <a:ext uri="{FF2B5EF4-FFF2-40B4-BE49-F238E27FC236}">
                <a16:creationId xmlns:a16="http://schemas.microsoft.com/office/drawing/2014/main" id="{B21C6304-3817-BBA9-80EB-EEE0F887E7D1}"/>
              </a:ext>
            </a:extLst>
          </p:cNvPr>
          <p:cNvSpPr>
            <a:spLocks noGrp="1"/>
          </p:cNvSpPr>
          <p:nvPr>
            <p:ph type="sldNum" sz="quarter" idx="2"/>
          </p:nvPr>
        </p:nvSpPr>
        <p:spPr/>
        <p:txBody>
          <a:bodyPr/>
          <a:lstStyle/>
          <a:p>
            <a:fld id="{86CB4B4D-7CA3-9044-876B-883B54F8677D}" type="slidenum">
              <a:rPr lang="en-US" smtClean="0"/>
              <a:t>6</a:t>
            </a:fld>
            <a:endParaRPr lang="en-US"/>
          </a:p>
        </p:txBody>
      </p:sp>
    </p:spTree>
    <p:extLst>
      <p:ext uri="{BB962C8B-B14F-4D97-AF65-F5344CB8AC3E}">
        <p14:creationId xmlns:p14="http://schemas.microsoft.com/office/powerpoint/2010/main" val="45059581"/>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55698-A0A3-8988-7BB5-5D53BC95D22E}"/>
              </a:ext>
            </a:extLst>
          </p:cNvPr>
          <p:cNvSpPr>
            <a:spLocks noGrp="1"/>
          </p:cNvSpPr>
          <p:nvPr>
            <p:ph type="title"/>
          </p:nvPr>
        </p:nvSpPr>
        <p:spPr/>
        <p:txBody>
          <a:bodyPr/>
          <a:lstStyle/>
          <a:p>
            <a:r>
              <a:rPr lang="en-US" b="1" dirty="0">
                <a:latin typeface="+mn-lt"/>
              </a:rPr>
              <a:t>Monetary incentives</a:t>
            </a:r>
          </a:p>
        </p:txBody>
      </p:sp>
      <p:sp>
        <p:nvSpPr>
          <p:cNvPr id="3" name="Text Placeholder 2">
            <a:extLst>
              <a:ext uri="{FF2B5EF4-FFF2-40B4-BE49-F238E27FC236}">
                <a16:creationId xmlns:a16="http://schemas.microsoft.com/office/drawing/2014/main" id="{81513F12-7AFA-28AA-E944-3A4B111BFBA3}"/>
              </a:ext>
            </a:extLst>
          </p:cNvPr>
          <p:cNvSpPr>
            <a:spLocks noGrp="1"/>
          </p:cNvSpPr>
          <p:nvPr>
            <p:ph type="body" idx="1"/>
          </p:nvPr>
        </p:nvSpPr>
        <p:spPr>
          <a:xfrm>
            <a:off x="733168" y="1880172"/>
            <a:ext cx="11038702" cy="4296792"/>
          </a:xfrm>
        </p:spPr>
        <p:txBody>
          <a:bodyPr>
            <a:noAutofit/>
          </a:bodyPr>
          <a:lstStyle/>
          <a:p>
            <a:pPr marL="285750" indent="-285750">
              <a:buFont typeface="Arial" panose="020B0604020202020204" pitchFamily="34" charset="0"/>
              <a:buChar char="•"/>
            </a:pPr>
            <a:r>
              <a:rPr lang="en-US" sz="2000" b="1" dirty="0" err="1">
                <a:latin typeface="+mn-lt"/>
              </a:rPr>
              <a:t>Scenari</a:t>
            </a:r>
            <a:r>
              <a:rPr lang="en-US" sz="2000" b="1" dirty="0">
                <a:latin typeface="+mn-lt"/>
              </a:rPr>
              <a:t> SRL </a:t>
            </a:r>
            <a:r>
              <a:rPr lang="en-US" sz="2000" dirty="0">
                <a:latin typeface="+mn-lt"/>
              </a:rPr>
              <a:t>uses a point-based system for respondents; points are assigned based on the length of the survey (min 1 max 12), and 50 points are worth a 10 Euro Amazon Gift Card. </a:t>
            </a:r>
          </a:p>
          <a:p>
            <a:pPr marL="742950" lvl="1" indent="-285750">
              <a:buFont typeface="Arial" panose="020B0604020202020204" pitchFamily="34" charset="0"/>
              <a:buChar char="•"/>
            </a:pPr>
            <a:r>
              <a:rPr lang="en-US" sz="2000" dirty="0">
                <a:latin typeface="+mn-lt"/>
              </a:rPr>
              <a:t>For our survey, they assigned 20 points.</a:t>
            </a:r>
          </a:p>
          <a:p>
            <a:pPr marL="285750" indent="-285750">
              <a:buFont typeface="Arial" panose="020B0604020202020204" pitchFamily="34" charset="0"/>
              <a:buChar char="•"/>
            </a:pPr>
            <a:r>
              <a:rPr lang="en-US" sz="2000" dirty="0">
                <a:latin typeface="+mn-lt"/>
              </a:rPr>
              <a:t>At the end of the data collection, we randomly selected 150 participants and 1 of the questions presented in part 2 (4 vignettes + 1 question with 5 claims).</a:t>
            </a:r>
          </a:p>
          <a:p>
            <a:pPr marL="285750" indent="-285750">
              <a:buFont typeface="Arial" panose="020B0604020202020204" pitchFamily="34" charset="0"/>
              <a:buChar char="•"/>
            </a:pPr>
            <a:r>
              <a:rPr lang="en-US" sz="2000" dirty="0">
                <a:latin typeface="+mn-lt"/>
              </a:rPr>
              <a:t>Payments via Amazon Gift Card: 3 Euros per correct answer in the selected scenario/question (3/5 statement included). </a:t>
            </a:r>
            <a:br>
              <a:rPr lang="en-US" sz="2000" dirty="0">
                <a:latin typeface="+mn-lt"/>
              </a:rPr>
            </a:br>
            <a:endParaRPr lang="en-US" sz="2000" dirty="0">
              <a:latin typeface="+mn-lt"/>
            </a:endParaRPr>
          </a:p>
          <a:p>
            <a:pPr marL="285750" indent="-285750">
              <a:buFont typeface="Arial" panose="020B0604020202020204" pitchFamily="34" charset="0"/>
              <a:buChar char="•"/>
            </a:pPr>
            <a:r>
              <a:rPr lang="en-US" sz="2000" dirty="0">
                <a:latin typeface="+mn-lt"/>
              </a:rPr>
              <a:t>Total incentive cost: 747 Euro (average prize 5 Euro). </a:t>
            </a:r>
          </a:p>
          <a:p>
            <a:pPr marL="742950" lvl="1" indent="-285750">
              <a:buFont typeface="Arial" panose="020B0604020202020204" pitchFamily="34" charset="0"/>
              <a:buChar char="•"/>
            </a:pPr>
            <a:r>
              <a:rPr lang="en-US" sz="2000" dirty="0">
                <a:latin typeface="+mn-lt"/>
              </a:rPr>
              <a:t>Vignette B was randomly selected </a:t>
            </a:r>
          </a:p>
          <a:p>
            <a:pPr marL="742950" lvl="1" indent="-285750">
              <a:buFont typeface="Arial" panose="020B0604020202020204" pitchFamily="34" charset="0"/>
              <a:buChar char="•"/>
            </a:pPr>
            <a:r>
              <a:rPr lang="en-US" sz="2000" dirty="0">
                <a:latin typeface="+mn-lt"/>
              </a:rPr>
              <a:t>39% of participants provided two correct answers out of 3.</a:t>
            </a:r>
          </a:p>
        </p:txBody>
      </p:sp>
      <p:sp>
        <p:nvSpPr>
          <p:cNvPr id="5" name="Slide Number Placeholder 4">
            <a:extLst>
              <a:ext uri="{FF2B5EF4-FFF2-40B4-BE49-F238E27FC236}">
                <a16:creationId xmlns:a16="http://schemas.microsoft.com/office/drawing/2014/main" id="{55B00010-994A-72C7-54A2-5DEE07E628B2}"/>
              </a:ext>
            </a:extLst>
          </p:cNvPr>
          <p:cNvSpPr>
            <a:spLocks noGrp="1"/>
          </p:cNvSpPr>
          <p:nvPr>
            <p:ph type="sldNum" sz="quarter" idx="2"/>
          </p:nvPr>
        </p:nvSpPr>
        <p:spPr/>
        <p:txBody>
          <a:bodyPr/>
          <a:lstStyle/>
          <a:p>
            <a:fld id="{86CB4B4D-7CA3-9044-876B-883B54F8677D}" type="slidenum">
              <a:rPr lang="en-US" smtClean="0"/>
              <a:t>7</a:t>
            </a:fld>
            <a:endParaRPr lang="en-US"/>
          </a:p>
        </p:txBody>
      </p:sp>
    </p:spTree>
    <p:extLst>
      <p:ext uri="{BB962C8B-B14F-4D97-AF65-F5344CB8AC3E}">
        <p14:creationId xmlns:p14="http://schemas.microsoft.com/office/powerpoint/2010/main" val="3440835133"/>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9A716-B80F-83A0-2DEB-AED50BB5DD0E}"/>
              </a:ext>
            </a:extLst>
          </p:cNvPr>
          <p:cNvSpPr>
            <a:spLocks noGrp="1"/>
          </p:cNvSpPr>
          <p:nvPr>
            <p:ph type="title"/>
          </p:nvPr>
        </p:nvSpPr>
        <p:spPr/>
        <p:txBody>
          <a:bodyPr/>
          <a:lstStyle/>
          <a:p>
            <a:r>
              <a:rPr lang="en-US" b="1" dirty="0">
                <a:latin typeface="+mn-lt"/>
              </a:rPr>
              <a:t>Three ongoing projects</a:t>
            </a:r>
          </a:p>
        </p:txBody>
      </p:sp>
      <p:sp>
        <p:nvSpPr>
          <p:cNvPr id="3" name="Text Placeholder 2">
            <a:extLst>
              <a:ext uri="{FF2B5EF4-FFF2-40B4-BE49-F238E27FC236}">
                <a16:creationId xmlns:a16="http://schemas.microsoft.com/office/drawing/2014/main" id="{62B16234-6646-527B-A103-4A49F3E75DA3}"/>
              </a:ext>
            </a:extLst>
          </p:cNvPr>
          <p:cNvSpPr>
            <a:spLocks noGrp="1"/>
          </p:cNvSpPr>
          <p:nvPr>
            <p:ph type="body" idx="1"/>
          </p:nvPr>
        </p:nvSpPr>
        <p:spPr>
          <a:xfrm>
            <a:off x="735563" y="2034074"/>
            <a:ext cx="10437262" cy="2373620"/>
          </a:xfrm>
        </p:spPr>
        <p:txBody>
          <a:bodyPr>
            <a:normAutofit/>
          </a:bodyPr>
          <a:lstStyle/>
          <a:p>
            <a:pPr>
              <a:lnSpc>
                <a:spcPct val="103000"/>
              </a:lnSpc>
              <a:spcBef>
                <a:spcPts val="0"/>
              </a:spcBef>
              <a:spcAft>
                <a:spcPts val="800"/>
              </a:spcAft>
            </a:pPr>
            <a:r>
              <a:rPr lang="en-US" sz="2400" kern="150" dirty="0">
                <a:effectLst/>
                <a:latin typeface="Calibri" panose="020F0502020204030204" pitchFamily="34" charset="0"/>
                <a:ea typeface="Calibri" panose="020F0502020204030204" pitchFamily="34" charset="0"/>
                <a:cs typeface="Times New Roman" panose="02020603050405020304" pitchFamily="18" charset="0"/>
              </a:rPr>
              <a:t>“</a:t>
            </a:r>
            <a:r>
              <a:rPr lang="en-US" sz="2400" b="1" kern="150" dirty="0">
                <a:effectLst/>
                <a:latin typeface="Calibri" panose="020F0502020204030204" pitchFamily="34" charset="0"/>
                <a:ea typeface="Calibri" panose="020F0502020204030204" pitchFamily="34" charset="0"/>
                <a:cs typeface="Times New Roman" panose="02020603050405020304" pitchFamily="18" charset="0"/>
              </a:rPr>
              <a:t>From personal values to social norms</a:t>
            </a:r>
            <a:r>
              <a:rPr lang="en-US" sz="2400" kern="150" dirty="0">
                <a:effectLst/>
                <a:latin typeface="Calibri" panose="020F0502020204030204" pitchFamily="34" charset="0"/>
                <a:ea typeface="Calibri" panose="020F0502020204030204" pitchFamily="34" charset="0"/>
                <a:cs typeface="Times New Roman" panose="02020603050405020304" pitchFamily="18" charset="0"/>
              </a:rPr>
              <a:t>”: 5 claims (4 WVS + 1 claim we phrased)</a:t>
            </a:r>
          </a:p>
          <a:p>
            <a:pPr>
              <a:lnSpc>
                <a:spcPct val="103000"/>
              </a:lnSpc>
              <a:spcBef>
                <a:spcPts val="0"/>
              </a:spcBef>
              <a:spcAft>
                <a:spcPts val="800"/>
              </a:spcAft>
            </a:pPr>
            <a:r>
              <a:rPr lang="en-US" sz="2400" kern="150" dirty="0">
                <a:latin typeface="Calibri" panose="020F0502020204030204" pitchFamily="34" charset="0"/>
                <a:ea typeface="Calibri" panose="020F0502020204030204" pitchFamily="34" charset="0"/>
                <a:cs typeface="Times New Roman" panose="02020603050405020304" pitchFamily="18" charset="0"/>
              </a:rPr>
              <a:t>“</a:t>
            </a:r>
            <a:r>
              <a:rPr lang="en-US" sz="2400" b="1" kern="150" dirty="0">
                <a:latin typeface="Calibri" panose="020F0502020204030204" pitchFamily="34" charset="0"/>
                <a:ea typeface="Calibri" panose="020F0502020204030204" pitchFamily="34" charset="0"/>
                <a:cs typeface="Times New Roman" panose="02020603050405020304" pitchFamily="18" charset="0"/>
              </a:rPr>
              <a:t>Eliciting family norms in a representative survey</a:t>
            </a:r>
            <a:r>
              <a:rPr lang="en-US" sz="2400" kern="150" dirty="0">
                <a:latin typeface="Calibri" panose="020F0502020204030204" pitchFamily="34" charset="0"/>
                <a:ea typeface="Calibri" panose="020F0502020204030204" pitchFamily="34" charset="0"/>
                <a:cs typeface="Times New Roman" panose="02020603050405020304" pitchFamily="18" charset="0"/>
              </a:rPr>
              <a:t>”: 4 VIGNETTES </a:t>
            </a:r>
          </a:p>
          <a:p>
            <a:pPr>
              <a:lnSpc>
                <a:spcPct val="103000"/>
              </a:lnSpc>
              <a:spcBef>
                <a:spcPts val="0"/>
              </a:spcBef>
              <a:spcAft>
                <a:spcPts val="800"/>
              </a:spcAft>
            </a:pPr>
            <a:r>
              <a:rPr lang="en-US" sz="2400" kern="150" dirty="0">
                <a:effectLst/>
                <a:latin typeface="Calibri" panose="020F0502020204030204" pitchFamily="34" charset="0"/>
                <a:ea typeface="Calibri" panose="020F0502020204030204" pitchFamily="34" charset="0"/>
                <a:cs typeface="Times New Roman" panose="02020603050405020304" pitchFamily="18" charset="0"/>
              </a:rPr>
              <a:t>“</a:t>
            </a:r>
            <a:r>
              <a:rPr lang="en-US" sz="2400" b="1" kern="150" dirty="0">
                <a:effectLst/>
                <a:latin typeface="Calibri" panose="020F0502020204030204" pitchFamily="34" charset="0"/>
                <a:ea typeface="Calibri" panose="020F0502020204030204" pitchFamily="34" charset="0"/>
                <a:cs typeface="Times New Roman" panose="02020603050405020304" pitchFamily="18" charset="0"/>
              </a:rPr>
              <a:t>Gender roles and Mental load</a:t>
            </a:r>
            <a:r>
              <a:rPr lang="en-US" sz="2400" kern="150" dirty="0">
                <a:effectLst/>
                <a:latin typeface="Calibri" panose="020F0502020204030204" pitchFamily="34" charset="0"/>
                <a:ea typeface="Calibri" panose="020F0502020204030204" pitchFamily="34" charset="0"/>
                <a:cs typeface="Times New Roman" panose="02020603050405020304" pitchFamily="18" charset="0"/>
              </a:rPr>
              <a:t>”: using the questions “Who takes care of family management and household organization?” and “How are chores within the household shared?” (</a:t>
            </a:r>
            <a:r>
              <a:rPr lang="en-US" sz="2400" kern="150">
                <a:effectLst/>
                <a:latin typeface="Calibri" panose="020F0502020204030204" pitchFamily="34" charset="0"/>
                <a:ea typeface="Calibri" panose="020F0502020204030204" pitchFamily="34" charset="0"/>
                <a:cs typeface="Times New Roman" panose="02020603050405020304" pitchFamily="18" charset="0"/>
              </a:rPr>
              <a:t>still ongoing)</a:t>
            </a:r>
            <a:endParaRPr lang="en-US" sz="2400" kern="1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3000"/>
              </a:lnSpc>
              <a:spcBef>
                <a:spcPts val="0"/>
              </a:spcBef>
              <a:spcAft>
                <a:spcPts val="800"/>
              </a:spcAft>
            </a:pPr>
            <a:endParaRPr lang="en-US" sz="2400" kern="150" dirty="0">
              <a:latin typeface="Calibri" panose="020F0502020204030204" pitchFamily="34" charset="0"/>
              <a:ea typeface="Calibri" panose="020F0502020204030204" pitchFamily="34" charset="0"/>
              <a:cs typeface="Times New Roman" panose="02020603050405020304" pitchFamily="18" charset="0"/>
            </a:endParaRPr>
          </a:p>
          <a:p>
            <a:pPr>
              <a:lnSpc>
                <a:spcPct val="103000"/>
              </a:lnSpc>
              <a:spcBef>
                <a:spcPts val="0"/>
              </a:spcBef>
              <a:spcAft>
                <a:spcPts val="800"/>
              </a:spcAft>
            </a:pPr>
            <a:endParaRPr lang="en-US" sz="2400" kern="1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3000"/>
              </a:lnSpc>
              <a:spcBef>
                <a:spcPts val="0"/>
              </a:spcBef>
              <a:spcAft>
                <a:spcPts val="800"/>
              </a:spcAft>
            </a:pPr>
            <a:endParaRPr lang="en-US" sz="2400" kern="150" dirty="0">
              <a:latin typeface="Calibri" panose="020F0502020204030204" pitchFamily="34" charset="0"/>
              <a:ea typeface="Calibri" panose="020F0502020204030204" pitchFamily="34" charset="0"/>
              <a:cs typeface="Times New Roman" panose="02020603050405020304" pitchFamily="18" charset="0"/>
            </a:endParaRPr>
          </a:p>
          <a:p>
            <a:pPr>
              <a:lnSpc>
                <a:spcPct val="103000"/>
              </a:lnSpc>
              <a:spcBef>
                <a:spcPts val="0"/>
              </a:spcBef>
              <a:spcAft>
                <a:spcPts val="800"/>
              </a:spcAft>
            </a:pPr>
            <a:endParaRPr lang="en-US" sz="2400" kern="150" dirty="0">
              <a:latin typeface="Calibri" panose="020F0502020204030204" pitchFamily="34" charset="0"/>
              <a:ea typeface="Calibri" panose="020F0502020204030204" pitchFamily="34" charset="0"/>
              <a:cs typeface="Times New Roman" panose="02020603050405020304" pitchFamily="18" charset="0"/>
            </a:endParaRPr>
          </a:p>
          <a:p>
            <a:pPr>
              <a:lnSpc>
                <a:spcPct val="103000"/>
              </a:lnSpc>
              <a:spcBef>
                <a:spcPts val="0"/>
              </a:spcBef>
              <a:spcAft>
                <a:spcPts val="800"/>
              </a:spcAft>
            </a:pPr>
            <a:endParaRPr lang="en-US" sz="2400" kern="15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5" name="Slide Number Placeholder 4">
            <a:extLst>
              <a:ext uri="{FF2B5EF4-FFF2-40B4-BE49-F238E27FC236}">
                <a16:creationId xmlns:a16="http://schemas.microsoft.com/office/drawing/2014/main" id="{3BA48AF4-4B84-F304-6A24-9949B77F01A8}"/>
              </a:ext>
            </a:extLst>
          </p:cNvPr>
          <p:cNvSpPr>
            <a:spLocks noGrp="1"/>
          </p:cNvSpPr>
          <p:nvPr>
            <p:ph type="sldNum" sz="quarter" idx="2"/>
          </p:nvPr>
        </p:nvSpPr>
        <p:spPr/>
        <p:txBody>
          <a:bodyPr/>
          <a:lstStyle/>
          <a:p>
            <a:fld id="{86CB4B4D-7CA3-9044-876B-883B54F8677D}" type="slidenum">
              <a:rPr lang="en-US" smtClean="0"/>
              <a:t>8</a:t>
            </a:fld>
            <a:endParaRPr lang="en-US"/>
          </a:p>
        </p:txBody>
      </p:sp>
      <p:sp>
        <p:nvSpPr>
          <p:cNvPr id="4" name="TextBox 3">
            <a:extLst>
              <a:ext uri="{FF2B5EF4-FFF2-40B4-BE49-F238E27FC236}">
                <a16:creationId xmlns:a16="http://schemas.microsoft.com/office/drawing/2014/main" id="{98448032-340E-BA2F-3976-F5AB256A6B93}"/>
              </a:ext>
            </a:extLst>
          </p:cNvPr>
          <p:cNvSpPr txBox="1"/>
          <p:nvPr/>
        </p:nvSpPr>
        <p:spPr>
          <a:xfrm>
            <a:off x="838200" y="5029356"/>
            <a:ext cx="10278965" cy="15696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2400" b="1" dirty="0"/>
              <a:t>Overall l</a:t>
            </a:r>
            <a:r>
              <a:rPr kumimoji="0" lang="en-US" sz="2400" b="1" i="0" u="none" strike="noStrike" cap="none" spc="0" normalizeH="0" baseline="0" dirty="0">
                <a:ln>
                  <a:noFill/>
                </a:ln>
                <a:solidFill>
                  <a:srgbClr val="000000"/>
                </a:solidFill>
                <a:effectLst/>
                <a:uFillTx/>
                <a:latin typeface="+mn-lt"/>
                <a:ea typeface="+mn-ea"/>
                <a:cs typeface="+mn-cs"/>
                <a:sym typeface="Calibri"/>
              </a:rPr>
              <a:t>ink with work package #3: gender norms affect the inequality in the household that, in turn, affects the gender inequality in the labor market.</a:t>
            </a:r>
          </a:p>
          <a:p>
            <a:pPr marL="0" marR="0" indent="0" algn="l" defTabSz="914400" rtl="0" fontAlgn="auto" latinLnBrk="0" hangingPunct="0">
              <a:lnSpc>
                <a:spcPct val="100000"/>
              </a:lnSpc>
              <a:spcBef>
                <a:spcPts val="0"/>
              </a:spcBef>
              <a:spcAft>
                <a:spcPts val="0"/>
              </a:spcAft>
              <a:buClrTx/>
              <a:buSzTx/>
              <a:buFontTx/>
              <a:buNone/>
              <a:tabLst/>
            </a:pPr>
            <a:endParaRPr lang="en-US" sz="2400" dirty="0"/>
          </a:p>
          <a:p>
            <a:pPr marL="0" marR="0" indent="0" algn="l" defTabSz="9144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2498010601"/>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03120-F031-88B6-6238-6E9AAA92E31B}"/>
              </a:ext>
            </a:extLst>
          </p:cNvPr>
          <p:cNvSpPr>
            <a:spLocks noGrp="1"/>
          </p:cNvSpPr>
          <p:nvPr>
            <p:ph type="title"/>
          </p:nvPr>
        </p:nvSpPr>
        <p:spPr>
          <a:xfrm>
            <a:off x="723900" y="1164792"/>
            <a:ext cx="11308702" cy="559836"/>
          </a:xfrm>
        </p:spPr>
        <p:txBody>
          <a:bodyPr>
            <a:normAutofit/>
          </a:bodyPr>
          <a:lstStyle/>
          <a:p>
            <a:r>
              <a:rPr lang="en-US" b="1" dirty="0">
                <a:latin typeface="+mn-lt"/>
              </a:rPr>
              <a:t>First project: From personal values to social norms</a:t>
            </a:r>
          </a:p>
        </p:txBody>
      </p:sp>
      <p:sp>
        <p:nvSpPr>
          <p:cNvPr id="5" name="TextBox 2">
            <a:extLst>
              <a:ext uri="{FF2B5EF4-FFF2-40B4-BE49-F238E27FC236}">
                <a16:creationId xmlns:a16="http://schemas.microsoft.com/office/drawing/2014/main" id="{7529B658-E87C-8F39-B09F-E6A3DED836BB}"/>
              </a:ext>
            </a:extLst>
          </p:cNvPr>
          <p:cNvSpPr txBox="1">
            <a:spLocks noChangeArrowheads="1"/>
          </p:cNvSpPr>
          <p:nvPr/>
        </p:nvSpPr>
        <p:spPr bwMode="auto">
          <a:xfrm>
            <a:off x="279414" y="1595942"/>
            <a:ext cx="11457117"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bg1"/>
                </a:solidFill>
                <a:latin typeface="Arial" panose="020B0604020202020204" pitchFamily="34" charset="0"/>
                <a:ea typeface="Microsoft YaHei" panose="020B0503020204020204" pitchFamily="34" charset="-122"/>
              </a:defRPr>
            </a:lvl1pPr>
            <a:lvl2pPr marL="1028700">
              <a:defRPr>
                <a:solidFill>
                  <a:schemeClr val="bg1"/>
                </a:solidFill>
                <a:latin typeface="Arial" panose="020B0604020202020204" pitchFamily="34" charset="0"/>
                <a:ea typeface="Microsoft YaHei" panose="020B0503020204020204" pitchFamily="34" charset="-122"/>
              </a:defRPr>
            </a:lvl2pPr>
            <a:lvl3pPr>
              <a:defRPr>
                <a:solidFill>
                  <a:schemeClr val="bg1"/>
                </a:solidFill>
                <a:latin typeface="Arial" panose="020B0604020202020204" pitchFamily="34" charset="0"/>
                <a:ea typeface="Microsoft YaHei" panose="020B0503020204020204" pitchFamily="34" charset="-122"/>
              </a:defRPr>
            </a:lvl3pPr>
            <a:lvl4pPr>
              <a:defRPr>
                <a:solidFill>
                  <a:schemeClr val="bg1"/>
                </a:solidFill>
                <a:latin typeface="Arial" panose="020B0604020202020204" pitchFamily="34" charset="0"/>
                <a:ea typeface="Microsoft YaHei" panose="020B0503020204020204" pitchFamily="34" charset="-122"/>
              </a:defRPr>
            </a:lvl4pPr>
            <a:lvl5pPr>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defRPr>
                <a:solidFill>
                  <a:schemeClr val="bg1"/>
                </a:solidFill>
                <a:latin typeface="Arial" panose="020B0604020202020204" pitchFamily="34" charset="0"/>
                <a:ea typeface="Microsoft YaHei" panose="020B0503020204020204" pitchFamily="34" charset="-122"/>
              </a:defRPr>
            </a:lvl9pPr>
          </a:lstStyle>
          <a:p>
            <a:pPr marL="285750" marR="0" lvl="0" indent="-285750" defTabSz="449263" eaLnBrk="0"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000" b="1" i="0" u="none" strike="noStrike" kern="1200" cap="none" spc="0" normalizeH="0" baseline="0" noProof="0" dirty="0">
                <a:ln>
                  <a:noFill/>
                </a:ln>
                <a:solidFill>
                  <a:srgbClr val="000000"/>
                </a:solidFill>
                <a:effectLst/>
                <a:uLnTx/>
                <a:uFillTx/>
                <a:latin typeface="+mn-lt"/>
                <a:ea typeface="Microsoft YaHei" panose="020B0503020204020204" pitchFamily="34" charset="-122"/>
              </a:rPr>
              <a:t>We compare the two ways of measuring social norms used in the Economic literature :</a:t>
            </a:r>
          </a:p>
          <a:p>
            <a:pPr marL="1028700" marR="0" lvl="1" indent="-285750" defTabSz="449263" eaLnBrk="0"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000" b="0" i="0" u="none" strike="noStrike" kern="1200" cap="none" spc="0" normalizeH="0" baseline="0" noProof="0" dirty="0">
                <a:ln>
                  <a:noFill/>
                </a:ln>
                <a:solidFill>
                  <a:srgbClr val="000000"/>
                </a:solidFill>
                <a:effectLst/>
                <a:uLnTx/>
                <a:uFillTx/>
                <a:latin typeface="+mn-lt"/>
                <a:ea typeface="Microsoft YaHei" panose="020B0503020204020204" pitchFamily="34" charset="-122"/>
              </a:rPr>
              <a:t>via personal values (first-order beliefs).</a:t>
            </a:r>
          </a:p>
          <a:p>
            <a:pPr marL="1028700" marR="0" lvl="1" indent="-285750" defTabSz="449263" eaLnBrk="0"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000" b="0" i="0" u="none" strike="noStrike" kern="1200" cap="none" spc="0" normalizeH="0" baseline="0" noProof="0" dirty="0">
                <a:ln>
                  <a:noFill/>
                </a:ln>
                <a:solidFill>
                  <a:srgbClr val="000000"/>
                </a:solidFill>
                <a:effectLst/>
                <a:uLnTx/>
                <a:uFillTx/>
                <a:latin typeface="+mn-lt"/>
                <a:ea typeface="Microsoft YaHei" panose="020B0503020204020204" pitchFamily="34" charset="-122"/>
              </a:rPr>
              <a:t>via incentivized expectations of others’ personal values (second-order beliefs).</a:t>
            </a:r>
          </a:p>
          <a:p>
            <a:pPr marL="742950" marR="0" lvl="1" indent="0" defTabSz="449263" eaLnBrk="0" fontAlgn="base" latinLnBrk="0" hangingPunct="1">
              <a:lnSpc>
                <a:spcPct val="100000"/>
              </a:lnSpc>
              <a:spcBef>
                <a:spcPct val="0"/>
              </a:spcBef>
              <a:spcAft>
                <a:spcPct val="0"/>
              </a:spcAft>
              <a:buClrTx/>
              <a:buSzTx/>
              <a:tabLst/>
              <a:defRPr/>
            </a:pPr>
            <a:endParaRPr lang="en-US" altLang="en-US" sz="2000" kern="1200" dirty="0">
              <a:solidFill>
                <a:srgbClr val="000000"/>
              </a:solidFill>
              <a:latin typeface="+mn-lt"/>
            </a:endParaRPr>
          </a:p>
          <a:p>
            <a:pPr>
              <a:defRPr/>
            </a:pPr>
            <a:r>
              <a:rPr lang="en-US" sz="2000" b="1" dirty="0">
                <a:solidFill>
                  <a:schemeClr val="tx1"/>
                </a:solidFill>
                <a:latin typeface="+mn-lt"/>
              </a:rPr>
              <a:t>RESEARCH QUESTIONS:</a:t>
            </a:r>
          </a:p>
          <a:p>
            <a:pPr marL="342900" indent="-342900">
              <a:buFont typeface="Arial" panose="020B0604020202020204" pitchFamily="34" charset="0"/>
              <a:buChar char="•"/>
              <a:defRPr/>
            </a:pPr>
            <a:r>
              <a:rPr lang="en-US" sz="2000" dirty="0">
                <a:solidFill>
                  <a:schemeClr val="tx1"/>
                </a:solidFill>
                <a:latin typeface="+mn-lt"/>
              </a:rPr>
              <a:t>Are the two methods generating systematic differences in social norms elicitation? </a:t>
            </a:r>
          </a:p>
          <a:p>
            <a:pPr marL="342900" indent="-342900">
              <a:buFont typeface="Arial" panose="020B0604020202020204" pitchFamily="34" charset="0"/>
              <a:buChar char="•"/>
              <a:defRPr/>
            </a:pPr>
            <a:r>
              <a:rPr lang="en-US" sz="2000" dirty="0">
                <a:solidFill>
                  <a:schemeClr val="tx1"/>
                </a:solidFill>
                <a:latin typeface="+mn-lt"/>
              </a:rPr>
              <a:t>If yes, why? </a:t>
            </a:r>
          </a:p>
          <a:p>
            <a:pPr marL="1085850" lvl="1" indent="-342900">
              <a:buFont typeface="Arial" panose="020B0604020202020204" pitchFamily="34" charset="0"/>
              <a:buChar char="•"/>
              <a:defRPr/>
            </a:pPr>
            <a:r>
              <a:rPr lang="en-US" sz="2000" dirty="0">
                <a:solidFill>
                  <a:schemeClr val="tx1"/>
                </a:solidFill>
                <a:latin typeface="+mn-lt"/>
              </a:rPr>
              <a:t>Is this difference related to </a:t>
            </a:r>
            <a:r>
              <a:rPr lang="en-US" sz="2000" b="1" dirty="0">
                <a:solidFill>
                  <a:schemeClr val="tx1"/>
                </a:solidFill>
                <a:latin typeface="+mn-lt"/>
              </a:rPr>
              <a:t>personal agreement/disagreement </a:t>
            </a:r>
            <a:r>
              <a:rPr lang="en-US" sz="2000" dirty="0">
                <a:solidFill>
                  <a:schemeClr val="tx1"/>
                </a:solidFill>
                <a:latin typeface="+mn-lt"/>
              </a:rPr>
              <a:t>with perceived social norms? </a:t>
            </a:r>
          </a:p>
          <a:p>
            <a:pPr marL="1085850" lvl="1" indent="-342900">
              <a:buFont typeface="Arial" panose="020B0604020202020204" pitchFamily="34" charset="0"/>
              <a:buChar char="•"/>
              <a:defRPr/>
            </a:pPr>
            <a:r>
              <a:rPr lang="en-US" sz="2000" dirty="0">
                <a:solidFill>
                  <a:schemeClr val="tx1"/>
                </a:solidFill>
                <a:latin typeface="+mn-lt"/>
              </a:rPr>
              <a:t>Or is it related to whether social norms are </a:t>
            </a:r>
            <a:r>
              <a:rPr lang="en-US" sz="2000" b="1" dirty="0">
                <a:solidFill>
                  <a:schemeClr val="tx1"/>
                </a:solidFill>
                <a:latin typeface="+mn-lt"/>
              </a:rPr>
              <a:t>correctly perceived or misperceived</a:t>
            </a:r>
            <a:r>
              <a:rPr lang="en-US" sz="2000" dirty="0">
                <a:solidFill>
                  <a:schemeClr val="tx1"/>
                </a:solidFill>
                <a:latin typeface="+mn-lt"/>
              </a:rPr>
              <a:t>? </a:t>
            </a:r>
          </a:p>
          <a:p>
            <a:pPr marL="1028700" marR="0" lvl="1" indent="-285750" defTabSz="449263" eaLnBrk="0"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altLang="en-US" sz="2000" b="0" i="0" u="none" strike="noStrike" kern="1200" cap="none" spc="0" normalizeH="0" baseline="0" noProof="0" dirty="0">
              <a:ln>
                <a:noFill/>
              </a:ln>
              <a:solidFill>
                <a:srgbClr val="000000"/>
              </a:solidFill>
              <a:effectLst/>
              <a:uLnTx/>
              <a:uFillTx/>
              <a:latin typeface="+mn-lt"/>
              <a:ea typeface="Microsoft YaHei" panose="020B0503020204020204" pitchFamily="34" charset="-122"/>
            </a:endParaRPr>
          </a:p>
          <a:p>
            <a:pPr marL="285750" lvl="1" indent="-285750" eaLnBrk="0">
              <a:defRPr/>
            </a:pPr>
            <a:r>
              <a:rPr lang="en-US" altLang="en-US" sz="2000" b="1" dirty="0">
                <a:solidFill>
                  <a:schemeClr val="tx1"/>
                </a:solidFill>
                <a:latin typeface="+mn-lt"/>
              </a:rPr>
              <a:t>RESULTS:</a:t>
            </a:r>
          </a:p>
          <a:p>
            <a:pPr marL="1085850" lvl="1" indent="-342900" eaLnBrk="0">
              <a:buFont typeface="Arial" panose="020B0604020202020204" pitchFamily="34" charset="0"/>
              <a:buChar char="•"/>
              <a:defRPr/>
            </a:pPr>
            <a:r>
              <a:rPr lang="en-US" altLang="en-US" sz="2000" dirty="0">
                <a:solidFill>
                  <a:schemeClr val="tx1"/>
                </a:solidFill>
                <a:latin typeface="+mn-lt"/>
              </a:rPr>
              <a:t>Social norms elicited via first-order beliefs (WVS) are systematically more progressive than norms elicited via second-order beliefs.</a:t>
            </a:r>
          </a:p>
          <a:p>
            <a:pPr marL="1085850" lvl="1" indent="-342900" eaLnBrk="0">
              <a:buFont typeface="Arial" panose="020B0604020202020204" pitchFamily="34" charset="0"/>
              <a:buChar char="•"/>
              <a:defRPr/>
            </a:pPr>
            <a:r>
              <a:rPr lang="en-US" altLang="en-US" sz="2000" dirty="0">
                <a:solidFill>
                  <a:schemeClr val="tx1"/>
                </a:solidFill>
                <a:latin typeface="+mn-lt"/>
              </a:rPr>
              <a:t>Most respondents report Personal Values as more progressive than the perceived norm. Such behavior is consistent with a desirability or self-image bias (disagreement with perceived norms).</a:t>
            </a:r>
          </a:p>
          <a:p>
            <a:pPr marL="742950" marR="0" lvl="1" indent="0" defTabSz="449263" eaLnBrk="0" fontAlgn="base" latinLnBrk="0" hangingPunct="1">
              <a:lnSpc>
                <a:spcPct val="100000"/>
              </a:lnSpc>
              <a:spcBef>
                <a:spcPct val="0"/>
              </a:spcBef>
              <a:spcAft>
                <a:spcPct val="0"/>
              </a:spcAft>
              <a:buClrTx/>
              <a:buSzTx/>
              <a:tabLst/>
              <a:defRPr/>
            </a:pPr>
            <a:r>
              <a:rPr kumimoji="0" lang="en-US" altLang="en-US" sz="2000" b="0" i="0" u="none" strike="noStrike" kern="1200" cap="none" spc="0" normalizeH="0" baseline="0" noProof="0" dirty="0">
                <a:ln>
                  <a:noFill/>
                </a:ln>
                <a:solidFill>
                  <a:srgbClr val="000000"/>
                </a:solidFill>
                <a:effectLst/>
                <a:uLnTx/>
                <a:uFillTx/>
                <a:latin typeface="+mn-lt"/>
                <a:ea typeface="Microsoft YaHei" panose="020B0503020204020204" pitchFamily="34" charset="-122"/>
              </a:rPr>
              <a:t> </a:t>
            </a:r>
          </a:p>
        </p:txBody>
      </p:sp>
      <p:sp>
        <p:nvSpPr>
          <p:cNvPr id="6" name="Slide Number Placeholder 5">
            <a:extLst>
              <a:ext uri="{FF2B5EF4-FFF2-40B4-BE49-F238E27FC236}">
                <a16:creationId xmlns:a16="http://schemas.microsoft.com/office/drawing/2014/main" id="{99EDFEEB-590B-E51E-65C1-107CCEC6139E}"/>
              </a:ext>
            </a:extLst>
          </p:cNvPr>
          <p:cNvSpPr>
            <a:spLocks noGrp="1"/>
          </p:cNvSpPr>
          <p:nvPr>
            <p:ph type="sldNum" sz="quarter" idx="2"/>
          </p:nvPr>
        </p:nvSpPr>
        <p:spPr/>
        <p:txBody>
          <a:bodyPr/>
          <a:lstStyle/>
          <a:p>
            <a:fld id="{86CB4B4D-7CA3-9044-876B-883B54F8677D}" type="slidenum">
              <a:rPr lang="en-US" smtClean="0"/>
              <a:t>9</a:t>
            </a:fld>
            <a:endParaRPr lang="en-US"/>
          </a:p>
        </p:txBody>
      </p:sp>
    </p:spTree>
    <p:extLst>
      <p:ext uri="{BB962C8B-B14F-4D97-AF65-F5344CB8AC3E}">
        <p14:creationId xmlns:p14="http://schemas.microsoft.com/office/powerpoint/2010/main" val="1298452233"/>
      </p:ext>
    </p:extLst>
  </p:cSld>
  <p:clrMapOvr>
    <a:masterClrMapping/>
  </p:clrMapOvr>
  <p:transition spd="med"/>
</p:sld>
</file>

<file path=ppt/theme/theme1.xml><?xml version="1.0" encoding="utf-8"?>
<a:theme xmlns:a="http://schemas.openxmlformats.org/drawingml/2006/main" name="Tema di Office">
  <a:themeElements>
    <a:clrScheme name="Tema di 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Tema di Office">
      <a:majorFont>
        <a:latin typeface="Helvetica"/>
        <a:ea typeface="Helvetica"/>
        <a:cs typeface="Helvetica"/>
      </a:majorFont>
      <a:minorFont>
        <a:latin typeface="Calibri"/>
        <a:ea typeface="Calibri"/>
        <a:cs typeface="Calibri"/>
      </a:minorFont>
    </a:fontScheme>
    <a:fmtScheme name="Tema di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Tema di Office">
  <a:themeElements>
    <a:clrScheme name="Tema di 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Tema di Office">
      <a:majorFont>
        <a:latin typeface="Helvetica"/>
        <a:ea typeface="Helvetica"/>
        <a:cs typeface="Helvetica"/>
      </a:majorFont>
      <a:minorFont>
        <a:latin typeface="Calibri"/>
        <a:ea typeface="Calibri"/>
        <a:cs typeface="Calibri"/>
      </a:minorFont>
    </a:fontScheme>
    <a:fmtScheme name="Tema di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650</TotalTime>
  <Words>1071</Words>
  <Application>Microsoft Office PowerPoint</Application>
  <PresentationFormat>Widescreen</PresentationFormat>
  <Paragraphs>100</Paragraphs>
  <Slides>10</Slides>
  <Notes>0</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10</vt:i4>
      </vt:variant>
    </vt:vector>
  </HeadingPairs>
  <TitlesOfParts>
    <vt:vector size="19" baseType="lpstr">
      <vt:lpstr>Arial</vt:lpstr>
      <vt:lpstr>Calibri</vt:lpstr>
      <vt:lpstr>CM R 10</vt:lpstr>
      <vt:lpstr>Helvetica</vt:lpstr>
      <vt:lpstr>Times New Roman</vt:lpstr>
      <vt:lpstr>Titillium Web Light</vt:lpstr>
      <vt:lpstr>Titillium Web Regular</vt:lpstr>
      <vt:lpstr>Titillium Web SemiBold</vt:lpstr>
      <vt:lpstr>Tema di Office</vt:lpstr>
      <vt:lpstr>Missione 4  Istruzione e Ricerca</vt:lpstr>
      <vt:lpstr>A representative survey</vt:lpstr>
      <vt:lpstr>The sample</vt:lpstr>
      <vt:lpstr>Survey’s structure</vt:lpstr>
      <vt:lpstr>Presentazione standard di PowerPoint</vt:lpstr>
      <vt:lpstr>Presentazione standard di PowerPoint</vt:lpstr>
      <vt:lpstr>Monetary incentives</vt:lpstr>
      <vt:lpstr>Three ongoing projects</vt:lpstr>
      <vt:lpstr>First project: From personal values to social norms</vt:lpstr>
      <vt:lpstr>Second project: Eliciting family norms in a representative survey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Missione 4  Istruzione e Ricerca</dc:title>
  <dc:creator>utente</dc:creator>
  <cp:lastModifiedBy>PAOLA ROMANO</cp:lastModifiedBy>
  <cp:revision>61</cp:revision>
  <cp:lastPrinted>2023-10-26T15:09:00Z</cp:lastPrinted>
  <dcterms:modified xsi:type="dcterms:W3CDTF">2023-10-30T08:41:40Z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ad0b24d-6422-44b0-b3de-abb3a9e8c81a_Enabled">
    <vt:lpwstr>true</vt:lpwstr>
  </property>
  <property fmtid="{D5CDD505-2E9C-101B-9397-08002B2CF9AE}" pid="3" name="MSIP_Label_2ad0b24d-6422-44b0-b3de-abb3a9e8c81a_SetDate">
    <vt:lpwstr>2023-10-30T08:41:12Z</vt:lpwstr>
  </property>
  <property fmtid="{D5CDD505-2E9C-101B-9397-08002B2CF9AE}" pid="4" name="MSIP_Label_2ad0b24d-6422-44b0-b3de-abb3a9e8c81a_Method">
    <vt:lpwstr>Standard</vt:lpwstr>
  </property>
  <property fmtid="{D5CDD505-2E9C-101B-9397-08002B2CF9AE}" pid="5" name="MSIP_Label_2ad0b24d-6422-44b0-b3de-abb3a9e8c81a_Name">
    <vt:lpwstr>defa4170-0d19-0005-0004-bc88714345d2</vt:lpwstr>
  </property>
  <property fmtid="{D5CDD505-2E9C-101B-9397-08002B2CF9AE}" pid="6" name="MSIP_Label_2ad0b24d-6422-44b0-b3de-abb3a9e8c81a_SiteId">
    <vt:lpwstr>2fcfe26a-bb62-46b0-b1e3-28f9da0c45fd</vt:lpwstr>
  </property>
  <property fmtid="{D5CDD505-2E9C-101B-9397-08002B2CF9AE}" pid="7" name="MSIP_Label_2ad0b24d-6422-44b0-b3de-abb3a9e8c81a_ActionId">
    <vt:lpwstr>277fa86d-d6d5-4dba-b5ed-c02d3428cf54</vt:lpwstr>
  </property>
  <property fmtid="{D5CDD505-2E9C-101B-9397-08002B2CF9AE}" pid="8" name="MSIP_Label_2ad0b24d-6422-44b0-b3de-abb3a9e8c81a_ContentBits">
    <vt:lpwstr>0</vt:lpwstr>
  </property>
</Properties>
</file>